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9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4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8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3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4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00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79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0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23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636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001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98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341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4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6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3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00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473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09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9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8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5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35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439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2725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73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675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6675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6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6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07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908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67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slide" Target="../slides/slid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slide" Target="../slides/slide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26309" name="Picture 7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1" name="Picture 9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2" name="Picture 10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13" name="Text Box 9"/>
          <p:cNvSpPr txBox="1">
            <a:spLocks noChangeArrowheads="1"/>
          </p:cNvSpPr>
          <p:nvPr userDrawn="1"/>
        </p:nvSpPr>
        <p:spPr bwMode="auto">
          <a:xfrm>
            <a:off x="61913" y="41275"/>
            <a:ext cx="823912" cy="7223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</a:t>
            </a:r>
            <a:endParaRPr lang="en-US" altLang="en-US" sz="3200" b="1">
              <a:solidFill>
                <a:srgbClr val="FFFFFF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226314" name="Rectangle 10"/>
          <p:cNvSpPr>
            <a:spLocks noChangeArrowheads="1"/>
          </p:cNvSpPr>
          <p:nvPr userDrawn="1"/>
        </p:nvSpPr>
        <p:spPr bwMode="auto">
          <a:xfrm>
            <a:off x="990600" y="77788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  <a:latin typeface="ITCFranklinGothicStd-Hvy" charset="0"/>
              </a:rPr>
              <a:t>Reaction Rates and Equilibrium</a:t>
            </a:r>
          </a:p>
        </p:txBody>
      </p:sp>
      <p:pic>
        <p:nvPicPr>
          <p:cNvPr id="226318" name="Picture 9" descr="buttoms_03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9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20" name="Picture 12" descr="buttoms_10">
            <a:hlinkClick r:id="rId19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27333" name="Picture 7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5" name="Picture 9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6" name="Picture 10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7" name="Text Box 9"/>
          <p:cNvSpPr txBox="1">
            <a:spLocks noChangeArrowheads="1"/>
          </p:cNvSpPr>
          <p:nvPr userDrawn="1"/>
        </p:nvSpPr>
        <p:spPr bwMode="auto">
          <a:xfrm>
            <a:off x="61913" y="41275"/>
            <a:ext cx="823912" cy="7223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</a:t>
            </a:r>
            <a:endParaRPr lang="en-US" altLang="en-US" sz="3200" b="1">
              <a:solidFill>
                <a:srgbClr val="FFFFFF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</a:rPr>
              <a:t>4</a:t>
            </a:r>
          </a:p>
        </p:txBody>
      </p:sp>
      <p:pic>
        <p:nvPicPr>
          <p:cNvPr id="227341" name="Picture 9" descr="buttoms_03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42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43" name="Picture 12" descr="buttoms_10">
            <a:hlinkClick r:id="rId19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10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17094" name="Picture 18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96" name="Picture 20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97" name="Picture 21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01" name="Picture 9" descr="buttoms_03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02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03" name="Picture 12" descr="buttoms_10">
            <a:hlinkClick r:id="rId19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96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a chemical reaction, one or more substances are changed to new substances.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370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Chemical Changes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533400" y="30607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substances that react are called reactants, and the new substances formed are called products.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05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4231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state of equilibrium exists when forward and reverse reactions or processes take place at equal rates.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5543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Reaction Rates and Equilibrium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533400" y="30861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Le Ch</a:t>
            </a:r>
            <a:r>
              <a:rPr lang="en-US" altLang="en-US" sz="2400">
                <a:solidFill>
                  <a:srgbClr val="000000"/>
                </a:solidFill>
                <a:cs typeface="Arial" pitchFamily="34" charset="0"/>
              </a:rPr>
              <a:t>âtelier’s principle describes how an equilibrium responds to a stress.</a:t>
            </a:r>
          </a:p>
        </p:txBody>
      </p:sp>
      <p:sp>
        <p:nvSpPr>
          <p:cNvPr id="265221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9111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533400" y="3435350"/>
            <a:ext cx="12858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669925" y="177165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In a chemical equation, what represents how many units of each substance are involved in a reaction?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609600" y="3886200"/>
            <a:ext cx="7712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Coefficients represent how many units of each substance are involved in a reaction. Subscripts indicate the number of atoms of an element in a specific compound.</a:t>
            </a:r>
          </a:p>
        </p:txBody>
      </p:sp>
      <p:sp>
        <p:nvSpPr>
          <p:cNvPr id="26624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3112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/>
      <p:bldP spid="266243" grpId="0"/>
      <p:bldP spid="266245" grpId="0"/>
      <p:bldP spid="2662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609600" y="38862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Nitrogen and hydrogen are diatomic gases, so you have to start with N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 and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. The balanced equation is: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                   N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 + 3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 → 2 NH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669925" y="177165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Write a balanced equation for the reaction in which nitrogen gas and hydrogen gas form ammonia, NH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  <a:r>
              <a:rPr lang="en-US" altLang="en-US" sz="2400">
                <a:solidFill>
                  <a:srgbClr val="000000"/>
                </a:solidFill>
              </a:rPr>
              <a:t>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533400" y="3435350"/>
            <a:ext cx="12858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67271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5738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/>
      <p:bldP spid="267268" grpId="0"/>
      <p:bldP spid="267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669925" y="177165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the coefficient of magnesium in the following reaction: 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609600" y="3657600"/>
            <a:ext cx="7712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4</a:t>
            </a:r>
          </a:p>
        </p:txBody>
      </p:sp>
      <p:pic>
        <p:nvPicPr>
          <p:cNvPr id="268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79248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29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7191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/>
      <p:bldP spid="268292" grpId="0"/>
      <p:bldP spid="2682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609600" y="1881188"/>
            <a:ext cx="7712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Two units of magnesium react with oxygen; there are two units of magnesium in the product.</a:t>
            </a:r>
          </a:p>
        </p:txBody>
      </p:sp>
      <p:sp>
        <p:nvSpPr>
          <p:cNvPr id="26931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8832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/>
      <p:bldP spid="2693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669925" y="1771650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does the term “oxidation” refer to?</a:t>
            </a: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7712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Oxidation describes the loss of electrons that occurs during chemical reactions, and that a substance becomes more positive as a result.</a:t>
            </a:r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533400" y="3359150"/>
            <a:ext cx="12858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7034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50839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/>
      <p:bldP spid="270340" grpId="0"/>
      <p:bldP spid="270341" grpId="0"/>
      <p:bldP spid="2703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669925" y="1771650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an inhibitor?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609600" y="3597275"/>
            <a:ext cx="7467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An inhibitor is a substance that slows down a chemical reaction. In the food industry, inhibitors are used to prevent spoilage of certain foods.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533400" y="3070225"/>
            <a:ext cx="12858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7136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6416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/>
      <p:bldP spid="271364" grpId="0"/>
      <p:bldP spid="271365" grpId="0"/>
      <p:bldP spid="2713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669925" y="198120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the balanced equation for the reaction of lithium metal and water?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685800" y="3292475"/>
            <a:ext cx="7712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Li +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 → LiOH +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2 Li +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 → 2 LiOH +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2 Li + 2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 → 2 LiOH +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Li + OH → LiOH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239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02571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/>
      <p:bldP spid="272388" grpId="0"/>
      <p:bldP spid="2723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669925" y="2057400"/>
            <a:ext cx="7712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The formula for water is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O. Lithium hydroxide and hydrogen gas are the products of this reaction.</a:t>
            </a:r>
          </a:p>
        </p:txBody>
      </p:sp>
      <p:sp>
        <p:nvSpPr>
          <p:cNvPr id="27341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14545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  <p:bldP spid="2734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69925" y="1828800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of the following is a synthesis reaction?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685800" y="2895600"/>
            <a:ext cx="800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2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) + O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) → 2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O(</a:t>
            </a:r>
            <a:r>
              <a:rPr lang="en-US" altLang="en-US" sz="2400" i="1">
                <a:solidFill>
                  <a:srgbClr val="000000"/>
                </a:solidFill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2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O(</a:t>
            </a:r>
            <a:r>
              <a:rPr lang="en-US" altLang="en-US" sz="2400" i="1">
                <a:solidFill>
                  <a:srgbClr val="000000"/>
                </a:solidFill>
              </a:rPr>
              <a:t>l</a:t>
            </a:r>
            <a:r>
              <a:rPr lang="en-US" altLang="en-US" sz="2400">
                <a:solidFill>
                  <a:srgbClr val="000000"/>
                </a:solidFill>
              </a:rPr>
              <a:t>) → 2 H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) + O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 startAt="3"/>
            </a:pPr>
            <a:r>
              <a:rPr lang="en-US" altLang="en-US" sz="2400">
                <a:solidFill>
                  <a:srgbClr val="000000"/>
                </a:solidFill>
              </a:rPr>
              <a:t>  Cu(</a:t>
            </a:r>
            <a:r>
              <a:rPr lang="en-US" altLang="en-US" sz="2400" i="1">
                <a:solidFill>
                  <a:srgbClr val="000000"/>
                </a:solidFill>
              </a:rPr>
              <a:t>s</a:t>
            </a:r>
            <a:r>
              <a:rPr lang="en-US" altLang="en-US" sz="2400">
                <a:solidFill>
                  <a:srgbClr val="000000"/>
                </a:solidFill>
              </a:rPr>
              <a:t>) + 2 AgNO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aq</a:t>
            </a:r>
            <a:r>
              <a:rPr lang="en-US" altLang="en-US" sz="2400">
                <a:solidFill>
                  <a:srgbClr val="000000"/>
                </a:solidFill>
              </a:rPr>
              <a:t>) → Cu(NO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aq</a:t>
            </a:r>
            <a:r>
              <a:rPr lang="en-US" altLang="en-US" sz="2400">
                <a:solidFill>
                  <a:srgbClr val="000000"/>
                </a:solidFill>
              </a:rPr>
              <a:t>) + 2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Ag(</a:t>
            </a:r>
            <a:r>
              <a:rPr lang="en-US" altLang="en-US" sz="2400" i="1">
                <a:solidFill>
                  <a:srgbClr val="000000"/>
                </a:solidFill>
              </a:rPr>
              <a:t>s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Ba(NO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aq</a:t>
            </a:r>
            <a:r>
              <a:rPr lang="en-US" altLang="en-US" sz="2400">
                <a:solidFill>
                  <a:srgbClr val="000000"/>
                </a:solidFill>
              </a:rPr>
              <a:t>) + K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SO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aq</a:t>
            </a:r>
            <a:r>
              <a:rPr lang="en-US" altLang="en-US" sz="2400">
                <a:solidFill>
                  <a:srgbClr val="000000"/>
                </a:solidFill>
              </a:rPr>
              <a:t>) → BaSO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s</a:t>
            </a:r>
            <a:r>
              <a:rPr lang="en-US" altLang="en-US" sz="2400">
                <a:solidFill>
                  <a:srgbClr val="000000"/>
                </a:solidFill>
              </a:rPr>
              <a:t>) + 2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KNO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i="1">
                <a:solidFill>
                  <a:srgbClr val="000000"/>
                </a:solidFill>
              </a:rPr>
              <a:t>aq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74438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31163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274436" grpId="0"/>
      <p:bldP spid="274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law of conservation of mass states that in chemical reactions, matter is neither created nor destroyed, just rearranged.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370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Chemical Changes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33400" y="34163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Chemical equations efficiently describe what happens in chemical reactions.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7029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2434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2570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grpSp>
        <p:nvGrpSpPr>
          <p:cNvPr id="275464" name="Group 8"/>
          <p:cNvGrpSpPr>
            <a:grpSpLocks/>
          </p:cNvGrpSpPr>
          <p:nvPr/>
        </p:nvGrpSpPr>
        <p:grpSpPr bwMode="auto">
          <a:xfrm>
            <a:off x="669925" y="2179638"/>
            <a:ext cx="7712075" cy="1187450"/>
            <a:chOff x="422" y="1373"/>
            <a:chExt cx="4858" cy="748"/>
          </a:xfrm>
        </p:grpSpPr>
        <p:sp>
          <p:nvSpPr>
            <p:cNvPr id="275461" name="Text Box 5"/>
            <p:cNvSpPr txBox="1">
              <a:spLocks noChangeArrowheads="1"/>
            </p:cNvSpPr>
            <p:nvPr/>
          </p:nvSpPr>
          <p:spPr bwMode="auto">
            <a:xfrm>
              <a:off x="422" y="1373"/>
              <a:ext cx="485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</a:rPr>
                <a:t>The answer is A. The generalized formula for a synthesis reaction is                            two substances combine to form a new substance.</a:t>
              </a:r>
            </a:p>
          </p:txBody>
        </p:sp>
        <p:pic>
          <p:nvPicPr>
            <p:cNvPr id="275462" name="Picture 6" descr="eq02 ST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640"/>
              <a:ext cx="129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546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77013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69925" y="198120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the reaction represented by the generalized formula AB → A + B?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685800" y="3292475"/>
            <a:ext cx="800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decomposition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double displacement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single displacement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synthesis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648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06776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/>
      <p:bldP spid="276484" grpId="0"/>
      <p:bldP spid="2764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669925" y="2057400"/>
            <a:ext cx="7712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A. Decomposition reactions occur when one substance breaks down into two or more substances.</a:t>
            </a:r>
          </a:p>
        </p:txBody>
      </p:sp>
      <p:sp>
        <p:nvSpPr>
          <p:cNvPr id="27750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6481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669925" y="200025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would decrease the rate at which a reaction takes place?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685800" y="3749675"/>
            <a:ext cx="800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adding heat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increasing volume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increasing surface tension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adding a catalyst</a:t>
            </a:r>
          </a:p>
        </p:txBody>
      </p:sp>
      <p:sp>
        <p:nvSpPr>
          <p:cNvPr id="27853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79007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/>
      <p:bldP spid="278532" grpId="0"/>
      <p:bldP spid="2785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669925" y="2057400"/>
            <a:ext cx="7712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Increasing volume creates more space between reacting particles and decreases pressure, decreasing the likelihood of successful collisions between reacting particles.</a:t>
            </a:r>
          </a:p>
        </p:txBody>
      </p:sp>
      <p:sp>
        <p:nvSpPr>
          <p:cNvPr id="27955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8250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/>
      <p:bldP spid="2795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593725" y="200025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An endothermic reaction begins at 26º C and loses 2º C per minute. What is the temperature after 7 minutes?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609600" y="3749675"/>
            <a:ext cx="2209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40º 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33º 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14º 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12º C</a:t>
            </a:r>
          </a:p>
        </p:txBody>
      </p:sp>
      <p:sp>
        <p:nvSpPr>
          <p:cNvPr id="28058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6976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  <p:bldP spid="280580" grpId="0"/>
      <p:bldP spid="2805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69925" y="2057400"/>
            <a:ext cx="771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D. Endothermic reactions require heat; they do not give off heat.</a:t>
            </a:r>
          </a:p>
        </p:txBody>
      </p:sp>
      <p:sp>
        <p:nvSpPr>
          <p:cNvPr id="28160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7991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  <p:bldP spid="281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Balanced chemical equations give the exact number of atoms involved in the reaction.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370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Chemical Changes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533400" y="3022600"/>
            <a:ext cx="8001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balanced chemical equation has the same number of atoms of each element on both sides of the equation.  This satisfies the law of conservation of mass.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533400" y="4102100"/>
            <a:ext cx="8001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When balancing chemical equations, change only the coefficients of the formulas, never the subscripts.  To change a subscript would change the compound.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8054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28277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2" grpId="0"/>
      <p:bldP spid="258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1581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synthesis reactions, two or more substances combine to form another substance.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55673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Classifying Chemical Reactions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533400" y="3022600"/>
            <a:ext cx="8001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Bleach—sodium hypochlorite (NaClO)—decomposes in two ways.  In one way, it forms oxygen and another product.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9077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03532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55673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Classifying Chemical Reactions</a:t>
            </a:r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772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single-displacement reactions, one element replaces another in a compound.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533400" y="3087688"/>
            <a:ext cx="81534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double-displacement reactions, ions in two compounds switch places, often forming a gas or insoluble compound.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0101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72618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/>
      <p:bldP spid="260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79248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Energy in the form of light, heat, sound or electricity is released from some chemical reactions known as exergonic reactions.  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5605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Chemical Reactions and Energy</a:t>
            </a: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Reactions that absorb more energy than they release are called endergonic reactions.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1125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45290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Reactions may be sped up by adding catalysts and slowed down by adding inhibitors.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5605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Chemical Reactions and Energy</a:t>
            </a: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533400" y="30988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When energy is released in the form of heat, the reaction is exothermic.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2149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22052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reaction rate is the rate at which reactants turn into products.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5543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Reaction Rates and Equilibrium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533400" y="3084513"/>
            <a:ext cx="8001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rates of chemical reactions can be manipulated by changing conditions under which the reaction takes place.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533400" y="42037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order for a chemical reaction to occur, the reacting particles must collide.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3174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7279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  <p:bldP spid="263172" grpId="0"/>
      <p:bldP spid="263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0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Increased collisions lead to increased reaction rate.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5543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Reaction Rates and Equilibrium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8001000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reaction rate can be increased by: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increasing reaction temperature or pressure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increasing reactant concentration or surface area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decreasing reaction volume (for reactions between gases)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4197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73545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  <p:bldP spid="264196" grpId="0"/>
    </p:bldLst>
  </p:timing>
</p:sld>
</file>

<file path=ppt/theme/theme1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99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1040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7_Custom Design</vt:lpstr>
      <vt:lpstr>8_Custom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Brever</dc:creator>
  <cp:lastModifiedBy>Scott Brever</cp:lastModifiedBy>
  <cp:revision>1</cp:revision>
  <dcterms:created xsi:type="dcterms:W3CDTF">2019-04-05T14:49:42Z</dcterms:created>
  <dcterms:modified xsi:type="dcterms:W3CDTF">2019-04-05T14:52:04Z</dcterms:modified>
</cp:coreProperties>
</file>