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2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2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675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6675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6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302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2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3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91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342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993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slide" Target="../slides/slide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78182" name="Picture 18" descr="buttoms_07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324600"/>
            <a:ext cx="400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84" name="Picture 20" descr="buttoms_12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24600"/>
            <a:ext cx="457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85" name="Picture 21" descr="buttoms_1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24600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87" name="Picture 10" descr="buttoms_05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24600"/>
            <a:ext cx="2200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88" name="Picture 12" descr="buttoms_10">
            <a:hlinkClick r:id="rId18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3246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90" name="Picture 9" descr="buttoms_03">
            <a:hlinkClick r:id="rId20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24600"/>
            <a:ext cx="495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88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533400" y="2293938"/>
            <a:ext cx="76962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Elements and compounds are substances.  A mixture is composed of two or more substances. 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3962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Composition of Matter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533400" y="3032125"/>
            <a:ext cx="8001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You can distinguish between the different materials in a heterogeneous mixture using either your unaided eye or a microscope. 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533400" y="4152900"/>
            <a:ext cx="79248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Colloids and suspensions are two types of heterogeneous mixtures.  The particles in a suspension will settle eventually.  Particles of a colloid will not. </a:t>
            </a:r>
          </a:p>
        </p:txBody>
      </p:sp>
      <p:sp>
        <p:nvSpPr>
          <p:cNvPr id="211974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1116085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  <p:bldP spid="211972" grpId="0"/>
      <p:bldP spid="2119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4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533400" y="2027238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Proof of a chemical change is _______.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formation of bubbles in a liquid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formation of a solid in a liquid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production of a new substance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vaporization of a liquid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1190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639785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7" grpId="0"/>
      <p:bldP spid="2211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593725" y="2119313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C.  Although formation of bubbles or solids in liquids may indicate a chemical change, they are not proof.</a:t>
            </a:r>
          </a:p>
        </p:txBody>
      </p:sp>
      <p:sp>
        <p:nvSpPr>
          <p:cNvPr id="22221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180310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/>
      <p:bldP spid="2222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5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is an example of chemical weathering?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533400" y="2957513"/>
            <a:ext cx="8153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r>
              <a:rPr lang="en-US" altLang="en-US" sz="2400">
                <a:solidFill>
                  <a:srgbClr val="000000"/>
                </a:solidFill>
              </a:rPr>
              <a:t>  Acid water falls on calcium carbonate in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      limestone rocks and forms calcium hydrogen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      carbonate.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 startAt="2"/>
            </a:pPr>
            <a:r>
              <a:rPr lang="en-US" altLang="en-US" sz="2400">
                <a:solidFill>
                  <a:srgbClr val="000000"/>
                </a:solidFill>
              </a:rPr>
              <a:t>  Water freezes inside large rocks and splits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      them apart.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3238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609035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5" grpId="0"/>
      <p:bldP spid="2232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533400" y="1570038"/>
            <a:ext cx="815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Streams cut canyons through rock.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UcPeriod" startAt="4"/>
            </a:pPr>
            <a:r>
              <a:rPr lang="en-US" altLang="en-US" sz="2400">
                <a:solidFill>
                  <a:srgbClr val="000000"/>
                </a:solidFill>
              </a:rPr>
              <a:t>  Moving water carries rock particles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      downstream.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4260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8572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593725" y="2119313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A.  If the resulting material is a different substance, the change is a chemical change.</a:t>
            </a:r>
          </a:p>
        </p:txBody>
      </p:sp>
      <p:sp>
        <p:nvSpPr>
          <p:cNvPr id="225285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4212648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1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533400" y="2027238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is not a compound?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533400" y="3276600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chalk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graphite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table salt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water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26310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735404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8" grpId="0"/>
      <p:bldP spid="2263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593725" y="2119313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B.  All the atoms in graphite are carbon.</a:t>
            </a:r>
          </a:p>
        </p:txBody>
      </p:sp>
      <p:sp>
        <p:nvSpPr>
          <p:cNvPr id="22733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025820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2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colloids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compounds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mixtures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solutions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593725" y="2103438"/>
            <a:ext cx="778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type of mixture is described by column A?</a:t>
            </a:r>
          </a:p>
        </p:txBody>
      </p:sp>
      <p:pic>
        <p:nvPicPr>
          <p:cNvPr id="2283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4800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8359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362311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593725" y="2119313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D.  A solution is a homogeneous mixture of small particles that will never settle to the bottom of their container.</a:t>
            </a:r>
          </a:p>
        </p:txBody>
      </p:sp>
      <p:sp>
        <p:nvSpPr>
          <p:cNvPr id="229381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581250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  <p:bldP spid="2293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3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milk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salt water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soft drink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vinegar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593725" y="2103438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of the following would not be included in column A?</a:t>
            </a:r>
          </a:p>
        </p:txBody>
      </p:sp>
      <p:pic>
        <p:nvPicPr>
          <p:cNvPr id="2304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4800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040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044026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/>
      <p:bldP spid="230404" grpId="0"/>
      <p:bldP spid="2304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533400" y="2293938"/>
            <a:ext cx="8001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a homogeneous mixture, the particles are distributed evenly and are not visible, even when using a microscope.  Homogeneous mixtures can be composed of solids, liquids, or gases. </a:t>
            </a: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3962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Composition of Matter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533400" y="3759200"/>
            <a:ext cx="8305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 solution is another name for a homogeneous mixture that remains constantly and uniformly mixed. </a:t>
            </a:r>
          </a:p>
        </p:txBody>
      </p:sp>
      <p:sp>
        <p:nvSpPr>
          <p:cNvPr id="212997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266191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593725" y="2119313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A.  Milk is a colloid and has particles large enough to scatter light.</a:t>
            </a:r>
          </a:p>
        </p:txBody>
      </p:sp>
      <p:sp>
        <p:nvSpPr>
          <p:cNvPr id="231429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556109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/>
      <p:bldP spid="2314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4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609600" y="4587875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172.5 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177.5 g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593725" y="1905000"/>
            <a:ext cx="7788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5.0 g of hydrogen react completely with 177.5 g of chlorine to form hydrochloric acid.  According to the law of conservation of mass, how many grams of hydrochloric acid are formed?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4572000" y="4587875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182.5 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887.5 g</a:t>
            </a:r>
          </a:p>
        </p:txBody>
      </p:sp>
      <p:sp>
        <p:nvSpPr>
          <p:cNvPr id="232455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202885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/>
      <p:bldP spid="232452" grpId="0"/>
      <p:bldP spid="232453" grpId="0"/>
      <p:bldP spid="2324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593725" y="2119313"/>
            <a:ext cx="809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C.  The mass of all substances present before the chemical change equals the mass of all substances present after the change.</a:t>
            </a:r>
          </a:p>
        </p:txBody>
      </p:sp>
      <p:sp>
        <p:nvSpPr>
          <p:cNvPr id="23347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163575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/>
      <p:bldP spid="2334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5</a:t>
            </a:r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609600" y="4587875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375 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206.5 g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593725" y="1905000"/>
            <a:ext cx="7788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In the reaction CH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 + 2O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  <a:cs typeface="Arial" charset="0"/>
              </a:rPr>
              <a:t>→ CO</a:t>
            </a:r>
            <a:r>
              <a:rPr lang="en-US" altLang="en-US" sz="2400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Arial" charset="0"/>
              </a:rPr>
              <a:t> + 2 H</a:t>
            </a:r>
            <a:r>
              <a:rPr lang="en-US" altLang="en-US" sz="2400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Arial" charset="0"/>
              </a:rPr>
              <a:t>O, 75 g of CH</a:t>
            </a:r>
            <a:r>
              <a:rPr lang="en-US" altLang="en-US" sz="2400" baseline="-25000">
                <a:solidFill>
                  <a:srgbClr val="000000"/>
                </a:solidFill>
                <a:cs typeface="Arial" charset="0"/>
              </a:rPr>
              <a:t>4</a:t>
            </a:r>
            <a:r>
              <a:rPr lang="en-US" altLang="en-US" sz="2400">
                <a:solidFill>
                  <a:srgbClr val="000000"/>
                </a:solidFill>
                <a:cs typeface="Arial" charset="0"/>
              </a:rPr>
              <a:t> (methane) react completely with 300 g of O</a:t>
            </a:r>
            <a:r>
              <a:rPr lang="en-US" altLang="en-US" sz="2400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Arial" charset="0"/>
              </a:rPr>
              <a:t> to form 168.50 g of H</a:t>
            </a:r>
            <a:r>
              <a:rPr lang="en-US" altLang="en-US" sz="2400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Arial" charset="0"/>
              </a:rPr>
              <a:t>O.  How many grams of CO</a:t>
            </a:r>
            <a:r>
              <a:rPr lang="en-US" altLang="en-US" sz="2400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Arial" charset="0"/>
              </a:rPr>
              <a:t> are formed?</a:t>
            </a:r>
          </a:p>
        </p:txBody>
      </p:sp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4724400" y="4587875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168.5 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75 g</a:t>
            </a:r>
          </a:p>
        </p:txBody>
      </p:sp>
      <p:sp>
        <p:nvSpPr>
          <p:cNvPr id="23450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4138654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/>
      <p:bldP spid="234500" grpId="0"/>
      <p:bldP spid="234501" grpId="0"/>
      <p:bldP spid="23450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593725" y="2119313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B.  The mass of all substances present before the chemical change equals the mass of all substances present after the change.</a:t>
            </a:r>
          </a:p>
        </p:txBody>
      </p:sp>
      <p:sp>
        <p:nvSpPr>
          <p:cNvPr id="235525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285809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/>
      <p:bldP spid="2355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533400" y="2293938"/>
            <a:ext cx="8001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Physical properties are characteristics of materials that you can observe without changing the identity of the substance. 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36464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Properties of Matter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533400" y="3362325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Chemical properties indicate what chemical changes substance can undergo. 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533400" y="4152900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physical changes, the identities of substances remain unchanged. </a:t>
            </a:r>
          </a:p>
        </p:txBody>
      </p:sp>
      <p:sp>
        <p:nvSpPr>
          <p:cNvPr id="214022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4025596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20" grpId="0"/>
      <p:bldP spid="2140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533400" y="2293938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chemical changes, the identities of substances change—new substances are formed. </a:t>
            </a:r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36464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Properties of Matter 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533400" y="3098800"/>
            <a:ext cx="8001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law of conservation of mass states that during any chemical change, matter is neither created nor destroyed. </a:t>
            </a:r>
          </a:p>
        </p:txBody>
      </p:sp>
      <p:sp>
        <p:nvSpPr>
          <p:cNvPr id="215045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723964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/>
      <p:bldP spid="2150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1</a:t>
            </a:r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533400" y="3511550"/>
            <a:ext cx="12858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593725" y="1924050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 substance in which all the atoms have the same identity is a (n) _______.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593725" y="4114800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If all the atoms in a substance have the same identity, that substance is an element.</a:t>
            </a:r>
          </a:p>
        </p:txBody>
      </p:sp>
      <p:sp>
        <p:nvSpPr>
          <p:cNvPr id="216071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528851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1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/>
      <p:bldP spid="216068" grpId="0"/>
      <p:bldP spid="216069" grpId="0"/>
      <p:bldP spid="2160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2</a:t>
            </a: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593725" y="2103438"/>
            <a:ext cx="778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 _______ is a substance in which the atoms of two or more elements are combined in a fixed proportion.</a:t>
            </a:r>
          </a:p>
        </p:txBody>
      </p:sp>
      <p:sp>
        <p:nvSpPr>
          <p:cNvPr id="21709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950098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593725" y="2119313"/>
            <a:ext cx="7407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 compound is a substance in which the atoms of two or more elements are combined in a fixed proportion. Water is a compound composed of hydrogen and oxygen.</a:t>
            </a:r>
          </a:p>
        </p:txBody>
      </p:sp>
      <p:sp>
        <p:nvSpPr>
          <p:cNvPr id="21811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1196693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/>
      <p:bldP spid="218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3</a:t>
            </a:r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533400" y="2027238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of these is not a physical change?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boiling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evaporating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melting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rusting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19142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1822658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1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  <p:bldP spid="219139" grpId="0"/>
      <p:bldP spid="2191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533400" y="15827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593725" y="2119313"/>
            <a:ext cx="7407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D.  The formation of rust is an indicator of a chemical change, in which a substance has changed to another.</a:t>
            </a:r>
          </a:p>
        </p:txBody>
      </p:sp>
      <p:sp>
        <p:nvSpPr>
          <p:cNvPr id="220165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3413866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/>
      <p:bldP spid="220164" grpId="0"/>
    </p:bldLst>
  </p:timing>
</p:sld>
</file>

<file path=ppt/theme/theme1.xml><?xml version="1.0" encoding="utf-8"?>
<a:theme xmlns:a="http://schemas.openxmlformats.org/drawingml/2006/main" name="3_Custom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9999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841</Words>
  <Application>Microsoft Office PowerPoint</Application>
  <PresentationFormat>On-screen Show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Brever</dc:creator>
  <cp:lastModifiedBy>Scott Brever</cp:lastModifiedBy>
  <cp:revision>1</cp:revision>
  <dcterms:created xsi:type="dcterms:W3CDTF">2019-01-08T21:01:35Z</dcterms:created>
  <dcterms:modified xsi:type="dcterms:W3CDTF">2019-01-08T21:19:20Z</dcterms:modified>
</cp:coreProperties>
</file>