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8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9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7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4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51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2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8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569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043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43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66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3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7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4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35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33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51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slide" Target="../slides/slid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slide" Target="../slides/slide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69989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1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2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3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9994" name="Rectangle 10"/>
          <p:cNvSpPr>
            <a:spLocks noChangeArrowheads="1"/>
          </p:cNvSpPr>
          <p:nvPr userDrawn="1"/>
        </p:nvSpPr>
        <p:spPr bwMode="auto">
          <a:xfrm>
            <a:off x="2362200" y="68263"/>
            <a:ext cx="503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Composition of Matter</a:t>
            </a:r>
          </a:p>
        </p:txBody>
      </p:sp>
      <p:pic>
        <p:nvPicPr>
          <p:cNvPr id="169996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7" name="Picture 12" descr="buttoms_10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9" name="Picture 9" descr="buttoms_03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93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71013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5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6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7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71019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0" name="Picture 12" descr="buttoms_10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2" name="Picture 9" descr="buttoms_03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36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Materials are made of a pure substance or a mixture of substances.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33400" y="30226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pure </a:t>
            </a:r>
            <a:r>
              <a:rPr lang="en-US" altLang="en-US" sz="2400" b="1">
                <a:solidFill>
                  <a:srgbClr val="333399"/>
                </a:solidFill>
              </a:rPr>
              <a:t>substance</a:t>
            </a:r>
            <a:r>
              <a:rPr lang="en-US" altLang="en-US" sz="2400">
                <a:solidFill>
                  <a:srgbClr val="000000"/>
                </a:solidFill>
              </a:rPr>
              <a:t>, or simply a substance, is a type of matter with a fixed composition.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33400" y="3822700"/>
            <a:ext cx="7924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substance can be either an element or a compound. 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822325" y="1552575"/>
            <a:ext cx="3073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Pure Substances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pic>
        <p:nvPicPr>
          <p:cNvPr id="102411" name="Picture 6" descr="audio2">
            <a:hlinkClick r:id="" action="ppaction://noaction">
              <a:snd r:embed="rId2" name="substanc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4290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9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04" grpId="0"/>
      <p:bldP spid="1024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Another name for homogeneous mixtures like a cold soft drink is solution. 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42211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Homogeneous Mixtures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533400" y="30226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</a:t>
            </a:r>
            <a:r>
              <a:rPr lang="en-US" altLang="en-US" sz="2400" b="1">
                <a:solidFill>
                  <a:srgbClr val="333399"/>
                </a:solidFill>
              </a:rPr>
              <a:t>solution</a:t>
            </a:r>
            <a:r>
              <a:rPr lang="en-US" altLang="en-US" sz="2400">
                <a:solidFill>
                  <a:srgbClr val="000000"/>
                </a:solidFill>
              </a:rPr>
              <a:t> is a homogeneous mixture of particles so small that they cannot be seen with a microscope and will never settle to the bottom of their container. </a:t>
            </a:r>
          </a:p>
        </p:txBody>
      </p:sp>
      <p:pic>
        <p:nvPicPr>
          <p:cNvPr id="112653" name="Picture 6" descr="audio2">
            <a:hlinkClick r:id="" action="ppaction://noaction">
              <a:snd r:embed="rId2" name="solu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37338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42211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Homogeneous Mixtures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528638" y="2293938"/>
            <a:ext cx="7848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Solutions remain constantly and uniformly mixed. </a:t>
            </a:r>
          </a:p>
        </p:txBody>
      </p:sp>
      <p:pic>
        <p:nvPicPr>
          <p:cNvPr id="1577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"/>
          <a:stretch>
            <a:fillRect/>
          </a:stretch>
        </p:blipFill>
        <p:spPr bwMode="auto">
          <a:xfrm>
            <a:off x="1651000" y="2616200"/>
            <a:ext cx="5524500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533400" y="20701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Milk is an example of a specific kind of mixture called a colloid. 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1685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Colloids 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33400" y="2962275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</a:t>
            </a:r>
            <a:r>
              <a:rPr lang="en-US" altLang="en-US" sz="2400" b="1">
                <a:solidFill>
                  <a:srgbClr val="333399"/>
                </a:solidFill>
              </a:rPr>
              <a:t>colloid</a:t>
            </a:r>
            <a:r>
              <a:rPr lang="en-US" altLang="en-US" sz="2400">
                <a:solidFill>
                  <a:srgbClr val="000000"/>
                </a:solidFill>
              </a:rPr>
              <a:t> (KAH loyd) is a type of mixture with particles that are larger than those in solutions but not heavy enough to settle out. </a:t>
            </a:r>
          </a:p>
        </p:txBody>
      </p:sp>
      <p:pic>
        <p:nvPicPr>
          <p:cNvPr id="113675" name="Picture 6" descr="audio2">
            <a:hlinkClick r:id="" action="ppaction://noaction">
              <a:snd r:embed="rId2" name="colloid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37084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4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533400" y="22225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One way to distinguish a colloid from a solution is by its appearance. 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34083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Detecting Colloids 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533400" y="30480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Fog appears white because its particles are large enough to scatter light. 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533400" y="3935413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Sometimes it is not so obvious that a liquid is a colloid. </a:t>
            </a: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533400" y="45085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You can tell for certain if a liquid is a colloid by passing a beam of light through it. </a:t>
            </a:r>
          </a:p>
        </p:txBody>
      </p:sp>
    </p:spTree>
    <p:extLst>
      <p:ext uri="{BB962C8B-B14F-4D97-AF65-F5344CB8AC3E}">
        <p14:creationId xmlns:p14="http://schemas.microsoft.com/office/powerpoint/2010/main" val="4586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  <p:bldP spid="114695" grpId="0"/>
      <p:bldP spid="114697" grpId="0"/>
      <p:bldP spid="1146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33400" y="2151063"/>
            <a:ext cx="80010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light beam is invisible as it passes through a solution, but can be seen readily as it passes through a colloid.  This occurs because the particles in the colloid are large enough to scatter light, but those in the solution are not. 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34083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Detecting Colloids 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533400" y="4114800"/>
            <a:ext cx="7924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scattering of light by colloidal particles is called the </a:t>
            </a:r>
            <a:r>
              <a:rPr lang="en-US" altLang="en-US" sz="2400" b="1">
                <a:solidFill>
                  <a:srgbClr val="333399"/>
                </a:solidFill>
              </a:rPr>
              <a:t>Tyndall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effect</a:t>
            </a:r>
            <a:r>
              <a:rPr lang="en-US" altLang="en-US" sz="240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15726" name="Picture 6" descr="audio2">
            <a:hlinkClick r:id="" action="ppaction://noaction">
              <a:snd r:embed="rId2" name="tyndall_effect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5085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83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 mixtures are neither solutions nor colloids.  One example is muddy pond water. 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24987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Suspensions 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33400" y="32766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Pond water is a </a:t>
            </a:r>
            <a:r>
              <a:rPr lang="en-US" altLang="en-US" sz="2400" b="1">
                <a:solidFill>
                  <a:srgbClr val="333399"/>
                </a:solidFill>
              </a:rPr>
              <a:t>suspension</a:t>
            </a:r>
            <a:r>
              <a:rPr lang="en-US" altLang="en-US" sz="2400">
                <a:solidFill>
                  <a:srgbClr val="000000"/>
                </a:solidFill>
              </a:rPr>
              <a:t>, which is a heterogeneous mixture containing a liquid in which visible particles settle. </a:t>
            </a:r>
          </a:p>
        </p:txBody>
      </p:sp>
      <p:pic>
        <p:nvPicPr>
          <p:cNvPr id="116748" name="Picture 6" descr="audio2">
            <a:hlinkClick r:id="" action="ppaction://noaction">
              <a:snd r:embed="rId2" name="suspens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39878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8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311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Types of Mixtures 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533400" y="21209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table summarizes the properties of different types of mixtures. </a:t>
            </a:r>
          </a:p>
        </p:txBody>
      </p:sp>
      <p:pic>
        <p:nvPicPr>
          <p:cNvPr id="1587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25775"/>
            <a:ext cx="44958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533400" y="1430338"/>
            <a:ext cx="17573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1</a:t>
            </a: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533400" y="3276600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colloid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mixture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substance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solution</a:t>
            </a: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669925" y="1981200"/>
            <a:ext cx="7407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 _______ is a type of matter with a fixed composition.</a:t>
            </a:r>
          </a:p>
        </p:txBody>
      </p:sp>
      <p:sp>
        <p:nvSpPr>
          <p:cNvPr id="151567" name="Rectangle 2"/>
          <p:cNvSpPr>
            <a:spLocks noChangeArrowheads="1"/>
          </p:cNvSpPr>
          <p:nvPr/>
        </p:nvSpPr>
        <p:spPr bwMode="auto">
          <a:xfrm>
            <a:off x="30480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7859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3" grpId="0"/>
      <p:bldP spid="151564" grpId="0"/>
      <p:bldP spid="1515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533400" y="14541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C.  A substance can be either an element or a compound.</a:t>
            </a:r>
          </a:p>
        </p:txBody>
      </p:sp>
      <p:sp>
        <p:nvSpPr>
          <p:cNvPr id="152583" name="Rectangle 2"/>
          <p:cNvSpPr>
            <a:spLocks noChangeArrowheads="1"/>
          </p:cNvSpPr>
          <p:nvPr/>
        </p:nvSpPr>
        <p:spPr bwMode="auto">
          <a:xfrm>
            <a:off x="30480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7847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533400" y="1430338"/>
            <a:ext cx="17573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2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533400" y="3276600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90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Approximately how many elements are naturally found on Earth?</a:t>
            </a:r>
          </a:p>
        </p:txBody>
      </p:sp>
      <p:sp>
        <p:nvSpPr>
          <p:cNvPr id="153613" name="Rectangle 2"/>
          <p:cNvSpPr>
            <a:spLocks noChangeArrowheads="1"/>
          </p:cNvSpPr>
          <p:nvPr/>
        </p:nvSpPr>
        <p:spPr bwMode="auto">
          <a:xfrm>
            <a:off x="30480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40778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/>
      <p:bldP spid="153610" grpId="0"/>
      <p:bldP spid="1536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3058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All substances are built from atoms.  If all the atoms in a substance have the same identity, that substance is an </a:t>
            </a:r>
            <a:r>
              <a:rPr lang="en-US" altLang="en-US" sz="2400" b="1">
                <a:solidFill>
                  <a:srgbClr val="333399"/>
                </a:solidFill>
              </a:rPr>
              <a:t>element</a:t>
            </a:r>
            <a:r>
              <a:rPr lang="en-US" altLang="en-US" sz="24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33400" y="3340100"/>
            <a:ext cx="8382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graphite in your pencil point and the copper coating of most pennies are examples of elements. 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143000" y="1600200"/>
            <a:ext cx="1766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Elements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533400" y="4125913"/>
            <a:ext cx="8153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About 90 elements are found on Earth. 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533400" y="4560888"/>
            <a:ext cx="8153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More than 20 others have been made in laboratories, but most of these are unstable and exist only for short periods of time. </a:t>
            </a:r>
          </a:p>
        </p:txBody>
      </p:sp>
      <p:pic>
        <p:nvPicPr>
          <p:cNvPr id="103440" name="Picture 6" descr="audio2">
            <a:hlinkClick r:id="" action="ppaction://noaction">
              <a:snd r:embed="rId2" name="element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9876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103428" grpId="0"/>
      <p:bldP spid="103438" grpId="0"/>
      <p:bldP spid="1034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533400" y="14541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D. About 90 elements are found on Earth, and more than 20 have been made in laboratories.</a:t>
            </a:r>
          </a:p>
        </p:txBody>
      </p:sp>
      <p:sp>
        <p:nvSpPr>
          <p:cNvPr id="154631" name="Rectangle 2"/>
          <p:cNvSpPr>
            <a:spLocks noChangeArrowheads="1"/>
          </p:cNvSpPr>
          <p:nvPr/>
        </p:nvSpPr>
        <p:spPr bwMode="auto">
          <a:xfrm>
            <a:off x="30480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7457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/>
      <p:bldP spid="1546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533400" y="1430338"/>
            <a:ext cx="17573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3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549275" y="1987550"/>
            <a:ext cx="752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How are compounds different from mixtures?</a:t>
            </a:r>
          </a:p>
        </p:txBody>
      </p:sp>
      <p:sp>
        <p:nvSpPr>
          <p:cNvPr id="161800" name="Rectangle 2"/>
          <p:cNvSpPr>
            <a:spLocks noChangeArrowheads="1"/>
          </p:cNvSpPr>
          <p:nvPr/>
        </p:nvSpPr>
        <p:spPr bwMode="auto">
          <a:xfrm>
            <a:off x="30480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6197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  <p:bldP spid="1617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533400" y="14541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atoms in compounds are combined in fixed proportions and cannot be separated by physical means.  A mixture is made of two or more substances that can be easily separated by physical means.</a:t>
            </a:r>
          </a:p>
        </p:txBody>
      </p:sp>
      <p:sp>
        <p:nvSpPr>
          <p:cNvPr id="162823" name="Rectangle 2"/>
          <p:cNvSpPr>
            <a:spLocks noChangeArrowheads="1"/>
          </p:cNvSpPr>
          <p:nvPr/>
        </p:nvSpPr>
        <p:spPr bwMode="auto">
          <a:xfrm>
            <a:off x="30480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85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About 90 elements are found on Earth.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3400" y="27178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More than 20 others have been made in laboratories, but most of these are unstable and exist only for short periods of time.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22325" y="1552575"/>
            <a:ext cx="1766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Elements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Can you imagine yourself putting something made from a slivery metal and a greenish-yellow, poisonous gas on your food? 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226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Compounds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533400" y="3421063"/>
            <a:ext cx="58674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Table salt is a chemical </a:t>
            </a:r>
            <a:r>
              <a:rPr lang="en-US" altLang="en-US" sz="2400" b="1">
                <a:solidFill>
                  <a:srgbClr val="333399"/>
                </a:solidFill>
              </a:rPr>
              <a:t>compound</a:t>
            </a:r>
            <a:r>
              <a:rPr lang="en-US" altLang="en-US" sz="2400">
                <a:solidFill>
                  <a:srgbClr val="000000"/>
                </a:solidFill>
              </a:rPr>
              <a:t> that fits this description. Even though it looks like white crystals and adds flavor to food, its components—sodium and chlorine—are neither white nor salty. </a:t>
            </a:r>
          </a:p>
        </p:txBody>
      </p:sp>
      <p:pic>
        <p:nvPicPr>
          <p:cNvPr id="10548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09900"/>
            <a:ext cx="218598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8051800" y="5854700"/>
            <a:ext cx="574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altLang="en-US" sz="800">
                <a:solidFill>
                  <a:srgbClr val="000000"/>
                </a:solidFill>
              </a:rPr>
              <a:t>CORBIS</a:t>
            </a:r>
          </a:p>
        </p:txBody>
      </p:sp>
      <p:pic>
        <p:nvPicPr>
          <p:cNvPr id="105488" name="Picture 6" descr="audio2">
            <a:hlinkClick r:id="" action="ppaction://noaction">
              <a:snd r:embed="rId3" name="compound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879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77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35052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</a:t>
            </a:r>
            <a:r>
              <a:rPr lang="en-US" altLang="en-US" sz="2400" b="1">
                <a:solidFill>
                  <a:srgbClr val="333399"/>
                </a:solidFill>
              </a:rPr>
              <a:t>mixture</a:t>
            </a:r>
            <a:r>
              <a:rPr lang="en-US" altLang="en-US" sz="2400">
                <a:solidFill>
                  <a:srgbClr val="000000"/>
                </a:solidFill>
              </a:rPr>
              <a:t>, such as the iron filings and sand, is a material made up of two or more substances that can be easily separated by physical means.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1649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Mixtures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pic>
        <p:nvPicPr>
          <p:cNvPr id="1065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981200"/>
            <a:ext cx="47244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Unlike compounds, mixtures do not always contain the same proportions of the substances that make them up. 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4341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Heterogeneous Mixtures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33400" y="3400425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mixture in which different materials can be distinguished easily is called a </a:t>
            </a:r>
            <a:r>
              <a:rPr lang="en-US" altLang="en-US" sz="2400" b="1">
                <a:solidFill>
                  <a:srgbClr val="333399"/>
                </a:solidFill>
              </a:rPr>
              <a:t>heterogeneous</a:t>
            </a:r>
            <a:r>
              <a:rPr lang="en-US" altLang="en-US" sz="2400">
                <a:solidFill>
                  <a:srgbClr val="000000"/>
                </a:solidFill>
              </a:rPr>
              <a:t> (he tuh ruh JEE nee us) </a:t>
            </a:r>
            <a:r>
              <a:rPr lang="en-US" altLang="en-US" sz="2400" b="1">
                <a:solidFill>
                  <a:srgbClr val="333399"/>
                </a:solidFill>
              </a:rPr>
              <a:t>mixture</a:t>
            </a:r>
            <a:r>
              <a:rPr lang="en-US" altLang="en-US" sz="240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07532" name="Picture 6" descr="audio2">
            <a:hlinkClick r:id="" action="ppaction://noaction">
              <a:snd r:embed="rId2" name="heterogeneous_mixtur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1148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66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1075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153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Most of the substances you come in contact with every day are heterogeneous mixtures.  Some components are easy to see, like the ingredients in pizza, but others are not. 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4341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Heterogeneous Mixtures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33400" y="3711575"/>
            <a:ext cx="4343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For example, the cheese in pizza is also a mixture, but you cannot see the individual components. </a:t>
            </a:r>
          </a:p>
        </p:txBody>
      </p:sp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82963"/>
            <a:ext cx="27908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6502400" y="5676900"/>
            <a:ext cx="1652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altLang="en-US" sz="1000">
                <a:solidFill>
                  <a:srgbClr val="000000"/>
                </a:solidFill>
              </a:rPr>
              <a:t>Ingram Publishing / Alamy</a:t>
            </a:r>
          </a:p>
        </p:txBody>
      </p:sp>
    </p:spTree>
    <p:extLst>
      <p:ext uri="{BB962C8B-B14F-4D97-AF65-F5344CB8AC3E}">
        <p14:creationId xmlns:p14="http://schemas.microsoft.com/office/powerpoint/2010/main" val="13903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5181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Soft drinks contain water, sugar, flavoring, coloring, and carbon dioxide gas. 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42211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Homogeneous Mixtures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4114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Soft drinks in sealed bottles are examples of homogeneous mixtures. </a:t>
            </a:r>
          </a:p>
        </p:txBody>
      </p:sp>
      <p:pic>
        <p:nvPicPr>
          <p:cNvPr id="1116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12261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5156200" y="5638800"/>
            <a:ext cx="3514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The McGraw-Hill Companies, Inc./Bob Coyle, photographer</a:t>
            </a:r>
          </a:p>
        </p:txBody>
      </p:sp>
    </p:spTree>
    <p:extLst>
      <p:ext uri="{BB962C8B-B14F-4D97-AF65-F5344CB8AC3E}">
        <p14:creationId xmlns:p14="http://schemas.microsoft.com/office/powerpoint/2010/main" val="413528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42211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Homogeneous Mixtures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263525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</a:t>
            </a:r>
            <a:r>
              <a:rPr lang="en-US" altLang="en-US" sz="2400" b="1">
                <a:solidFill>
                  <a:srgbClr val="333399"/>
                </a:solidFill>
              </a:rPr>
              <a:t>homogeneous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(hoh muh JEE nee us)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mixture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contains two or more gaseous, liquid, or solid substances blended evenly throughout. </a:t>
            </a:r>
          </a:p>
        </p:txBody>
      </p:sp>
      <p:pic>
        <p:nvPicPr>
          <p:cNvPr id="156682" name="Picture 6" descr="audio2">
            <a:hlinkClick r:id="" action="ppaction://noaction">
              <a:snd r:embed="rId2" name="homogeneous_mixtur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9876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7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831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Brever</dc:creator>
  <cp:lastModifiedBy>Scott Brever</cp:lastModifiedBy>
  <cp:revision>2</cp:revision>
  <dcterms:created xsi:type="dcterms:W3CDTF">2019-01-08T21:03:22Z</dcterms:created>
  <dcterms:modified xsi:type="dcterms:W3CDTF">2019-01-08T21:19:15Z</dcterms:modified>
</cp:coreProperties>
</file>