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58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89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20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94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89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0231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8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32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51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475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454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98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0187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4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8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034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25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72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3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96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0115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185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slide" Target="../slides/slide5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slide" Target="../slides/slid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slide" Target="../slides/slide5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20" Type="http://schemas.openxmlformats.org/officeDocument/2006/relationships/slide" Target="../slides/slide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26309" name="Picture 7" descr="buttoms_07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324600"/>
            <a:ext cx="400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311" name="Picture 9" descr="buttoms_12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4600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312" name="Picture 10" descr="buttoms_1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313" name="Text Box 9"/>
          <p:cNvSpPr txBox="1">
            <a:spLocks noChangeArrowheads="1"/>
          </p:cNvSpPr>
          <p:nvPr userDrawn="1"/>
        </p:nvSpPr>
        <p:spPr bwMode="auto">
          <a:xfrm>
            <a:off x="61913" y="41275"/>
            <a:ext cx="823912" cy="7223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FFFFF"/>
                </a:solidFill>
              </a:rPr>
              <a:t>Section</a:t>
            </a:r>
            <a:endParaRPr lang="en-US" altLang="en-US" sz="3200" b="1">
              <a:solidFill>
                <a:srgbClr val="FFFFFF"/>
              </a:solidFill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26314" name="Rectangle 10"/>
          <p:cNvSpPr>
            <a:spLocks noChangeArrowheads="1"/>
          </p:cNvSpPr>
          <p:nvPr userDrawn="1"/>
        </p:nvSpPr>
        <p:spPr bwMode="auto">
          <a:xfrm>
            <a:off x="990600" y="77788"/>
            <a:ext cx="815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FFFF"/>
                </a:solidFill>
                <a:latin typeface="ITCFranklinGothicStd-Hvy" charset="0"/>
              </a:rPr>
              <a:t>Reaction Rates and Equilibrium</a:t>
            </a:r>
          </a:p>
        </p:txBody>
      </p:sp>
      <p:pic>
        <p:nvPicPr>
          <p:cNvPr id="226318" name="Picture 9" descr="buttoms_03">
            <a:hlinkClick r:id="rId17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24600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319" name="Picture 10" descr="buttoms_05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246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320" name="Picture 12" descr="buttoms_10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24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40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27333" name="Picture 7" descr="buttoms_07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324600"/>
            <a:ext cx="400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335" name="Picture 9" descr="buttoms_12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4600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336" name="Picture 10" descr="buttoms_1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337" name="Text Box 9"/>
          <p:cNvSpPr txBox="1">
            <a:spLocks noChangeArrowheads="1"/>
          </p:cNvSpPr>
          <p:nvPr userDrawn="1"/>
        </p:nvSpPr>
        <p:spPr bwMode="auto">
          <a:xfrm>
            <a:off x="61913" y="41275"/>
            <a:ext cx="823912" cy="7223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FFFFF"/>
                </a:solidFill>
              </a:rPr>
              <a:t>Section</a:t>
            </a:r>
            <a:endParaRPr lang="en-US" altLang="en-US" sz="3200" b="1">
              <a:solidFill>
                <a:srgbClr val="FFFFFF"/>
              </a:solidFill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FFFF"/>
                </a:solidFill>
              </a:rPr>
              <a:t>4</a:t>
            </a:r>
          </a:p>
        </p:txBody>
      </p:sp>
      <p:pic>
        <p:nvPicPr>
          <p:cNvPr id="227341" name="Picture 9" descr="buttoms_03">
            <a:hlinkClick r:id="rId17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24600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342" name="Picture 10" descr="buttoms_05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246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343" name="Picture 12" descr="buttoms_10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24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059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6.wav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65087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Reaction Rates</a:t>
            </a:r>
          </a:p>
        </p:txBody>
      </p:sp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528638" y="2293938"/>
            <a:ext cx="82296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Some reactions</a:t>
            </a:r>
            <a:r>
              <a:rPr lang="en-US" altLang="en-US" sz="2400">
                <a:solidFill>
                  <a:srgbClr val="000000"/>
                </a:solidFill>
                <a:cs typeface="Times New Roman" pitchFamily="18" charset="0"/>
              </a:rPr>
              <a:t>—such as the combustion of rocket fuel—proceed very rapidly</a:t>
            </a:r>
            <a:r>
              <a:rPr lang="en-US" altLang="en-US" sz="2400">
                <a:solidFill>
                  <a:srgbClr val="000000"/>
                </a:solidFill>
              </a:rPr>
              <a:t>.  Other reactions</a:t>
            </a:r>
            <a:r>
              <a:rPr lang="en-US" altLang="en-US" sz="2400">
                <a:solidFill>
                  <a:srgbClr val="000000"/>
                </a:solidFill>
                <a:cs typeface="Times New Roman" pitchFamily="18" charset="0"/>
              </a:rPr>
              <a:t>—such as metal rusting—proceed very slowly.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50535" name="Text Box 7"/>
          <p:cNvSpPr txBox="1">
            <a:spLocks noChangeArrowheads="1"/>
          </p:cNvSpPr>
          <p:nvPr/>
        </p:nvSpPr>
        <p:spPr bwMode="auto">
          <a:xfrm>
            <a:off x="533400" y="342900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</a:t>
            </a:r>
            <a:r>
              <a:rPr lang="en-US" altLang="en-US" sz="2400" b="1">
                <a:solidFill>
                  <a:srgbClr val="333399"/>
                </a:solidFill>
              </a:rPr>
              <a:t>reaction</a:t>
            </a:r>
            <a:r>
              <a:rPr lang="en-US" altLang="en-US" sz="2400" b="1">
                <a:solidFill>
                  <a:srgbClr val="FF3399"/>
                </a:solidFill>
              </a:rPr>
              <a:t> </a:t>
            </a:r>
            <a:r>
              <a:rPr lang="en-US" altLang="en-US" sz="2400" b="1">
                <a:solidFill>
                  <a:srgbClr val="333399"/>
                </a:solidFill>
              </a:rPr>
              <a:t>rate</a:t>
            </a:r>
            <a:r>
              <a:rPr lang="en-US" altLang="en-US" sz="2400">
                <a:solidFill>
                  <a:srgbClr val="000000"/>
                </a:solidFill>
              </a:rPr>
              <a:t> is the rate at which reactants change into products.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50537" name="Text Box 9"/>
          <p:cNvSpPr txBox="1">
            <a:spLocks noChangeArrowheads="1"/>
          </p:cNvSpPr>
          <p:nvPr/>
        </p:nvSpPr>
        <p:spPr bwMode="auto">
          <a:xfrm>
            <a:off x="533400" y="4216400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According to the </a:t>
            </a:r>
            <a:r>
              <a:rPr lang="en-US" altLang="en-US" sz="2400" b="1">
                <a:solidFill>
                  <a:srgbClr val="333399"/>
                </a:solidFill>
              </a:rPr>
              <a:t>collision</a:t>
            </a:r>
            <a:r>
              <a:rPr lang="en-US" altLang="en-US" sz="2400" b="1">
                <a:solidFill>
                  <a:srgbClr val="FF3399"/>
                </a:solidFill>
              </a:rPr>
              <a:t> </a:t>
            </a:r>
            <a:r>
              <a:rPr lang="en-US" altLang="en-US" sz="2400" b="1">
                <a:solidFill>
                  <a:srgbClr val="333399"/>
                </a:solidFill>
              </a:rPr>
              <a:t>model</a:t>
            </a:r>
            <a:r>
              <a:rPr lang="en-US" altLang="en-US" sz="2400">
                <a:solidFill>
                  <a:srgbClr val="000000"/>
                </a:solidFill>
              </a:rPr>
              <a:t>, reactants must collide in order to react.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50539" name="Picture 6" descr="audio2">
            <a:hlinkClick r:id="" action="ppaction://noaction">
              <a:snd r:embed="rId2" name="reaction_rat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3822700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40" name="Picture 6" descr="audio2">
            <a:hlinkClick r:id="" action="ppaction://noaction">
              <a:snd r:embed="rId4" name="collision_model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4610100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25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50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5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5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/>
      <p:bldP spid="150535" grpId="0"/>
      <p:bldP spid="1505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65087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Equilibrium</a:t>
            </a:r>
          </a:p>
        </p:txBody>
      </p:sp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528638" y="2293938"/>
            <a:ext cx="83058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  <a:cs typeface="Times New Roman" pitchFamily="18" charset="0"/>
              </a:rPr>
              <a:t>A </a:t>
            </a:r>
            <a:r>
              <a:rPr lang="en-US" altLang="en-US" sz="2400" b="1">
                <a:solidFill>
                  <a:srgbClr val="333399"/>
                </a:solidFill>
                <a:cs typeface="Times New Roman" pitchFamily="18" charset="0"/>
              </a:rPr>
              <a:t>reversible reaction</a:t>
            </a:r>
            <a:r>
              <a:rPr lang="en-US" altLang="en-US" sz="2400">
                <a:solidFill>
                  <a:srgbClr val="000000"/>
                </a:solidFill>
                <a:cs typeface="Times New Roman" pitchFamily="18" charset="0"/>
              </a:rPr>
              <a:t> is one that can move both forward (reactants → products) and in reverse (products → reactants).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02758" name="Text Box 6"/>
          <p:cNvSpPr txBox="1">
            <a:spLocks noChangeArrowheads="1"/>
          </p:cNvSpPr>
          <p:nvPr/>
        </p:nvSpPr>
        <p:spPr bwMode="auto">
          <a:xfrm>
            <a:off x="533400" y="3429000"/>
            <a:ext cx="8229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When the forward and reverse reactions are occurring at the same rate, the reaction has reached </a:t>
            </a:r>
            <a:r>
              <a:rPr lang="en-US" altLang="en-US" sz="2400" b="1">
                <a:solidFill>
                  <a:srgbClr val="333399"/>
                </a:solidFill>
              </a:rPr>
              <a:t>equilibrium</a:t>
            </a:r>
            <a:r>
              <a:rPr lang="en-US" altLang="en-US" sz="2400">
                <a:solidFill>
                  <a:srgbClr val="000000"/>
                </a:solidFill>
              </a:rPr>
              <a:t>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02760" name="Text Box 8"/>
          <p:cNvSpPr txBox="1">
            <a:spLocks noChangeArrowheads="1"/>
          </p:cNvSpPr>
          <p:nvPr/>
        </p:nvSpPr>
        <p:spPr bwMode="auto">
          <a:xfrm>
            <a:off x="533400" y="4178300"/>
            <a:ext cx="6248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Equilibria can exist for both physical changes and chemical reactions.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0276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4165600"/>
            <a:ext cx="1831975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762" name="Picture 6" descr="audio2">
            <a:hlinkClick r:id="" action="ppaction://noaction">
              <a:snd r:embed="rId3" name="equilibrium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3795713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763" name="Picture 6" descr="audio2">
            <a:hlinkClick r:id="" action="ppaction://noaction">
              <a:snd r:embed="rId5" name="reversible_reaction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13" y="2987675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53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0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0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0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0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0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/>
      <p:bldP spid="202758" grpId="0"/>
      <p:bldP spid="2027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65087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Factors Affecting Equilibria</a:t>
            </a:r>
          </a:p>
        </p:txBody>
      </p:sp>
      <p:sp>
        <p:nvSpPr>
          <p:cNvPr id="203779" name="Text Box 3"/>
          <p:cNvSpPr txBox="1">
            <a:spLocks noChangeArrowheads="1"/>
          </p:cNvSpPr>
          <p:nvPr/>
        </p:nvSpPr>
        <p:spPr bwMode="auto">
          <a:xfrm>
            <a:off x="528638" y="2293938"/>
            <a:ext cx="80010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 b="1">
                <a:solidFill>
                  <a:srgbClr val="333399"/>
                </a:solidFill>
                <a:cs typeface="Times New Roman" pitchFamily="18" charset="0"/>
              </a:rPr>
              <a:t>Le</a:t>
            </a:r>
            <a:r>
              <a:rPr lang="en-US" altLang="en-US" sz="2400" b="1">
                <a:solidFill>
                  <a:srgbClr val="FF3399"/>
                </a:solidFill>
                <a:cs typeface="Times New Roman" pitchFamily="18" charset="0"/>
              </a:rPr>
              <a:t> </a:t>
            </a:r>
            <a:r>
              <a:rPr lang="en-US" altLang="en-US" sz="2400" b="1">
                <a:solidFill>
                  <a:srgbClr val="333399"/>
                </a:solidFill>
                <a:cs typeface="Times New Roman" pitchFamily="18" charset="0"/>
              </a:rPr>
              <a:t>Châtelier’s</a:t>
            </a:r>
            <a:r>
              <a:rPr lang="en-US" altLang="en-US" sz="2400" b="1">
                <a:solidFill>
                  <a:srgbClr val="FF3399"/>
                </a:solidFill>
                <a:cs typeface="Times New Roman" pitchFamily="18" charset="0"/>
              </a:rPr>
              <a:t> </a:t>
            </a:r>
            <a:r>
              <a:rPr lang="en-US" altLang="en-US" sz="2400" b="1">
                <a:solidFill>
                  <a:srgbClr val="333399"/>
                </a:solidFill>
                <a:cs typeface="Times New Roman" pitchFamily="18" charset="0"/>
              </a:rPr>
              <a:t>principle</a:t>
            </a:r>
            <a:r>
              <a:rPr lang="en-US" altLang="en-US" sz="2400">
                <a:solidFill>
                  <a:srgbClr val="000000"/>
                </a:solidFill>
                <a:cs typeface="Times New Roman" pitchFamily="18" charset="0"/>
              </a:rPr>
              <a:t> states that as a stress is applied to a system at equilibrium, the equilibrium shifts in the direction that opposes the stress.</a:t>
            </a:r>
            <a:endParaRPr lang="en-US" alt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495300" y="3430588"/>
            <a:ext cx="78486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Common stresses include changing the concentration of reactants or products, changing temperature, or changing volume and pressure.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03784" name="Picture 6" descr="audio2">
            <a:hlinkClick r:id="" action="ppaction://noaction">
              <a:snd r:embed="rId2" name="le_chateliers_principl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987675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11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0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0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/>
      <p:bldP spid="2037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65087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Factors Affecting Equilibria</a:t>
            </a:r>
          </a:p>
        </p:txBody>
      </p:sp>
      <p:sp>
        <p:nvSpPr>
          <p:cNvPr id="204803" name="Text Box 3"/>
          <p:cNvSpPr txBox="1">
            <a:spLocks noChangeArrowheads="1"/>
          </p:cNvSpPr>
          <p:nvPr/>
        </p:nvSpPr>
        <p:spPr bwMode="auto">
          <a:xfrm>
            <a:off x="528638" y="2293938"/>
            <a:ext cx="80010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  <a:cs typeface="Times New Roman" pitchFamily="18" charset="0"/>
              </a:rPr>
              <a:t>An increase in reactant concentration causes a shift to the right (toward products). A decrease in product concentration also causes a shift toward products.</a:t>
            </a:r>
            <a:endParaRPr lang="en-US" alt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04806" name="Text Box 6"/>
          <p:cNvSpPr txBox="1">
            <a:spLocks noChangeArrowheads="1"/>
          </p:cNvSpPr>
          <p:nvPr/>
        </p:nvSpPr>
        <p:spPr bwMode="auto">
          <a:xfrm>
            <a:off x="495300" y="3429000"/>
            <a:ext cx="81915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For reactions between gases, an increase in pressure leads to a shift in whichever direction will produce fewer particles (and lead to lower pressure).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419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0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/>
      <p:bldP spid="2048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533400" y="1428750"/>
            <a:ext cx="1757363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Question 1</a:t>
            </a:r>
          </a:p>
        </p:txBody>
      </p:sp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533400" y="3276600"/>
            <a:ext cx="8153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A.  increasing temperature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B.  increasing pressure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C.  increasing volume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D.  increasing concentration</a:t>
            </a:r>
          </a:p>
        </p:txBody>
      </p:sp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549275" y="1987550"/>
            <a:ext cx="75295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Which will not increase the rate of a chemical reaction?</a:t>
            </a:r>
          </a:p>
        </p:txBody>
      </p:sp>
      <p:sp>
        <p:nvSpPr>
          <p:cNvPr id="205832" name="Rectangle 2"/>
          <p:cNvSpPr>
            <a:spLocks noChangeArrowheads="1"/>
          </p:cNvSpPr>
          <p:nvPr/>
        </p:nvSpPr>
        <p:spPr bwMode="auto">
          <a:xfrm>
            <a:off x="2971800" y="66675"/>
            <a:ext cx="335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360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sz="360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sz="360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sz="3600">
                <a:solidFill>
                  <a:schemeClr val="bg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282488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0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0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8" grpId="0"/>
      <p:bldP spid="205829" grpId="0"/>
      <p:bldP spid="2058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533400" y="1452563"/>
            <a:ext cx="12858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Answer</a:t>
            </a:r>
          </a:p>
        </p:txBody>
      </p:sp>
      <p:sp>
        <p:nvSpPr>
          <p:cNvPr id="206853" name="Text Box 5"/>
          <p:cNvSpPr txBox="1">
            <a:spLocks noChangeArrowheads="1"/>
          </p:cNvSpPr>
          <p:nvPr/>
        </p:nvSpPr>
        <p:spPr bwMode="auto">
          <a:xfrm>
            <a:off x="549275" y="1987550"/>
            <a:ext cx="75295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The answer is C. Increasing the volume will decrease the concentration of reacting particles and make collisions less likely.</a:t>
            </a:r>
          </a:p>
        </p:txBody>
      </p:sp>
      <p:sp>
        <p:nvSpPr>
          <p:cNvPr id="206855" name="Rectangle 2"/>
          <p:cNvSpPr>
            <a:spLocks noChangeArrowheads="1"/>
          </p:cNvSpPr>
          <p:nvPr/>
        </p:nvSpPr>
        <p:spPr bwMode="auto">
          <a:xfrm>
            <a:off x="2971800" y="66675"/>
            <a:ext cx="335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360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sz="360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sz="360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sz="3600">
                <a:solidFill>
                  <a:schemeClr val="bg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136546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0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2" grpId="0"/>
      <p:bldP spid="2068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533400" y="1428750"/>
            <a:ext cx="1757363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Question 2</a:t>
            </a:r>
          </a:p>
        </p:txBody>
      </p:sp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549275" y="1987550"/>
            <a:ext cx="75295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If a reversible reaction has equal quantities of reactants and products can it be considered to be at equilibrium?</a:t>
            </a:r>
          </a:p>
        </p:txBody>
      </p:sp>
      <p:sp>
        <p:nvSpPr>
          <p:cNvPr id="207880" name="Rectangle 2"/>
          <p:cNvSpPr>
            <a:spLocks noChangeArrowheads="1"/>
          </p:cNvSpPr>
          <p:nvPr/>
        </p:nvSpPr>
        <p:spPr bwMode="auto">
          <a:xfrm>
            <a:off x="2971800" y="66675"/>
            <a:ext cx="335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360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sz="360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sz="360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sz="3600">
                <a:solidFill>
                  <a:schemeClr val="bg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38751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0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6" grpId="0"/>
      <p:bldP spid="2078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533400" y="1452563"/>
            <a:ext cx="12858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Answer</a:t>
            </a:r>
          </a:p>
        </p:txBody>
      </p:sp>
      <p:sp>
        <p:nvSpPr>
          <p:cNvPr id="208901" name="Text Box 5"/>
          <p:cNvSpPr txBox="1">
            <a:spLocks noChangeArrowheads="1"/>
          </p:cNvSpPr>
          <p:nvPr/>
        </p:nvSpPr>
        <p:spPr bwMode="auto">
          <a:xfrm>
            <a:off x="549275" y="1987550"/>
            <a:ext cx="75295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No. A reversible reaction has reached equilibrium when the </a:t>
            </a:r>
            <a:r>
              <a:rPr lang="en-US" altLang="en-US" sz="2400" i="1">
                <a:solidFill>
                  <a:srgbClr val="000000"/>
                </a:solidFill>
              </a:rPr>
              <a:t>rates</a:t>
            </a:r>
            <a:r>
              <a:rPr lang="en-US" altLang="en-US" sz="2400">
                <a:solidFill>
                  <a:srgbClr val="000000"/>
                </a:solidFill>
              </a:rPr>
              <a:t> of the forward and reverse reactions are equal.</a:t>
            </a:r>
          </a:p>
        </p:txBody>
      </p:sp>
      <p:sp>
        <p:nvSpPr>
          <p:cNvPr id="208902" name="Text Box 6"/>
          <p:cNvSpPr txBox="1">
            <a:spLocks noChangeArrowheads="1"/>
          </p:cNvSpPr>
          <p:nvPr/>
        </p:nvSpPr>
        <p:spPr bwMode="auto">
          <a:xfrm>
            <a:off x="685800" y="3810000"/>
            <a:ext cx="75295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The quantities of reactants and products do not have to be equal when a reaction is at equilibrium.</a:t>
            </a:r>
          </a:p>
        </p:txBody>
      </p:sp>
      <p:sp>
        <p:nvSpPr>
          <p:cNvPr id="208904" name="Rectangle 2"/>
          <p:cNvSpPr>
            <a:spLocks noChangeArrowheads="1"/>
          </p:cNvSpPr>
          <p:nvPr/>
        </p:nvSpPr>
        <p:spPr bwMode="auto">
          <a:xfrm>
            <a:off x="2971800" y="66675"/>
            <a:ext cx="335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360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sz="360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sz="360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sz="3600">
                <a:solidFill>
                  <a:schemeClr val="bg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328413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0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0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/>
      <p:bldP spid="208901" grpId="0"/>
      <p:bldP spid="2089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533400" y="1428750"/>
            <a:ext cx="1757363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Question 3</a:t>
            </a:r>
          </a:p>
        </p:txBody>
      </p:sp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549275" y="1987550"/>
            <a:ext cx="76041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What is the substance that speeds up a chemical reaction without being permanently changed itself?</a:t>
            </a:r>
          </a:p>
        </p:txBody>
      </p:sp>
      <p:sp>
        <p:nvSpPr>
          <p:cNvPr id="183303" name="Text Box 7"/>
          <p:cNvSpPr txBox="1">
            <a:spLocks noChangeArrowheads="1"/>
          </p:cNvSpPr>
          <p:nvPr/>
        </p:nvSpPr>
        <p:spPr bwMode="auto">
          <a:xfrm>
            <a:off x="533400" y="3790950"/>
            <a:ext cx="12858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Answer</a:t>
            </a:r>
          </a:p>
        </p:txBody>
      </p:sp>
      <p:sp>
        <p:nvSpPr>
          <p:cNvPr id="183304" name="Text Box 8"/>
          <p:cNvSpPr txBox="1">
            <a:spLocks noChangeArrowheads="1"/>
          </p:cNvSpPr>
          <p:nvPr/>
        </p:nvSpPr>
        <p:spPr bwMode="auto">
          <a:xfrm>
            <a:off x="549275" y="4325938"/>
            <a:ext cx="75295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A substance that speeds up a chemical reaction without being permanently changed itself is called a catalyst.</a:t>
            </a:r>
          </a:p>
        </p:txBody>
      </p:sp>
      <p:sp>
        <p:nvSpPr>
          <p:cNvPr id="183306" name="Rectangle 2"/>
          <p:cNvSpPr>
            <a:spLocks noChangeArrowheads="1"/>
          </p:cNvSpPr>
          <p:nvPr/>
        </p:nvSpPr>
        <p:spPr bwMode="auto">
          <a:xfrm>
            <a:off x="2971800" y="66675"/>
            <a:ext cx="335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360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sz="360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sz="360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sz="3600">
                <a:solidFill>
                  <a:schemeClr val="bg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183837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8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8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0" grpId="0"/>
      <p:bldP spid="183302" grpId="0"/>
      <p:bldP spid="183303" grpId="0"/>
      <p:bldP spid="18330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2"/>
          <p:cNvSpPr txBox="1">
            <a:spLocks noChangeArrowheads="1"/>
          </p:cNvSpPr>
          <p:nvPr/>
        </p:nvSpPr>
        <p:spPr bwMode="auto">
          <a:xfrm>
            <a:off x="822325" y="1524000"/>
            <a:ext cx="65087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Temperature</a:t>
            </a:r>
          </a:p>
        </p:txBody>
      </p:sp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528638" y="2293938"/>
            <a:ext cx="82296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  <a:cs typeface="Times New Roman" pitchFamily="18" charset="0"/>
              </a:rPr>
              <a:t>Increasing temperature increases the reaction rate.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533400" y="2757488"/>
            <a:ext cx="83058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Temperature is a measure of the average kinetic energy of a substance’s particles.  The higher the temperature, the faster the particles are moving.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95591" name="Text Box 7"/>
          <p:cNvSpPr txBox="1">
            <a:spLocks noChangeArrowheads="1"/>
          </p:cNvSpPr>
          <p:nvPr/>
        </p:nvSpPr>
        <p:spPr bwMode="auto">
          <a:xfrm>
            <a:off x="533400" y="3886200"/>
            <a:ext cx="8153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Faster-moving particles means more frequent collisions and collisions with greater energy.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835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9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9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/>
      <p:bldP spid="195590" grpId="0"/>
      <p:bldP spid="1955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65087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Concentration</a:t>
            </a:r>
          </a:p>
        </p:txBody>
      </p:sp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528638" y="2293938"/>
            <a:ext cx="8229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  <a:cs typeface="Times New Roman" pitchFamily="18" charset="0"/>
              </a:rPr>
              <a:t>Increasing the concentration of the reactants increases the reaction rate.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96614" name="Text Box 6"/>
          <p:cNvSpPr txBox="1">
            <a:spLocks noChangeArrowheads="1"/>
          </p:cNvSpPr>
          <p:nvPr/>
        </p:nvSpPr>
        <p:spPr bwMode="auto">
          <a:xfrm>
            <a:off x="533400" y="303530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Increased concentration means a greater number of reacting particles in a given area.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96615" name="Text Box 7"/>
          <p:cNvSpPr txBox="1">
            <a:spLocks noChangeArrowheads="1"/>
          </p:cNvSpPr>
          <p:nvPr/>
        </p:nvSpPr>
        <p:spPr bwMode="auto">
          <a:xfrm>
            <a:off x="533400" y="3822700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Greater numbers of particles means more opportunities for collisions between reacting particles.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468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9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9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/>
      <p:bldP spid="196614" grpId="0"/>
      <p:bldP spid="1966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65087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Volume and Pressure</a:t>
            </a:r>
          </a:p>
        </p:txBody>
      </p:sp>
      <p:sp>
        <p:nvSpPr>
          <p:cNvPr id="197635" name="Text Box 3"/>
          <p:cNvSpPr txBox="1">
            <a:spLocks noChangeArrowheads="1"/>
          </p:cNvSpPr>
          <p:nvPr/>
        </p:nvSpPr>
        <p:spPr bwMode="auto">
          <a:xfrm>
            <a:off x="528638" y="2293938"/>
            <a:ext cx="8229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  <a:cs typeface="Times New Roman" pitchFamily="18" charset="0"/>
              </a:rPr>
              <a:t>Volume and pressure are important considerations for reactions involving gases.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97638" name="Text Box 6"/>
          <p:cNvSpPr txBox="1">
            <a:spLocks noChangeArrowheads="1"/>
          </p:cNvSpPr>
          <p:nvPr/>
        </p:nvSpPr>
        <p:spPr bwMode="auto">
          <a:xfrm>
            <a:off x="533400" y="3086100"/>
            <a:ext cx="82296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Decreased volume leads to increased concentration. Increasing the concentration of gases increases the rate at which partilces collide with each other and with the walls of their container.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171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9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/>
      <p:bldP spid="1976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65087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Volume and Pressure</a:t>
            </a:r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528638" y="2293938"/>
            <a:ext cx="82296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  <a:cs typeface="Times New Roman" pitchFamily="18" charset="0"/>
              </a:rPr>
              <a:t>Increased collisions mean increased pressure.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533400" y="2700338"/>
            <a:ext cx="3352800" cy="239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reaction rate also increases because the reacting particles collide with each other more frequently.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9968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743200"/>
            <a:ext cx="3930650" cy="282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68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9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9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/>
      <p:bldP spid="1996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65087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Surface Area</a:t>
            </a:r>
          </a:p>
        </p:txBody>
      </p:sp>
      <p:sp>
        <p:nvSpPr>
          <p:cNvPr id="201731" name="Text Box 3"/>
          <p:cNvSpPr txBox="1">
            <a:spLocks noChangeArrowheads="1"/>
          </p:cNvSpPr>
          <p:nvPr/>
        </p:nvSpPr>
        <p:spPr bwMode="auto">
          <a:xfrm>
            <a:off x="528638" y="2293938"/>
            <a:ext cx="81534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  <a:cs typeface="Times New Roman" pitchFamily="18" charset="0"/>
              </a:rPr>
              <a:t>Sugar cubes dissolve more slowly compared to granulated sugar. The individual grains of sugar have a greater total surface area.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01734" name="Text Box 6"/>
          <p:cNvSpPr txBox="1">
            <a:spLocks noChangeArrowheads="1"/>
          </p:cNvSpPr>
          <p:nvPr/>
        </p:nvSpPr>
        <p:spPr bwMode="auto">
          <a:xfrm>
            <a:off x="457200" y="3429000"/>
            <a:ext cx="81534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Increased surface area leads to faster reactions. This larger area allows for more collisions between reacting particles.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0173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0"/>
          <a:stretch>
            <a:fillRect/>
          </a:stretch>
        </p:blipFill>
        <p:spPr bwMode="auto">
          <a:xfrm>
            <a:off x="2438400" y="4454525"/>
            <a:ext cx="4368800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45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0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/>
      <p:bldP spid="2017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65087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Catalysts and Inhibitors </a:t>
            </a:r>
          </a:p>
        </p:txBody>
      </p:sp>
      <p:sp>
        <p:nvSpPr>
          <p:cNvPr id="194563" name="Text Box 3"/>
          <p:cNvSpPr txBox="1">
            <a:spLocks noChangeArrowheads="1"/>
          </p:cNvSpPr>
          <p:nvPr/>
        </p:nvSpPr>
        <p:spPr bwMode="auto">
          <a:xfrm>
            <a:off x="528638" y="2293938"/>
            <a:ext cx="80010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Some reactions proceed too slowly to be useful.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533400" y="2781300"/>
            <a:ext cx="80010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To speed them up, a catalyst can be added.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533400" y="3251200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 </a:t>
            </a:r>
            <a:r>
              <a:rPr lang="en-US" altLang="en-US" sz="2400" b="1">
                <a:solidFill>
                  <a:srgbClr val="333399"/>
                </a:solidFill>
              </a:rPr>
              <a:t>catalyst</a:t>
            </a:r>
            <a:r>
              <a:rPr lang="en-US" altLang="en-US" sz="2400">
                <a:solidFill>
                  <a:srgbClr val="000000"/>
                </a:solidFill>
              </a:rPr>
              <a:t> is a substance that speeds up a chemical reaction without being permanently changed itself.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94569" name="Picture 6" descr="audio2">
            <a:hlinkClick r:id="" action="ppaction://noaction">
              <a:snd r:embed="rId2" name="catalyst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0" y="3654425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34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9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94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/>
      <p:bldP spid="194566" grpId="0"/>
      <p:bldP spid="1945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65087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Catalysts and Inhibitors </a:t>
            </a:r>
          </a:p>
        </p:txBody>
      </p:sp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528638" y="2293938"/>
            <a:ext cx="80010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When you add a catalyst to a reaction, the mass of the product that is formed remains the same, but it will form more rapidly.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624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65087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Catalysts and Inhibitors </a:t>
            </a:r>
          </a:p>
        </p:txBody>
      </p:sp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533400" y="3092450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Substances called </a:t>
            </a:r>
            <a:r>
              <a:rPr lang="en-US" altLang="en-US" sz="2400" b="1">
                <a:solidFill>
                  <a:srgbClr val="333399"/>
                </a:solidFill>
              </a:rPr>
              <a:t>inhibitors</a:t>
            </a:r>
            <a:r>
              <a:rPr lang="en-US" altLang="en-US" sz="2400">
                <a:solidFill>
                  <a:srgbClr val="000000"/>
                </a:solidFill>
              </a:rPr>
              <a:t> are used to slow down a chemical reaction.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52584" name="Text Box 8"/>
          <p:cNvSpPr txBox="1">
            <a:spLocks noChangeArrowheads="1"/>
          </p:cNvSpPr>
          <p:nvPr/>
        </p:nvSpPr>
        <p:spPr bwMode="auto">
          <a:xfrm>
            <a:off x="533400" y="3835400"/>
            <a:ext cx="80010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One thing to remember when thinking about catalysts and inhibitors is that they do not change the amount of product produced. They only change the rate of production.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52587" name="Text Box 11"/>
          <p:cNvSpPr txBox="1">
            <a:spLocks noChangeArrowheads="1"/>
          </p:cNvSpPr>
          <p:nvPr/>
        </p:nvSpPr>
        <p:spPr bwMode="auto">
          <a:xfrm>
            <a:off x="528638" y="2293938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At times, it is worthwhile to prevent certain reactions from occurring.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52588" name="Picture 6" descr="audio2">
            <a:hlinkClick r:id="" action="ppaction://noaction">
              <a:snd r:embed="rId2" name="inhibitor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3505200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91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5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5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3" grpId="0"/>
      <p:bldP spid="152584" grpId="0"/>
      <p:bldP spid="152587" grpId="0"/>
    </p:bldLst>
  </p:timing>
</p:sld>
</file>

<file path=ppt/theme/theme1.xml><?xml version="1.0" encoding="utf-8"?>
<a:theme xmlns:a="http://schemas.openxmlformats.org/drawingml/2006/main" name="7_Custom Design">
  <a:themeElements>
    <a:clrScheme name="7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Custom Design">
  <a:themeElements>
    <a:clrScheme name="8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ustom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695</Words>
  <Application>Microsoft Office PowerPoint</Application>
  <PresentationFormat>On-screen Show (4:3)</PresentationFormat>
  <Paragraphs>63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7_Custom Design</vt:lpstr>
      <vt:lpstr>8_Custom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Brever</dc:creator>
  <cp:lastModifiedBy>Scott Brever</cp:lastModifiedBy>
  <cp:revision>1</cp:revision>
  <dcterms:created xsi:type="dcterms:W3CDTF">2019-04-05T14:48:57Z</dcterms:created>
  <dcterms:modified xsi:type="dcterms:W3CDTF">2019-04-05T14:49:38Z</dcterms:modified>
</cp:coreProperties>
</file>