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7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91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036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9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0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2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540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89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9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613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2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60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38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65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90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6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5801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9600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212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0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675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6675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3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79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48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401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90821" name="Picture 7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823" name="Picture 9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824" name="Picture 10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825" name="Text Box 9"/>
          <p:cNvSpPr txBox="1">
            <a:spLocks noChangeArrowheads="1"/>
          </p:cNvSpPr>
          <p:nvPr userDrawn="1"/>
        </p:nvSpPr>
        <p:spPr bwMode="auto">
          <a:xfrm>
            <a:off x="61913" y="41275"/>
            <a:ext cx="823912" cy="7223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</a:t>
            </a:r>
            <a:endParaRPr lang="en-US" altLang="en-US" sz="3200" b="1">
              <a:solidFill>
                <a:srgbClr val="FFFFFF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90826" name="Rectangle 10"/>
          <p:cNvSpPr>
            <a:spLocks noChangeArrowheads="1"/>
          </p:cNvSpPr>
          <p:nvPr userDrawn="1"/>
        </p:nvSpPr>
        <p:spPr bwMode="auto">
          <a:xfrm>
            <a:off x="1905000" y="77788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FFFF"/>
                </a:solidFill>
              </a:rPr>
              <a:t>Biological Compounds</a:t>
            </a:r>
          </a:p>
        </p:txBody>
      </p:sp>
      <p:pic>
        <p:nvPicPr>
          <p:cNvPr id="290827" name="Picture 12" descr="buttoms_10">
            <a:hlinkClick r:id="rId17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828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829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86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91845" name="Picture 7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47" name="Picture 9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48" name="Picture 10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1849" name="Text Box 9"/>
          <p:cNvSpPr txBox="1">
            <a:spLocks noChangeArrowheads="1"/>
          </p:cNvSpPr>
          <p:nvPr userDrawn="1"/>
        </p:nvSpPr>
        <p:spPr bwMode="auto">
          <a:xfrm>
            <a:off x="61913" y="41275"/>
            <a:ext cx="823912" cy="7223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</a:t>
            </a:r>
            <a:endParaRPr lang="en-US" altLang="en-US" sz="3200" b="1">
              <a:solidFill>
                <a:srgbClr val="FFFFFF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4</a:t>
            </a:r>
          </a:p>
        </p:txBody>
      </p:sp>
      <p:pic>
        <p:nvPicPr>
          <p:cNvPr id="291850" name="Picture 12" descr="buttoms_10">
            <a:hlinkClick r:id="rId17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1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2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92870" name="Picture 18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872" name="Picture 20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873" name="Picture 21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874" name="Picture 12" descr="buttoms_10">
            <a:hlinkClick r:id="rId17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875" name="Picture 9" descr="buttoms_03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876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2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4967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Simple Organic Compounds</a:t>
            </a:r>
          </a:p>
        </p:txBody>
      </p:sp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Organic compounds contain carbon.  Carbon is an element with a structure that enables it to form a large number of compounds.</a:t>
            </a: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528638" y="4044950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Saturated hydrocarbons contain only single bonds between carbon atoms.  Unsaturated hydrocarbons contain double or triple bonds. </a:t>
            </a: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528638" y="3536950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Hydrocarbons are made of only hydrogen and carbon.</a:t>
            </a:r>
          </a:p>
        </p:txBody>
      </p:sp>
      <p:sp>
        <p:nvSpPr>
          <p:cNvPr id="585734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4563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/>
      <p:bldP spid="585732" grpId="0"/>
      <p:bldP spid="5857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533400" y="3686175"/>
            <a:ext cx="13700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 </a:t>
            </a:r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533400" y="4237038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More than 90 percent of the millions of carbon compounds known today are considered organic.</a:t>
            </a:r>
          </a:p>
        </p:txBody>
      </p:sp>
      <p:sp>
        <p:nvSpPr>
          <p:cNvPr id="594950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794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Most carbon-containing compounds are _______.</a:t>
            </a:r>
          </a:p>
        </p:txBody>
      </p:sp>
      <p:sp>
        <p:nvSpPr>
          <p:cNvPr id="59495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5134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9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/>
      <p:bldP spid="594948" grpId="0"/>
      <p:bldP spid="594949" grpId="0"/>
      <p:bldP spid="5949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304800" y="2163763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	What type of bond is formed when two atoms share a pair of electrons?</a:t>
            </a:r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609600" y="3597275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ionic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covalent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metallic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acidic</a:t>
            </a:r>
          </a:p>
        </p:txBody>
      </p:sp>
      <p:sp>
        <p:nvSpPr>
          <p:cNvPr id="595973" name="Text Box 5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59597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0962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/>
      <p:bldP spid="595971" grpId="0"/>
      <p:bldP spid="5959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Text Box 2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533400" y="1506538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 </a:t>
            </a:r>
          </a:p>
        </p:txBody>
      </p:sp>
      <p:sp>
        <p:nvSpPr>
          <p:cNvPr id="596996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480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 A carbon atom has four electrons in its outer energy level and can form four covalent bonds with atoms of carbon or other elements. 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pic>
        <p:nvPicPr>
          <p:cNvPr id="5969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3600"/>
            <a:ext cx="28956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6998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4713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/>
      <p:bldP spid="5969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304800" y="2163763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	Which has a structural isomer with the chemical formula C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H</a:t>
            </a:r>
            <a:r>
              <a:rPr lang="en-US" altLang="en-US" sz="2400" baseline="-25000">
                <a:solidFill>
                  <a:srgbClr val="000000"/>
                </a:solidFill>
              </a:rPr>
              <a:t>10</a:t>
            </a:r>
            <a:r>
              <a:rPr lang="en-US" altLang="en-US" sz="2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609600" y="3597275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methane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ethane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propane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butane</a:t>
            </a:r>
          </a:p>
        </p:txBody>
      </p:sp>
      <p:sp>
        <p:nvSpPr>
          <p:cNvPr id="598021" name="Text Box 5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59802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44484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8" grpId="0"/>
      <p:bldP spid="598019" grpId="0"/>
      <p:bldP spid="5980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 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449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Butane and isobutene both have four carbon and ten hydrogen atoms. </a:t>
            </a:r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pic>
        <p:nvPicPr>
          <p:cNvPr id="599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62100"/>
            <a:ext cx="27432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904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8448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2" grpId="0"/>
      <p:bldP spid="5990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304800" y="2163763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	Hydrocarbons that have hydrogen atoms replaced with different groups of atoms are called __________. </a:t>
            </a: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006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12167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6" grpId="0"/>
      <p:bldP spid="6000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 </a:t>
            </a: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Substituted hydrocarbons have one or more of their hydrogen atoms replaced by atoms or groups of other elements. </a:t>
            </a:r>
          </a:p>
        </p:txBody>
      </p:sp>
      <p:sp>
        <p:nvSpPr>
          <p:cNvPr id="601092" name="Text Box 4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pic>
        <p:nvPicPr>
          <p:cNvPr id="6010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3657600" cy="287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109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69771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0" grpId="0"/>
      <p:bldP spid="6010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304800" y="2163763"/>
            <a:ext cx="7940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	_________ are compounds containing carbon, hydrogen and oxygen, and include sugars and starches.</a:t>
            </a:r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211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54697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4" grpId="0"/>
      <p:bldP spid="602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ext Box 2"/>
          <p:cNvSpPr txBox="1">
            <a:spLocks noChangeArrowheads="1"/>
          </p:cNvSpPr>
          <p:nvPr/>
        </p:nvSpPr>
        <p:spPr bwMode="auto">
          <a:xfrm>
            <a:off x="533400" y="1506538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 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403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These compounds are called carbohydrates and have twice as many hydrogen atoms as oxygen atoms. 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42545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pic>
        <p:nvPicPr>
          <p:cNvPr id="6031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0100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314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421681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/>
      <p:bldP spid="6031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is a saturated hydrocarbon?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4165" name="Text Box 5"/>
          <p:cNvSpPr txBox="1">
            <a:spLocks noChangeArrowheads="1"/>
          </p:cNvSpPr>
          <p:nvPr/>
        </p:nvSpPr>
        <p:spPr bwMode="auto">
          <a:xfrm>
            <a:off x="533400" y="36877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44958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pic>
        <p:nvPicPr>
          <p:cNvPr id="6041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3076575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1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000375" cy="24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6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1628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0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2" grpId="0"/>
      <p:bldP spid="604163" grpId="0"/>
      <p:bldP spid="604165" grpId="0"/>
      <p:bldP spid="6041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4967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Simple Organic Compounds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Isomers of organic compounds have identical formulas but different molecular shapes. </a:t>
            </a:r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528638" y="3168650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Benzene rings are stable because electrons are shared by all six carbon atoms, resulting in a rigid planar structure. </a:t>
            </a:r>
          </a:p>
        </p:txBody>
      </p:sp>
      <p:sp>
        <p:nvSpPr>
          <p:cNvPr id="58675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62031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/>
      <p:bldP spid="5867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533400" y="16827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pic>
        <p:nvPicPr>
          <p:cNvPr id="6051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45720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51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25130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519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4250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/>
      <p:bldP spid="6051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517525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517525" y="2076450"/>
            <a:ext cx="8169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 Isoprene and benzene are hydrocarbons, but are not saturated.  Heptane is the saturated hydrocarbon, containing only single-bonded carbon and hydrogen.</a:t>
            </a:r>
          </a:p>
        </p:txBody>
      </p:sp>
      <p:sp>
        <p:nvSpPr>
          <p:cNvPr id="60621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20636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0" grpId="0"/>
      <p:bldP spid="6062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607235" name="Text Box 3"/>
          <p:cNvSpPr txBox="1">
            <a:spLocks noChangeArrowheads="1"/>
          </p:cNvSpPr>
          <p:nvPr/>
        </p:nvSpPr>
        <p:spPr bwMode="auto">
          <a:xfrm>
            <a:off x="533400" y="3444875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four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7237" name="Text Box 5"/>
          <p:cNvSpPr txBox="1">
            <a:spLocks noChangeArrowheads="1"/>
          </p:cNvSpPr>
          <p:nvPr/>
        </p:nvSpPr>
        <p:spPr bwMode="auto">
          <a:xfrm>
            <a:off x="457200" y="2000250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How many covalent bonds can a carbon form with other atoms?</a:t>
            </a:r>
          </a:p>
        </p:txBody>
      </p:sp>
      <p:sp>
        <p:nvSpPr>
          <p:cNvPr id="607238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258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4" grpId="0"/>
      <p:bldP spid="607235" grpId="0"/>
      <p:bldP spid="6072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608259" name="Text Box 3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527050" y="2057400"/>
            <a:ext cx="351155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A  carbon atom has four electrons in its outer energy level and can form four covalent bonds with atoms of carbon or other elements.</a:t>
            </a:r>
          </a:p>
        </p:txBody>
      </p:sp>
      <p:pic>
        <p:nvPicPr>
          <p:cNvPr id="6082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06717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826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538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8" grpId="0"/>
      <p:bldP spid="6082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533400" y="146208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593725" y="230505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hydrocarbon ethyne contains a triple bond in which _______ pairs of electrons are shared.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533400" y="3749675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four</a:t>
            </a:r>
          </a:p>
        </p:txBody>
      </p:sp>
      <p:sp>
        <p:nvSpPr>
          <p:cNvPr id="60928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9228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0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2" grpId="0"/>
      <p:bldP spid="609283" grpId="0"/>
      <p:bldP spid="6092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593725" y="230505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Each pair of shared electrons forms a bond; a triple bond has three pairs of shared electrons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030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41032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6" grpId="0"/>
      <p:bldP spid="61030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533400" y="12779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611331" name="Text Box 3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11332" name="Text Box 4"/>
          <p:cNvSpPr txBox="1">
            <a:spLocks noChangeArrowheads="1"/>
          </p:cNvSpPr>
          <p:nvPr/>
        </p:nvSpPr>
        <p:spPr bwMode="auto">
          <a:xfrm>
            <a:off x="593725" y="167640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physical property is used to separate compounds in crude oil?</a:t>
            </a:r>
          </a:p>
        </p:txBody>
      </p:sp>
      <p:sp>
        <p:nvSpPr>
          <p:cNvPr id="611333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3886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400">
                <a:solidFill>
                  <a:srgbClr val="000000"/>
                </a:solidFill>
              </a:rPr>
              <a:t>Color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400">
                <a:solidFill>
                  <a:srgbClr val="000000"/>
                </a:solidFill>
              </a:rPr>
              <a:t> Boiling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400">
                <a:solidFill>
                  <a:srgbClr val="000000"/>
                </a:solidFill>
              </a:rPr>
              <a:t> Melting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400">
                <a:solidFill>
                  <a:srgbClr val="000000"/>
                </a:solidFill>
              </a:rPr>
              <a:t> Density</a:t>
            </a:r>
          </a:p>
        </p:txBody>
      </p:sp>
      <p:sp>
        <p:nvSpPr>
          <p:cNvPr id="61133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7254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0" grpId="0"/>
      <p:bldP spid="611332" grpId="0"/>
      <p:bldP spid="6113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 Fractional distillation separates the compounds in crude oil by their boiling points.</a:t>
            </a:r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593725" y="1676400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61235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40583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of the following structures is a peptide?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533400" y="3359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4343400" y="3352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pic>
        <p:nvPicPr>
          <p:cNvPr id="6133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28479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33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8956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338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2798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8" grpId="0"/>
      <p:bldP spid="613379" grpId="0"/>
      <p:bldP spid="613380" grpId="0"/>
      <p:bldP spid="61338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533400" y="165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4648200" y="167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pic>
        <p:nvPicPr>
          <p:cNvPr id="614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33337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2990850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0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6549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2" grpId="0"/>
      <p:bldP spid="6144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461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Substituted hydrocarbons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528638" y="4051300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Esters contain a –COOC group and are often used for flavoring. </a:t>
            </a:r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528638" y="2293938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a substituted hydrocarbon, other atoms or groups of atoms take the place of one or more hydrogen atoms. </a:t>
            </a: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528638" y="3171825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Alcohols contain –OH groups and organic acids contain –COOH groups. </a:t>
            </a:r>
          </a:p>
        </p:txBody>
      </p:sp>
      <p:sp>
        <p:nvSpPr>
          <p:cNvPr id="587782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96383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/>
      <p:bldP spid="587780" grpId="0"/>
      <p:bldP spid="58778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Text Box 2"/>
          <p:cNvSpPr txBox="1">
            <a:spLocks noChangeArrowheads="1"/>
          </p:cNvSpPr>
          <p:nvPr/>
        </p:nvSpPr>
        <p:spPr bwMode="auto">
          <a:xfrm>
            <a:off x="533400" y="16589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4572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593725" y="2408238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 An amine group of one amino acid can combine with the carboxylic acid group of another amino acid to form a peptide.</a:t>
            </a:r>
          </a:p>
        </p:txBody>
      </p:sp>
      <p:sp>
        <p:nvSpPr>
          <p:cNvPr id="61542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6317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6" grpId="0"/>
      <p:bldP spid="615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461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Substituted hydrocarbons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528638" y="4079875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Aromatic compounds, many of which have odors, contain the benzene ring structure. </a:t>
            </a:r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528638" y="2293938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Amines contain –NH2 group and mercaptans contain a –SH group. </a:t>
            </a:r>
          </a:p>
        </p:txBody>
      </p:sp>
      <p:sp>
        <p:nvSpPr>
          <p:cNvPr id="588805" name="Text Box 5"/>
          <p:cNvSpPr txBox="1">
            <a:spLocks noChangeArrowheads="1"/>
          </p:cNvSpPr>
          <p:nvPr/>
        </p:nvSpPr>
        <p:spPr bwMode="auto">
          <a:xfrm>
            <a:off x="528638" y="318135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Halocarbons have one or more hydrogen atoms replaced with a halogen, such as fluorine or chlorine. </a:t>
            </a:r>
          </a:p>
        </p:txBody>
      </p:sp>
      <p:sp>
        <p:nvSpPr>
          <p:cNvPr id="588806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3384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/>
      <p:bldP spid="588804" grpId="0"/>
      <p:bldP spid="5888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800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Petroleum—A Source of Carbon Compounds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Petroleum is a mixture of thousands of carbon compounds.</a:t>
            </a:r>
          </a:p>
        </p:txBody>
      </p:sp>
      <p:sp>
        <p:nvSpPr>
          <p:cNvPr id="589828" name="Text Box 4"/>
          <p:cNvSpPr txBox="1">
            <a:spLocks noChangeArrowheads="1"/>
          </p:cNvSpPr>
          <p:nvPr/>
        </p:nvSpPr>
        <p:spPr bwMode="auto">
          <a:xfrm>
            <a:off x="528638" y="323215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fractionating tower separates petroleum into groups of compounds or fractions based on their boiling points. </a:t>
            </a:r>
          </a:p>
        </p:txBody>
      </p:sp>
      <p:sp>
        <p:nvSpPr>
          <p:cNvPr id="589829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9379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/>
      <p:bldP spid="5898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8016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Petroleum—A Source of Organic Compounds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Small hydrocarbons obtained from petroleum can be combined to make long chains called polymers, which are used for plastics. </a:t>
            </a:r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528638" y="3597275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Polymers can be spun into fibers designed to have specific properties.</a:t>
            </a:r>
          </a:p>
        </p:txBody>
      </p:sp>
      <p:sp>
        <p:nvSpPr>
          <p:cNvPr id="590853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29846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/>
      <p:bldP spid="5908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08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Biological Compounds</a:t>
            </a:r>
          </a:p>
        </p:txBody>
      </p:sp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Proteins, nucleic acids, carbohydrates, and lipids are major groups of biological organic compounds.</a:t>
            </a: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533400" y="3175000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Many important biological compounds are polymers, huge organic molecules made of smaller units, or monomers. </a:t>
            </a:r>
          </a:p>
        </p:txBody>
      </p:sp>
      <p:sp>
        <p:nvSpPr>
          <p:cNvPr id="59187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8706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/>
      <p:bldP spid="591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08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Biological Compounds</a:t>
            </a:r>
          </a:p>
        </p:txBody>
      </p:sp>
      <p:sp>
        <p:nvSpPr>
          <p:cNvPr id="592899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Proteins are polymers made from amino acids.</a:t>
            </a:r>
          </a:p>
        </p:txBody>
      </p:sp>
      <p:sp>
        <p:nvSpPr>
          <p:cNvPr id="592900" name="Text Box 4"/>
          <p:cNvSpPr txBox="1">
            <a:spLocks noChangeArrowheads="1"/>
          </p:cNvSpPr>
          <p:nvPr/>
        </p:nvSpPr>
        <p:spPr bwMode="auto">
          <a:xfrm>
            <a:off x="528638" y="39751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Lipids also contain carbon, hydrogen, and oxygen, but in different proportions.  Lipids include fats, oils, and cholesterol. </a:t>
            </a:r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528638" y="27940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Carbohydrates contain carbon, hydrogen, and oxygen.  They have twice as many hydrogen atoms as oxygen atoms.</a:t>
            </a:r>
          </a:p>
        </p:txBody>
      </p:sp>
      <p:sp>
        <p:nvSpPr>
          <p:cNvPr id="592902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83596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/>
      <p:bldP spid="592900" grpId="0"/>
      <p:bldP spid="5929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08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Biological Compounds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Nucleic acids are made of nucleotide monomers and control the activities and reproductions of cells.</a:t>
            </a:r>
          </a:p>
        </p:txBody>
      </p:sp>
      <p:sp>
        <p:nvSpPr>
          <p:cNvPr id="593924" name="Text Box 4"/>
          <p:cNvSpPr txBox="1">
            <a:spLocks noChangeArrowheads="1"/>
          </p:cNvSpPr>
          <p:nvPr/>
        </p:nvSpPr>
        <p:spPr bwMode="auto">
          <a:xfrm>
            <a:off x="528638" y="3749675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DNA is a nucleic acid found in the nucleus of a cells that contains the genetic code. </a:t>
            </a:r>
          </a:p>
        </p:txBody>
      </p:sp>
      <p:sp>
        <p:nvSpPr>
          <p:cNvPr id="593925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1641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/>
      <p:bldP spid="593924" grpId="0"/>
    </p:bldLst>
  </p:timing>
</p:sld>
</file>

<file path=ppt/theme/theme1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99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853</Words>
  <Application>Microsoft Office PowerPoint</Application>
  <PresentationFormat>On-screen Show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7_Custom Design</vt:lpstr>
      <vt:lpstr>8_Custom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Brever</dc:creator>
  <cp:lastModifiedBy>Scott Brever</cp:lastModifiedBy>
  <cp:revision>1</cp:revision>
  <dcterms:created xsi:type="dcterms:W3CDTF">2019-05-20T20:00:03Z</dcterms:created>
  <dcterms:modified xsi:type="dcterms:W3CDTF">2019-05-20T20:02:27Z</dcterms:modified>
</cp:coreProperties>
</file>