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1530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747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2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376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7363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9748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45347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1200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1256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2929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028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668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9835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0622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722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6675"/>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6675"/>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903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206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074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964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0582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498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097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99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2.xml"/><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8.jpeg"/><Relationship Id="rId18"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slide" Target="../slides/slide2.xml"/><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9378"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29381" name="Picture 7" descr="buttoms_07">
            <a:hlinkClick r:id="" action="ppaction://hlinkshowjump?jump=previousslide" highlightClick="1"/>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1950" y="6324600"/>
            <a:ext cx="400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383" name="Picture 9" descr="buttoms_12">
            <a:hlinkClick r:id="" action="ppaction://hlinkshowjump?jump=nextslide"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257800" y="6324600"/>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384" name="Picture 10" descr="buttoms_15">
            <a:hlinkClick r:id="" action="ppaction://hlinkshowjump?jump=endshow"/>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543800" y="6324600"/>
            <a:ext cx="1095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385" name="Text Box 9"/>
          <p:cNvSpPr txBox="1">
            <a:spLocks noChangeArrowheads="1"/>
          </p:cNvSpPr>
          <p:nvPr userDrawn="1"/>
        </p:nvSpPr>
        <p:spPr bwMode="auto">
          <a:xfrm>
            <a:off x="61913" y="41275"/>
            <a:ext cx="823912" cy="7223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fontAlgn="base">
              <a:lnSpc>
                <a:spcPct val="90000"/>
              </a:lnSpc>
              <a:spcBef>
                <a:spcPct val="0"/>
              </a:spcBef>
              <a:spcAft>
                <a:spcPct val="0"/>
              </a:spcAft>
            </a:pPr>
            <a:r>
              <a:rPr lang="en-US" altLang="en-US" sz="1400" b="1">
                <a:solidFill>
                  <a:srgbClr val="FFFFFF"/>
                </a:solidFill>
              </a:rPr>
              <a:t>Section</a:t>
            </a:r>
            <a:endParaRPr lang="en-US" altLang="en-US" sz="3200" b="1">
              <a:solidFill>
                <a:srgbClr val="FFFFFF"/>
              </a:solidFill>
            </a:endParaRPr>
          </a:p>
          <a:p>
            <a:pPr algn="ctr" fontAlgn="base">
              <a:lnSpc>
                <a:spcPct val="90000"/>
              </a:lnSpc>
              <a:spcBef>
                <a:spcPct val="0"/>
              </a:spcBef>
              <a:spcAft>
                <a:spcPct val="0"/>
              </a:spcAft>
            </a:pPr>
            <a:r>
              <a:rPr lang="en-US" altLang="en-US" sz="3200" b="1">
                <a:solidFill>
                  <a:srgbClr val="FFFFFF"/>
                </a:solidFill>
              </a:rPr>
              <a:t>3</a:t>
            </a:r>
          </a:p>
        </p:txBody>
      </p:sp>
      <p:pic>
        <p:nvPicPr>
          <p:cNvPr id="229387" name="Picture 12" descr="buttoms_10">
            <a:hlinkClick r:id="rId17" action="ppaction://hlinksldjump" highlightClick="1"/>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686300" y="6324600"/>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388" name="Picture 10" descr="buttoms_05">
            <a:hlinkClick r:id="" action="ppaction://noaction" highlightClick="1"/>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685800" y="6324600"/>
            <a:ext cx="2200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389" name="Picture 9" descr="buttoms_03">
            <a:hlinkClick r:id="" action="ppaction://noaction" highlightClick="1"/>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71450" y="6324600"/>
            <a:ext cx="4953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4838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pitchFamily="34" charset="0"/>
        </a:defRPr>
      </a:lvl2pPr>
      <a:lvl3pPr algn="l" rtl="0" fontAlgn="base">
        <a:spcBef>
          <a:spcPct val="0"/>
        </a:spcBef>
        <a:spcAft>
          <a:spcPct val="0"/>
        </a:spcAft>
        <a:defRPr sz="3600">
          <a:solidFill>
            <a:schemeClr val="bg1"/>
          </a:solidFill>
          <a:latin typeface="Arial" pitchFamily="34" charset="0"/>
        </a:defRPr>
      </a:lvl3pPr>
      <a:lvl4pPr algn="l" rtl="0" fontAlgn="base">
        <a:spcBef>
          <a:spcPct val="0"/>
        </a:spcBef>
        <a:spcAft>
          <a:spcPct val="0"/>
        </a:spcAft>
        <a:defRPr sz="3600">
          <a:solidFill>
            <a:schemeClr val="bg1"/>
          </a:solidFill>
          <a:latin typeface="Arial" pitchFamily="34" charset="0"/>
        </a:defRPr>
      </a:lvl4pPr>
      <a:lvl5pPr algn="l" rtl="0" fontAlgn="base">
        <a:spcBef>
          <a:spcPct val="0"/>
        </a:spcBef>
        <a:spcAft>
          <a:spcPct val="0"/>
        </a:spcAft>
        <a:defRPr sz="3600">
          <a:solidFill>
            <a:schemeClr val="bg1"/>
          </a:solidFill>
          <a:latin typeface="Arial" pitchFamily="34" charset="0"/>
        </a:defRPr>
      </a:lvl5pPr>
      <a:lvl6pPr marL="457200" algn="l" rtl="0" fontAlgn="base">
        <a:spcBef>
          <a:spcPct val="0"/>
        </a:spcBef>
        <a:spcAft>
          <a:spcPct val="0"/>
        </a:spcAft>
        <a:defRPr sz="3600">
          <a:solidFill>
            <a:schemeClr val="bg1"/>
          </a:solidFill>
          <a:latin typeface="Arial" pitchFamily="34" charset="0"/>
        </a:defRPr>
      </a:lvl6pPr>
      <a:lvl7pPr marL="914400" algn="l" rtl="0" fontAlgn="base">
        <a:spcBef>
          <a:spcPct val="0"/>
        </a:spcBef>
        <a:spcAft>
          <a:spcPct val="0"/>
        </a:spcAft>
        <a:defRPr sz="3600">
          <a:solidFill>
            <a:schemeClr val="bg1"/>
          </a:solidFill>
          <a:latin typeface="Arial" pitchFamily="34" charset="0"/>
        </a:defRPr>
      </a:lvl7pPr>
      <a:lvl8pPr marL="1371600" algn="l" rtl="0" fontAlgn="base">
        <a:spcBef>
          <a:spcPct val="0"/>
        </a:spcBef>
        <a:spcAft>
          <a:spcPct val="0"/>
        </a:spcAft>
        <a:defRPr sz="3600">
          <a:solidFill>
            <a:schemeClr val="bg1"/>
          </a:solidFill>
          <a:latin typeface="Arial" pitchFamily="34" charset="0"/>
        </a:defRPr>
      </a:lvl8pPr>
      <a:lvl9pPr marL="1828800" algn="l" rtl="0" fontAlgn="base">
        <a:spcBef>
          <a:spcPct val="0"/>
        </a:spcBef>
        <a:spcAft>
          <a:spcPct val="0"/>
        </a:spcAft>
        <a:defRPr sz="36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bwMode="auto">
          <a:xfrm>
            <a:off x="9906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6067"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16070" name="Picture 18" descr="buttoms_07">
            <a:hlinkClick r:id="" action="ppaction://hlinkshowjump?jump=previousslide" highlightClick="1"/>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1950" y="6324600"/>
            <a:ext cx="400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2" name="Picture 20" descr="buttoms_12">
            <a:hlinkClick r:id="" action="ppaction://hlinkshowjump?jump=nextslide"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257800" y="6324600"/>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3" name="Picture 21" descr="buttoms_15">
            <a:hlinkClick r:id="" action="ppaction://hlinkshowjump?jump=endshow"/>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543800" y="6324600"/>
            <a:ext cx="1095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4" name="Picture 12" descr="buttoms_10">
            <a:hlinkClick r:id="rId17" action="ppaction://hlinksldjump" highlightClick="1"/>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686300" y="6324600"/>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5" name="Picture 10" descr="buttoms_05">
            <a:hlinkClick r:id="" action="ppaction://noaction" highlightClick="1"/>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685800" y="6324600"/>
            <a:ext cx="2200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6" name="Picture 9" descr="buttoms_03">
            <a:hlinkClick r:id="" action="ppaction://noaction" highlightClick="1"/>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71450" y="6324600"/>
            <a:ext cx="4953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7333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Arial" pitchFamily="34" charset="0"/>
        </a:defRPr>
      </a:lvl2pPr>
      <a:lvl3pPr algn="ctr" rtl="0" eaLnBrk="0" fontAlgn="base" hangingPunct="0">
        <a:spcBef>
          <a:spcPct val="0"/>
        </a:spcBef>
        <a:spcAft>
          <a:spcPct val="0"/>
        </a:spcAft>
        <a:defRPr sz="3600">
          <a:solidFill>
            <a:schemeClr val="bg1"/>
          </a:solidFill>
          <a:latin typeface="Arial" pitchFamily="34" charset="0"/>
        </a:defRPr>
      </a:lvl3pPr>
      <a:lvl4pPr algn="ctr" rtl="0" eaLnBrk="0" fontAlgn="base" hangingPunct="0">
        <a:spcBef>
          <a:spcPct val="0"/>
        </a:spcBef>
        <a:spcAft>
          <a:spcPct val="0"/>
        </a:spcAft>
        <a:defRPr sz="3600">
          <a:solidFill>
            <a:schemeClr val="bg1"/>
          </a:solidFill>
          <a:latin typeface="Arial" pitchFamily="34" charset="0"/>
        </a:defRPr>
      </a:lvl4pPr>
      <a:lvl5pPr algn="ctr" rtl="0" eaLnBrk="0" fontAlgn="base" hangingPunct="0">
        <a:spcBef>
          <a:spcPct val="0"/>
        </a:spcBef>
        <a:spcAft>
          <a:spcPct val="0"/>
        </a:spcAft>
        <a:defRPr sz="3600">
          <a:solidFill>
            <a:schemeClr val="bg1"/>
          </a:solidFill>
          <a:latin typeface="Arial" pitchFamily="34" charset="0"/>
        </a:defRPr>
      </a:lvl5pPr>
      <a:lvl6pPr marL="457200" algn="ctr" rtl="0" eaLnBrk="0" fontAlgn="base" hangingPunct="0">
        <a:spcBef>
          <a:spcPct val="0"/>
        </a:spcBef>
        <a:spcAft>
          <a:spcPct val="0"/>
        </a:spcAft>
        <a:defRPr sz="3600">
          <a:solidFill>
            <a:schemeClr val="bg1"/>
          </a:solidFill>
          <a:latin typeface="Arial" pitchFamily="34" charset="0"/>
        </a:defRPr>
      </a:lvl6pPr>
      <a:lvl7pPr marL="914400" algn="ctr" rtl="0" eaLnBrk="0" fontAlgn="base" hangingPunct="0">
        <a:spcBef>
          <a:spcPct val="0"/>
        </a:spcBef>
        <a:spcAft>
          <a:spcPct val="0"/>
        </a:spcAft>
        <a:defRPr sz="3600">
          <a:solidFill>
            <a:schemeClr val="bg1"/>
          </a:solidFill>
          <a:latin typeface="Arial" pitchFamily="34" charset="0"/>
        </a:defRPr>
      </a:lvl7pPr>
      <a:lvl8pPr marL="1371600" algn="ctr" rtl="0" eaLnBrk="0" fontAlgn="base" hangingPunct="0">
        <a:spcBef>
          <a:spcPct val="0"/>
        </a:spcBef>
        <a:spcAft>
          <a:spcPct val="0"/>
        </a:spcAft>
        <a:defRPr sz="3600">
          <a:solidFill>
            <a:schemeClr val="bg1"/>
          </a:solidFill>
          <a:latin typeface="Arial" pitchFamily="34" charset="0"/>
        </a:defRPr>
      </a:lvl8pPr>
      <a:lvl9pPr marL="1828800" algn="ctr" rtl="0" eaLnBrk="0" fontAlgn="base" hangingPunct="0">
        <a:spcBef>
          <a:spcPct val="0"/>
        </a:spcBef>
        <a:spcAft>
          <a:spcPct val="0"/>
        </a:spcAft>
        <a:defRPr sz="3600">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533400" y="2293938"/>
            <a:ext cx="8001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A chemical symbol is a shorthand way of writing the name of an element. </a:t>
            </a:r>
          </a:p>
        </p:txBody>
      </p:sp>
      <p:sp>
        <p:nvSpPr>
          <p:cNvPr id="263171" name="Text Box 3"/>
          <p:cNvSpPr txBox="1">
            <a:spLocks noChangeArrowheads="1"/>
          </p:cNvSpPr>
          <p:nvPr/>
        </p:nvSpPr>
        <p:spPr bwMode="auto">
          <a:xfrm>
            <a:off x="822325" y="1552575"/>
            <a:ext cx="37242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800" b="1">
                <a:solidFill>
                  <a:srgbClr val="009999"/>
                </a:solidFill>
              </a:rPr>
              <a:t>Structure of an Atom</a:t>
            </a:r>
          </a:p>
        </p:txBody>
      </p:sp>
      <p:sp>
        <p:nvSpPr>
          <p:cNvPr id="263172" name="Text Box 4"/>
          <p:cNvSpPr txBox="1">
            <a:spLocks noChangeArrowheads="1"/>
          </p:cNvSpPr>
          <p:nvPr/>
        </p:nvSpPr>
        <p:spPr bwMode="auto">
          <a:xfrm>
            <a:off x="533400" y="3036888"/>
            <a:ext cx="8001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An atom consists of a nucleus made of protons and neutrons surrounded by an electron cloud. </a:t>
            </a:r>
          </a:p>
        </p:txBody>
      </p:sp>
      <p:sp>
        <p:nvSpPr>
          <p:cNvPr id="263173" name="Text Box 5"/>
          <p:cNvSpPr txBox="1">
            <a:spLocks noChangeArrowheads="1"/>
          </p:cNvSpPr>
          <p:nvPr/>
        </p:nvSpPr>
        <p:spPr bwMode="auto">
          <a:xfrm>
            <a:off x="527050" y="3833813"/>
            <a:ext cx="8001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Quarks are particles of matter that make up protons and neutrons. </a:t>
            </a:r>
          </a:p>
        </p:txBody>
      </p:sp>
      <p:sp>
        <p:nvSpPr>
          <p:cNvPr id="263174" name="Text Box 6"/>
          <p:cNvSpPr txBox="1">
            <a:spLocks noChangeArrowheads="1"/>
          </p:cNvSpPr>
          <p:nvPr/>
        </p:nvSpPr>
        <p:spPr bwMode="auto">
          <a:xfrm>
            <a:off x="536575" y="4554538"/>
            <a:ext cx="8001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The model of the atom changes over time.  As new information is discovered, scientists incorporate it into the model. </a:t>
            </a:r>
          </a:p>
        </p:txBody>
      </p:sp>
      <p:sp>
        <p:nvSpPr>
          <p:cNvPr id="263175"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1063340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3170"/>
                                        </p:tgtEl>
                                        <p:attrNameLst>
                                          <p:attrName>style.visibility</p:attrName>
                                        </p:attrNameLst>
                                      </p:cBhvr>
                                      <p:to>
                                        <p:strVal val="visible"/>
                                      </p:to>
                                    </p:set>
                                    <p:animEffect transition="in" filter="box(out)">
                                      <p:cBhvr>
                                        <p:cTn id="7" dur="500"/>
                                        <p:tgtEl>
                                          <p:spTgt spid="263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3172"/>
                                        </p:tgtEl>
                                        <p:attrNameLst>
                                          <p:attrName>style.visibility</p:attrName>
                                        </p:attrNameLst>
                                      </p:cBhvr>
                                      <p:to>
                                        <p:strVal val="visible"/>
                                      </p:to>
                                    </p:set>
                                    <p:animEffect transition="in" filter="box(out)">
                                      <p:cBhvr>
                                        <p:cTn id="12" dur="500"/>
                                        <p:tgtEl>
                                          <p:spTgt spid="2631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63173"/>
                                        </p:tgtEl>
                                        <p:attrNameLst>
                                          <p:attrName>style.visibility</p:attrName>
                                        </p:attrNameLst>
                                      </p:cBhvr>
                                      <p:to>
                                        <p:strVal val="visible"/>
                                      </p:to>
                                    </p:set>
                                    <p:animEffect transition="in" filter="box(out)">
                                      <p:cBhvr>
                                        <p:cTn id="17" dur="500"/>
                                        <p:tgtEl>
                                          <p:spTgt spid="2631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63174"/>
                                        </p:tgtEl>
                                        <p:attrNameLst>
                                          <p:attrName>style.visibility</p:attrName>
                                        </p:attrNameLst>
                                      </p:cBhvr>
                                      <p:to>
                                        <p:strVal val="visible"/>
                                      </p:to>
                                    </p:set>
                                    <p:animEffect transition="in" filter="box(out)">
                                      <p:cBhvr>
                                        <p:cTn id="22" dur="500"/>
                                        <p:tgtEl>
                                          <p:spTgt spid="263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p:bldP spid="263172" grpId="0"/>
      <p:bldP spid="263173" grpId="0"/>
      <p:bldP spid="2631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3</a:t>
            </a:r>
          </a:p>
        </p:txBody>
      </p:sp>
      <p:sp>
        <p:nvSpPr>
          <p:cNvPr id="272387" name="Text Box 3"/>
          <p:cNvSpPr txBox="1">
            <a:spLocks noChangeArrowheads="1"/>
          </p:cNvSpPr>
          <p:nvPr/>
        </p:nvSpPr>
        <p:spPr bwMode="auto">
          <a:xfrm>
            <a:off x="549275" y="1982788"/>
            <a:ext cx="752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Describe the model of the atom that is in use today.</a:t>
            </a:r>
          </a:p>
        </p:txBody>
      </p:sp>
      <p:sp>
        <p:nvSpPr>
          <p:cNvPr id="272388"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2842351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2386"/>
                                        </p:tgtEl>
                                        <p:attrNameLst>
                                          <p:attrName>style.visibility</p:attrName>
                                        </p:attrNameLst>
                                      </p:cBhvr>
                                      <p:to>
                                        <p:strVal val="visible"/>
                                      </p:to>
                                    </p:set>
                                    <p:animEffect transition="in" filter="box(out)">
                                      <p:cBhvr>
                                        <p:cTn id="7" dur="500"/>
                                        <p:tgtEl>
                                          <p:spTgt spid="27238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2387"/>
                                        </p:tgtEl>
                                        <p:attrNameLst>
                                          <p:attrName>style.visibility</p:attrName>
                                        </p:attrNameLst>
                                      </p:cBhvr>
                                      <p:to>
                                        <p:strVal val="visible"/>
                                      </p:to>
                                    </p:set>
                                    <p:animEffect transition="in" filter="box(out)">
                                      <p:cBhvr>
                                        <p:cTn id="11" dur="500"/>
                                        <p:tgtEl>
                                          <p:spTgt spid="272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p:bldP spid="2723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533400" y="14287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3411" name="Text Box 3"/>
          <p:cNvSpPr txBox="1">
            <a:spLocks noChangeArrowheads="1"/>
          </p:cNvSpPr>
          <p:nvPr/>
        </p:nvSpPr>
        <p:spPr bwMode="auto">
          <a:xfrm>
            <a:off x="549275" y="1952625"/>
            <a:ext cx="79089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In the electron cloud model, electrons do not follow fixed orbits as in the Bohr model, but tend to occur more frequently in certain areas around the nucleus at any given time. </a:t>
            </a:r>
          </a:p>
        </p:txBody>
      </p:sp>
      <p:sp>
        <p:nvSpPr>
          <p:cNvPr id="273412"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3703686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3410"/>
                                        </p:tgtEl>
                                        <p:attrNameLst>
                                          <p:attrName>style.visibility</p:attrName>
                                        </p:attrNameLst>
                                      </p:cBhvr>
                                      <p:to>
                                        <p:strVal val="visible"/>
                                      </p:to>
                                    </p:set>
                                    <p:animEffect transition="in" filter="box(out)">
                                      <p:cBhvr>
                                        <p:cTn id="7" dur="500"/>
                                        <p:tgtEl>
                                          <p:spTgt spid="27341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3411"/>
                                        </p:tgtEl>
                                        <p:attrNameLst>
                                          <p:attrName>style.visibility</p:attrName>
                                        </p:attrNameLst>
                                      </p:cBhvr>
                                      <p:to>
                                        <p:strVal val="visible"/>
                                      </p:to>
                                    </p:set>
                                    <p:animEffect transition="in" filter="box(out)">
                                      <p:cBhvr>
                                        <p:cTn id="11" dur="500"/>
                                        <p:tgtEl>
                                          <p:spTgt spid="273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P spid="2734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4</a:t>
            </a:r>
          </a:p>
        </p:txBody>
      </p:sp>
      <p:sp>
        <p:nvSpPr>
          <p:cNvPr id="274435" name="Text Box 3"/>
          <p:cNvSpPr txBox="1">
            <a:spLocks noChangeArrowheads="1"/>
          </p:cNvSpPr>
          <p:nvPr/>
        </p:nvSpPr>
        <p:spPr bwMode="auto">
          <a:xfrm>
            <a:off x="549275" y="1982788"/>
            <a:ext cx="75295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Atoms of the same element that have different numbers of neutrons are called __________. </a:t>
            </a:r>
          </a:p>
        </p:txBody>
      </p:sp>
      <p:sp>
        <p:nvSpPr>
          <p:cNvPr id="274436" name="Text Box 4"/>
          <p:cNvSpPr txBox="1">
            <a:spLocks noChangeArrowheads="1"/>
          </p:cNvSpPr>
          <p:nvPr/>
        </p:nvSpPr>
        <p:spPr bwMode="auto">
          <a:xfrm>
            <a:off x="549275" y="3740150"/>
            <a:ext cx="75295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isomers</a:t>
            </a:r>
          </a:p>
          <a:p>
            <a:pPr fontAlgn="base">
              <a:spcBef>
                <a:spcPct val="0"/>
              </a:spcBef>
              <a:spcAft>
                <a:spcPct val="0"/>
              </a:spcAft>
            </a:pPr>
            <a:r>
              <a:rPr lang="en-US" altLang="en-US" sz="2400">
                <a:solidFill>
                  <a:srgbClr val="000000"/>
                </a:solidFill>
              </a:rPr>
              <a:t>B. isotopes</a:t>
            </a:r>
          </a:p>
          <a:p>
            <a:pPr fontAlgn="base">
              <a:spcBef>
                <a:spcPct val="0"/>
              </a:spcBef>
              <a:spcAft>
                <a:spcPct val="0"/>
              </a:spcAft>
            </a:pPr>
            <a:r>
              <a:rPr lang="en-US" altLang="en-US" sz="2400">
                <a:solidFill>
                  <a:srgbClr val="000000"/>
                </a:solidFill>
              </a:rPr>
              <a:t>C. identical</a:t>
            </a:r>
          </a:p>
          <a:p>
            <a:pPr fontAlgn="base">
              <a:spcBef>
                <a:spcPct val="0"/>
              </a:spcBef>
              <a:spcAft>
                <a:spcPct val="0"/>
              </a:spcAft>
            </a:pPr>
            <a:r>
              <a:rPr lang="en-US" altLang="en-US" sz="2400">
                <a:solidFill>
                  <a:srgbClr val="000000"/>
                </a:solidFill>
              </a:rPr>
              <a:t>D. isobars </a:t>
            </a:r>
          </a:p>
        </p:txBody>
      </p:sp>
      <p:sp>
        <p:nvSpPr>
          <p:cNvPr id="274437"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2644843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4434"/>
                                        </p:tgtEl>
                                        <p:attrNameLst>
                                          <p:attrName>style.visibility</p:attrName>
                                        </p:attrNameLst>
                                      </p:cBhvr>
                                      <p:to>
                                        <p:strVal val="visible"/>
                                      </p:to>
                                    </p:set>
                                    <p:animEffect transition="in" filter="box(out)">
                                      <p:cBhvr>
                                        <p:cTn id="7" dur="500"/>
                                        <p:tgtEl>
                                          <p:spTgt spid="274434"/>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4435"/>
                                        </p:tgtEl>
                                        <p:attrNameLst>
                                          <p:attrName>style.visibility</p:attrName>
                                        </p:attrNameLst>
                                      </p:cBhvr>
                                      <p:to>
                                        <p:strVal val="visible"/>
                                      </p:to>
                                    </p:set>
                                    <p:animEffect transition="in" filter="box(out)">
                                      <p:cBhvr>
                                        <p:cTn id="11" dur="500"/>
                                        <p:tgtEl>
                                          <p:spTgt spid="27443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74436"/>
                                        </p:tgtEl>
                                        <p:attrNameLst>
                                          <p:attrName>style.visibility</p:attrName>
                                        </p:attrNameLst>
                                      </p:cBhvr>
                                      <p:to>
                                        <p:strVal val="visible"/>
                                      </p:to>
                                    </p:set>
                                    <p:animEffect transition="in" filter="box(out)">
                                      <p:cBhvr>
                                        <p:cTn id="16" dur="500"/>
                                        <p:tgtEl>
                                          <p:spTgt spid="274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P spid="274435" grpId="0"/>
      <p:bldP spid="2744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ext Box 2"/>
          <p:cNvSpPr txBox="1">
            <a:spLocks noChangeArrowheads="1"/>
          </p:cNvSpPr>
          <p:nvPr/>
        </p:nvSpPr>
        <p:spPr bwMode="auto">
          <a:xfrm>
            <a:off x="533400" y="14287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5459" name="Text Box 3"/>
          <p:cNvSpPr txBox="1">
            <a:spLocks noChangeArrowheads="1"/>
          </p:cNvSpPr>
          <p:nvPr/>
        </p:nvSpPr>
        <p:spPr bwMode="auto">
          <a:xfrm>
            <a:off x="549275" y="2058988"/>
            <a:ext cx="75295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B. Isotopes are identified by using the name of the element followed by the mass number of that isotope, as in boron-10. </a:t>
            </a:r>
          </a:p>
        </p:txBody>
      </p:sp>
      <p:sp>
        <p:nvSpPr>
          <p:cNvPr id="275460"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4133063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5458"/>
                                        </p:tgtEl>
                                        <p:attrNameLst>
                                          <p:attrName>style.visibility</p:attrName>
                                        </p:attrNameLst>
                                      </p:cBhvr>
                                      <p:to>
                                        <p:strVal val="visible"/>
                                      </p:to>
                                    </p:set>
                                    <p:animEffect transition="in" filter="box(out)">
                                      <p:cBhvr>
                                        <p:cTn id="7" dur="500"/>
                                        <p:tgtEl>
                                          <p:spTgt spid="27545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5459"/>
                                        </p:tgtEl>
                                        <p:attrNameLst>
                                          <p:attrName>style.visibility</p:attrName>
                                        </p:attrNameLst>
                                      </p:cBhvr>
                                      <p:to>
                                        <p:strVal val="visible"/>
                                      </p:to>
                                    </p:set>
                                    <p:animEffect transition="in" filter="box(out)">
                                      <p:cBhvr>
                                        <p:cTn id="11" dur="500"/>
                                        <p:tgtEl>
                                          <p:spTgt spid="275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p:bldP spid="2754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p:cNvSpPr txBox="1">
            <a:spLocks noChangeArrowheads="1"/>
          </p:cNvSpPr>
          <p:nvPr/>
        </p:nvSpPr>
        <p:spPr bwMode="auto">
          <a:xfrm>
            <a:off x="533400" y="1539875"/>
            <a:ext cx="1658938"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latin typeface="Arial Unicode MS" pitchFamily="34" charset="-128"/>
              </a:rPr>
              <a:t>Question 5</a:t>
            </a:r>
          </a:p>
        </p:txBody>
      </p:sp>
      <p:sp>
        <p:nvSpPr>
          <p:cNvPr id="276483" name="Text Box 3"/>
          <p:cNvSpPr txBox="1">
            <a:spLocks noChangeArrowheads="1"/>
          </p:cNvSpPr>
          <p:nvPr/>
        </p:nvSpPr>
        <p:spPr bwMode="auto">
          <a:xfrm>
            <a:off x="549275" y="2089150"/>
            <a:ext cx="29559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latin typeface="Arial Unicode MS" pitchFamily="34" charset="-128"/>
              </a:rPr>
              <a:t>Which group is most likely to contain elements that are good conductors of electricity? </a:t>
            </a:r>
          </a:p>
        </p:txBody>
      </p:sp>
      <p:pic>
        <p:nvPicPr>
          <p:cNvPr id="2764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7513" y="1333500"/>
            <a:ext cx="4162425" cy="4648200"/>
          </a:xfrm>
          <a:prstGeom prst="rect">
            <a:avLst/>
          </a:prstGeom>
          <a:noFill/>
          <a:extLst>
            <a:ext uri="{909E8E84-426E-40DD-AFC4-6F175D3DCCD1}">
              <a14:hiddenFill xmlns:a14="http://schemas.microsoft.com/office/drawing/2010/main">
                <a:solidFill>
                  <a:srgbClr val="FFFFFF"/>
                </a:solidFill>
              </a14:hiddenFill>
            </a:ext>
          </a:extLst>
        </p:spPr>
      </p:pic>
      <p:sp>
        <p:nvSpPr>
          <p:cNvPr id="276485"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611082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6482"/>
                                        </p:tgtEl>
                                        <p:attrNameLst>
                                          <p:attrName>style.visibility</p:attrName>
                                        </p:attrNameLst>
                                      </p:cBhvr>
                                      <p:to>
                                        <p:strVal val="visible"/>
                                      </p:to>
                                    </p:set>
                                    <p:animEffect transition="in" filter="box(out)">
                                      <p:cBhvr>
                                        <p:cTn id="7" dur="500"/>
                                        <p:tgtEl>
                                          <p:spTgt spid="27648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6483"/>
                                        </p:tgtEl>
                                        <p:attrNameLst>
                                          <p:attrName>style.visibility</p:attrName>
                                        </p:attrNameLst>
                                      </p:cBhvr>
                                      <p:to>
                                        <p:strVal val="visible"/>
                                      </p:to>
                                    </p:set>
                                    <p:animEffect transition="in" filter="box(out)">
                                      <p:cBhvr>
                                        <p:cTn id="11" dur="500"/>
                                        <p:tgtEl>
                                          <p:spTgt spid="276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p:bldP spid="27648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ext Box 2"/>
          <p:cNvSpPr txBox="1">
            <a:spLocks noChangeArrowheads="1"/>
          </p:cNvSpPr>
          <p:nvPr/>
        </p:nvSpPr>
        <p:spPr bwMode="auto">
          <a:xfrm>
            <a:off x="549275" y="1447800"/>
            <a:ext cx="25749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Group 11</a:t>
            </a:r>
          </a:p>
          <a:p>
            <a:pPr fontAlgn="base">
              <a:spcBef>
                <a:spcPct val="0"/>
              </a:spcBef>
              <a:spcAft>
                <a:spcPct val="0"/>
              </a:spcAft>
            </a:pPr>
            <a:r>
              <a:rPr lang="en-US" altLang="en-US" sz="2400">
                <a:solidFill>
                  <a:srgbClr val="000000"/>
                </a:solidFill>
              </a:rPr>
              <a:t>B. Group 15</a:t>
            </a:r>
          </a:p>
          <a:p>
            <a:pPr fontAlgn="base">
              <a:spcBef>
                <a:spcPct val="0"/>
              </a:spcBef>
              <a:spcAft>
                <a:spcPct val="0"/>
              </a:spcAft>
            </a:pPr>
            <a:r>
              <a:rPr lang="en-US" altLang="en-US" sz="2400">
                <a:solidFill>
                  <a:srgbClr val="000000"/>
                </a:solidFill>
              </a:rPr>
              <a:t>C. Group 16</a:t>
            </a:r>
          </a:p>
          <a:p>
            <a:pPr fontAlgn="base">
              <a:spcBef>
                <a:spcPct val="0"/>
              </a:spcBef>
              <a:spcAft>
                <a:spcPct val="0"/>
              </a:spcAft>
            </a:pPr>
            <a:r>
              <a:rPr lang="en-US" altLang="en-US" sz="2400">
                <a:solidFill>
                  <a:srgbClr val="000000"/>
                </a:solidFill>
              </a:rPr>
              <a:t>D. Group 17</a:t>
            </a:r>
          </a:p>
        </p:txBody>
      </p:sp>
      <p:sp>
        <p:nvSpPr>
          <p:cNvPr id="277507"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486334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7506"/>
                                        </p:tgtEl>
                                        <p:attrNameLst>
                                          <p:attrName>style.visibility</p:attrName>
                                        </p:attrNameLst>
                                      </p:cBhvr>
                                      <p:to>
                                        <p:strVal val="visible"/>
                                      </p:to>
                                    </p:set>
                                    <p:animEffect transition="in" filter="box(out)">
                                      <p:cBhvr>
                                        <p:cTn id="7" dur="500"/>
                                        <p:tgtEl>
                                          <p:spTgt spid="277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ext Box 2"/>
          <p:cNvSpPr txBox="1">
            <a:spLocks noChangeArrowheads="1"/>
          </p:cNvSpPr>
          <p:nvPr/>
        </p:nvSpPr>
        <p:spPr bwMode="auto">
          <a:xfrm>
            <a:off x="533400" y="14287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8531" name="Text Box 3"/>
          <p:cNvSpPr txBox="1">
            <a:spLocks noChangeArrowheads="1"/>
          </p:cNvSpPr>
          <p:nvPr/>
        </p:nvSpPr>
        <p:spPr bwMode="auto">
          <a:xfrm>
            <a:off x="549275" y="2058988"/>
            <a:ext cx="75295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A. Group 11 contains metals, which are better conductors of electricity than the nonmetals of Groups 15, 16 and 17.</a:t>
            </a:r>
          </a:p>
        </p:txBody>
      </p:sp>
      <p:sp>
        <p:nvSpPr>
          <p:cNvPr id="278532"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1273876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8530"/>
                                        </p:tgtEl>
                                        <p:attrNameLst>
                                          <p:attrName>style.visibility</p:attrName>
                                        </p:attrNameLst>
                                      </p:cBhvr>
                                      <p:to>
                                        <p:strVal val="visible"/>
                                      </p:to>
                                    </p:set>
                                    <p:animEffect transition="in" filter="box(out)">
                                      <p:cBhvr>
                                        <p:cTn id="7" dur="500"/>
                                        <p:tgtEl>
                                          <p:spTgt spid="27853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8531"/>
                                        </p:tgtEl>
                                        <p:attrNameLst>
                                          <p:attrName>style.visibility</p:attrName>
                                        </p:attrNameLst>
                                      </p:cBhvr>
                                      <p:to>
                                        <p:strVal val="visible"/>
                                      </p:to>
                                    </p:set>
                                    <p:animEffect transition="in" filter="box(out)">
                                      <p:cBhvr>
                                        <p:cTn id="11" dur="500"/>
                                        <p:tgtEl>
                                          <p:spTgt spid="278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1</a:t>
            </a:r>
          </a:p>
        </p:txBody>
      </p:sp>
      <p:sp>
        <p:nvSpPr>
          <p:cNvPr id="279555" name="Text Box 3"/>
          <p:cNvSpPr txBox="1">
            <a:spLocks noChangeArrowheads="1"/>
          </p:cNvSpPr>
          <p:nvPr/>
        </p:nvSpPr>
        <p:spPr bwMode="auto">
          <a:xfrm>
            <a:off x="533400" y="2835275"/>
            <a:ext cx="8153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A. proton</a:t>
            </a:r>
          </a:p>
          <a:p>
            <a:pPr fontAlgn="base">
              <a:spcBef>
                <a:spcPct val="0"/>
              </a:spcBef>
              <a:spcAft>
                <a:spcPct val="0"/>
              </a:spcAft>
            </a:pPr>
            <a:r>
              <a:rPr lang="en-US" altLang="en-US" sz="2400">
                <a:solidFill>
                  <a:srgbClr val="000000"/>
                </a:solidFill>
              </a:rPr>
              <a:t>B. neutron</a:t>
            </a:r>
          </a:p>
          <a:p>
            <a:pPr fontAlgn="base">
              <a:spcBef>
                <a:spcPct val="0"/>
              </a:spcBef>
              <a:spcAft>
                <a:spcPct val="0"/>
              </a:spcAft>
            </a:pPr>
            <a:r>
              <a:rPr lang="en-US" altLang="en-US" sz="2400">
                <a:solidFill>
                  <a:srgbClr val="000000"/>
                </a:solidFill>
              </a:rPr>
              <a:t>C. electron</a:t>
            </a:r>
          </a:p>
          <a:p>
            <a:pPr fontAlgn="base">
              <a:spcBef>
                <a:spcPct val="0"/>
              </a:spcBef>
              <a:spcAft>
                <a:spcPct val="0"/>
              </a:spcAft>
            </a:pPr>
            <a:r>
              <a:rPr lang="en-US" altLang="en-US" sz="2400">
                <a:solidFill>
                  <a:srgbClr val="000000"/>
                </a:solidFill>
              </a:rPr>
              <a:t>D. quark</a:t>
            </a:r>
            <a:r>
              <a:rPr lang="en-US" altLang="en-US" sz="2400" b="1">
                <a:solidFill>
                  <a:srgbClr val="000000"/>
                </a:solidFill>
              </a:rPr>
              <a:t> </a:t>
            </a:r>
          </a:p>
        </p:txBody>
      </p:sp>
      <p:sp>
        <p:nvSpPr>
          <p:cNvPr id="279556" name="Text Box 4"/>
          <p:cNvSpPr txBox="1">
            <a:spLocks noChangeArrowheads="1"/>
          </p:cNvSpPr>
          <p:nvPr/>
        </p:nvSpPr>
        <p:spPr bwMode="auto">
          <a:xfrm>
            <a:off x="533400" y="1981200"/>
            <a:ext cx="7178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Which is positively charged?</a:t>
            </a:r>
            <a:r>
              <a:rPr lang="en-US" altLang="en-US" sz="2400" b="1">
                <a:solidFill>
                  <a:srgbClr val="000000"/>
                </a:solidFill>
              </a:rPr>
              <a:t> </a:t>
            </a:r>
          </a:p>
        </p:txBody>
      </p:sp>
      <p:sp>
        <p:nvSpPr>
          <p:cNvPr id="279557"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4100419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9554"/>
                                        </p:tgtEl>
                                        <p:attrNameLst>
                                          <p:attrName>style.visibility</p:attrName>
                                        </p:attrNameLst>
                                      </p:cBhvr>
                                      <p:to>
                                        <p:strVal val="visible"/>
                                      </p:to>
                                    </p:set>
                                    <p:animEffect transition="in" filter="box(out)">
                                      <p:cBhvr>
                                        <p:cTn id="7" dur="500"/>
                                        <p:tgtEl>
                                          <p:spTgt spid="279554"/>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79556">
                                            <p:txEl>
                                              <p:pRg st="0" end="0"/>
                                            </p:txEl>
                                          </p:spTgt>
                                        </p:tgtEl>
                                        <p:attrNameLst>
                                          <p:attrName>style.visibility</p:attrName>
                                        </p:attrNameLst>
                                      </p:cBhvr>
                                      <p:to>
                                        <p:strVal val="visible"/>
                                      </p:to>
                                    </p:set>
                                    <p:animEffect transition="in" filter="box(out)">
                                      <p:cBhvr>
                                        <p:cTn id="11" dur="500"/>
                                        <p:tgtEl>
                                          <p:spTgt spid="27955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79555"/>
                                        </p:tgtEl>
                                        <p:attrNameLst>
                                          <p:attrName>style.visibility</p:attrName>
                                        </p:attrNameLst>
                                      </p:cBhvr>
                                      <p:to>
                                        <p:strVal val="visible"/>
                                      </p:to>
                                    </p:set>
                                    <p:animEffect transition="in" filter="box(out)">
                                      <p:cBhvr>
                                        <p:cTn id="16" dur="500"/>
                                        <p:tgtEl>
                                          <p:spTgt spid="279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P spid="2795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533400" y="14287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80579" name="Text Box 3"/>
          <p:cNvSpPr txBox="1">
            <a:spLocks noChangeArrowheads="1"/>
          </p:cNvSpPr>
          <p:nvPr/>
        </p:nvSpPr>
        <p:spPr bwMode="auto">
          <a:xfrm>
            <a:off x="533400" y="1828800"/>
            <a:ext cx="717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A. Neutrons are electrically neutral, and electrons are negatively charged. </a:t>
            </a:r>
          </a:p>
        </p:txBody>
      </p:sp>
      <p:sp>
        <p:nvSpPr>
          <p:cNvPr id="280580"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867907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0578"/>
                                        </p:tgtEl>
                                        <p:attrNameLst>
                                          <p:attrName>style.visibility</p:attrName>
                                        </p:attrNameLst>
                                      </p:cBhvr>
                                      <p:to>
                                        <p:strVal val="visible"/>
                                      </p:to>
                                    </p:set>
                                    <p:animEffect transition="in" filter="box(out)">
                                      <p:cBhvr>
                                        <p:cTn id="7" dur="500"/>
                                        <p:tgtEl>
                                          <p:spTgt spid="280578"/>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80579">
                                            <p:txEl>
                                              <p:pRg st="0" end="0"/>
                                            </p:txEl>
                                          </p:spTgt>
                                        </p:tgtEl>
                                        <p:attrNameLst>
                                          <p:attrName>style.visibility</p:attrName>
                                        </p:attrNameLst>
                                      </p:cBhvr>
                                      <p:to>
                                        <p:strVal val="visible"/>
                                      </p:to>
                                    </p:set>
                                    <p:animEffect transition="in" filter="box(out)">
                                      <p:cBhvr>
                                        <p:cTn id="11" dur="500"/>
                                        <p:tgtEl>
                                          <p:spTgt spid="280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p:cNvSpPr txBox="1">
            <a:spLocks noChangeArrowheads="1"/>
          </p:cNvSpPr>
          <p:nvPr/>
        </p:nvSpPr>
        <p:spPr bwMode="auto">
          <a:xfrm>
            <a:off x="533400" y="13668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2</a:t>
            </a:r>
          </a:p>
        </p:txBody>
      </p:sp>
      <p:sp>
        <p:nvSpPr>
          <p:cNvPr id="281603" name="Text Box 3"/>
          <p:cNvSpPr txBox="1">
            <a:spLocks noChangeArrowheads="1"/>
          </p:cNvSpPr>
          <p:nvPr/>
        </p:nvSpPr>
        <p:spPr bwMode="auto">
          <a:xfrm>
            <a:off x="533400" y="1766888"/>
            <a:ext cx="717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Based on the table, which of the following statements is correct?</a:t>
            </a:r>
          </a:p>
        </p:txBody>
      </p:sp>
      <p:pic>
        <p:nvPicPr>
          <p:cNvPr id="281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8143875" cy="2652713"/>
          </a:xfrm>
          <a:prstGeom prst="rect">
            <a:avLst/>
          </a:prstGeom>
          <a:noFill/>
          <a:extLst>
            <a:ext uri="{909E8E84-426E-40DD-AFC4-6F175D3DCCD1}">
              <a14:hiddenFill xmlns:a14="http://schemas.microsoft.com/office/drawing/2010/main">
                <a:solidFill>
                  <a:srgbClr val="FFFFFF"/>
                </a:solidFill>
              </a14:hiddenFill>
            </a:ext>
          </a:extLst>
        </p:spPr>
      </p:pic>
      <p:sp>
        <p:nvSpPr>
          <p:cNvPr id="281605"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494430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box(out)">
                                      <p:cBhvr>
                                        <p:cTn id="7" dur="500"/>
                                        <p:tgtEl>
                                          <p:spTgt spid="281602"/>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81603">
                                            <p:txEl>
                                              <p:pRg st="0" end="0"/>
                                            </p:txEl>
                                          </p:spTgt>
                                        </p:tgtEl>
                                        <p:attrNameLst>
                                          <p:attrName>style.visibility</p:attrName>
                                        </p:attrNameLst>
                                      </p:cBhvr>
                                      <p:to>
                                        <p:strVal val="visible"/>
                                      </p:to>
                                    </p:set>
                                    <p:animEffect transition="in" filter="box(out)">
                                      <p:cBhvr>
                                        <p:cTn id="11" dur="500"/>
                                        <p:tgtEl>
                                          <p:spTgt spid="281603">
                                            <p:txEl>
                                              <p:pRg st="0" end="0"/>
                                            </p:txEl>
                                          </p:spTgt>
                                        </p:tgtEl>
                                      </p:cBhvr>
                                    </p:animEffect>
                                  </p:childTnLst>
                                </p:cTn>
                              </p:par>
                              <p:par>
                                <p:cTn id="12" presetID="4" presetClass="entr" presetSubtype="16" fill="hold" nodeType="withEffect">
                                  <p:stCondLst>
                                    <p:cond delay="0"/>
                                  </p:stCondLst>
                                  <p:childTnLst>
                                    <p:set>
                                      <p:cBhvr>
                                        <p:cTn id="13" dur="1" fill="hold">
                                          <p:stCondLst>
                                            <p:cond delay="0"/>
                                          </p:stCondLst>
                                        </p:cTn>
                                        <p:tgtEl>
                                          <p:spTgt spid="281604"/>
                                        </p:tgtEl>
                                        <p:attrNameLst>
                                          <p:attrName>style.visibility</p:attrName>
                                        </p:attrNameLst>
                                      </p:cBhvr>
                                      <p:to>
                                        <p:strVal val="visible"/>
                                      </p:to>
                                    </p:set>
                                    <p:animEffect transition="in" filter="box(in)">
                                      <p:cBhvr>
                                        <p:cTn id="14" dur="500"/>
                                        <p:tgtEl>
                                          <p:spTgt spid="281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ext Box 2"/>
          <p:cNvSpPr txBox="1">
            <a:spLocks noChangeArrowheads="1"/>
          </p:cNvSpPr>
          <p:nvPr/>
        </p:nvSpPr>
        <p:spPr bwMode="auto">
          <a:xfrm>
            <a:off x="533400" y="2293938"/>
            <a:ext cx="8001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The number of neutrons in an atom can be computed by subtracting the atomic number from the mass number. </a:t>
            </a:r>
          </a:p>
        </p:txBody>
      </p:sp>
      <p:sp>
        <p:nvSpPr>
          <p:cNvPr id="264195" name="Text Box 3"/>
          <p:cNvSpPr txBox="1">
            <a:spLocks noChangeArrowheads="1"/>
          </p:cNvSpPr>
          <p:nvPr/>
        </p:nvSpPr>
        <p:spPr bwMode="auto">
          <a:xfrm>
            <a:off x="822325" y="1552575"/>
            <a:ext cx="31146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800" b="1">
                <a:solidFill>
                  <a:srgbClr val="009999"/>
                </a:solidFill>
              </a:rPr>
              <a:t>Masses of Atoms</a:t>
            </a:r>
          </a:p>
        </p:txBody>
      </p:sp>
      <p:sp>
        <p:nvSpPr>
          <p:cNvPr id="264196" name="Text Box 4"/>
          <p:cNvSpPr txBox="1">
            <a:spLocks noChangeArrowheads="1"/>
          </p:cNvSpPr>
          <p:nvPr/>
        </p:nvSpPr>
        <p:spPr bwMode="auto">
          <a:xfrm>
            <a:off x="533400" y="3352800"/>
            <a:ext cx="8001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The isotopes of an element are atoms of that same element that have different numbers of neutrons. </a:t>
            </a:r>
          </a:p>
        </p:txBody>
      </p:sp>
      <p:sp>
        <p:nvSpPr>
          <p:cNvPr id="264197"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3776292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4194"/>
                                        </p:tgtEl>
                                        <p:attrNameLst>
                                          <p:attrName>style.visibility</p:attrName>
                                        </p:attrNameLst>
                                      </p:cBhvr>
                                      <p:to>
                                        <p:strVal val="visible"/>
                                      </p:to>
                                    </p:set>
                                    <p:animEffect transition="in" filter="box(out)">
                                      <p:cBhvr>
                                        <p:cTn id="7" dur="500"/>
                                        <p:tgtEl>
                                          <p:spTgt spid="264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4196"/>
                                        </p:tgtEl>
                                        <p:attrNameLst>
                                          <p:attrName>style.visibility</p:attrName>
                                        </p:attrNameLst>
                                      </p:cBhvr>
                                      <p:to>
                                        <p:strVal val="visible"/>
                                      </p:to>
                                    </p:set>
                                    <p:animEffect transition="in" filter="box(out)">
                                      <p:cBhvr>
                                        <p:cTn id="12" dur="500"/>
                                        <p:tgtEl>
                                          <p:spTgt spid="264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4" grpId="0"/>
      <p:bldP spid="26419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2"/>
          <p:cNvSpPr txBox="1">
            <a:spLocks noChangeArrowheads="1"/>
          </p:cNvSpPr>
          <p:nvPr/>
        </p:nvSpPr>
        <p:spPr bwMode="auto">
          <a:xfrm>
            <a:off x="533400" y="16002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A.  The atomic number is equal to the number of </a:t>
            </a:r>
          </a:p>
          <a:p>
            <a:pPr fontAlgn="base">
              <a:spcBef>
                <a:spcPct val="0"/>
              </a:spcBef>
              <a:spcAft>
                <a:spcPct val="0"/>
              </a:spcAft>
            </a:pPr>
            <a:r>
              <a:rPr lang="en-US" altLang="en-US" sz="2400">
                <a:solidFill>
                  <a:srgbClr val="000000"/>
                </a:solidFill>
              </a:rPr>
              <a:t>      neutrons in an atom.</a:t>
            </a:r>
          </a:p>
        </p:txBody>
      </p:sp>
      <p:pic>
        <p:nvPicPr>
          <p:cNvPr id="282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8143875" cy="2652713"/>
          </a:xfrm>
          <a:prstGeom prst="rect">
            <a:avLst/>
          </a:prstGeom>
          <a:noFill/>
          <a:extLst>
            <a:ext uri="{909E8E84-426E-40DD-AFC4-6F175D3DCCD1}">
              <a14:hiddenFill xmlns:a14="http://schemas.microsoft.com/office/drawing/2010/main">
                <a:solidFill>
                  <a:srgbClr val="FFFFFF"/>
                </a:solidFill>
              </a14:hiddenFill>
            </a:ext>
          </a:extLst>
        </p:spPr>
      </p:pic>
      <p:sp>
        <p:nvSpPr>
          <p:cNvPr id="282628"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501994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box(out)">
                                      <p:cBhvr>
                                        <p:cTn id="7" dur="500"/>
                                        <p:tgtEl>
                                          <p:spTgt spid="282626"/>
                                        </p:tgtEl>
                                      </p:cBhvr>
                                    </p:animEffect>
                                  </p:childTnLst>
                                </p:cTn>
                              </p:par>
                              <p:par>
                                <p:cTn id="8" presetID="4" presetClass="entr" presetSubtype="16" fill="hold" nodeType="withEffect">
                                  <p:stCondLst>
                                    <p:cond delay="0"/>
                                  </p:stCondLst>
                                  <p:childTnLst>
                                    <p:set>
                                      <p:cBhvr>
                                        <p:cTn id="9" dur="1" fill="hold">
                                          <p:stCondLst>
                                            <p:cond delay="0"/>
                                          </p:stCondLst>
                                        </p:cTn>
                                        <p:tgtEl>
                                          <p:spTgt spid="282627"/>
                                        </p:tgtEl>
                                        <p:attrNameLst>
                                          <p:attrName>style.visibility</p:attrName>
                                        </p:attrNameLst>
                                      </p:cBhvr>
                                      <p:to>
                                        <p:strVal val="visible"/>
                                      </p:to>
                                    </p:set>
                                    <p:animEffect transition="in" filter="box(in)">
                                      <p:cBhvr>
                                        <p:cTn id="10" dur="500"/>
                                        <p:tgtEl>
                                          <p:spTgt spid="282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ext Box 2"/>
          <p:cNvSpPr txBox="1">
            <a:spLocks noChangeArrowheads="1"/>
          </p:cNvSpPr>
          <p:nvPr/>
        </p:nvSpPr>
        <p:spPr bwMode="auto">
          <a:xfrm>
            <a:off x="533400" y="1371600"/>
            <a:ext cx="8153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B.  The symbol for each element in the periodic  </a:t>
            </a:r>
          </a:p>
          <a:p>
            <a:pPr fontAlgn="base">
              <a:spcBef>
                <a:spcPct val="0"/>
              </a:spcBef>
              <a:spcAft>
                <a:spcPct val="0"/>
              </a:spcAft>
            </a:pPr>
            <a:r>
              <a:rPr lang="en-US" altLang="en-US" sz="2400">
                <a:solidFill>
                  <a:srgbClr val="000000"/>
                </a:solidFill>
              </a:rPr>
              <a:t>      table is the first letter of the name of the  </a:t>
            </a:r>
          </a:p>
          <a:p>
            <a:pPr fontAlgn="base">
              <a:spcBef>
                <a:spcPct val="0"/>
              </a:spcBef>
              <a:spcAft>
                <a:spcPct val="0"/>
              </a:spcAft>
            </a:pPr>
            <a:r>
              <a:rPr lang="en-US" altLang="en-US" sz="2400">
                <a:solidFill>
                  <a:srgbClr val="000000"/>
                </a:solidFill>
              </a:rPr>
              <a:t>      element.</a:t>
            </a:r>
          </a:p>
        </p:txBody>
      </p:sp>
      <p:pic>
        <p:nvPicPr>
          <p:cNvPr id="2836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8143875" cy="2652713"/>
          </a:xfrm>
          <a:prstGeom prst="rect">
            <a:avLst/>
          </a:prstGeom>
          <a:noFill/>
          <a:extLst>
            <a:ext uri="{909E8E84-426E-40DD-AFC4-6F175D3DCCD1}">
              <a14:hiddenFill xmlns:a14="http://schemas.microsoft.com/office/drawing/2010/main">
                <a:solidFill>
                  <a:srgbClr val="FFFFFF"/>
                </a:solidFill>
              </a14:hiddenFill>
            </a:ext>
          </a:extLst>
        </p:spPr>
      </p:pic>
      <p:sp>
        <p:nvSpPr>
          <p:cNvPr id="283652"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518843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3650"/>
                                        </p:tgtEl>
                                        <p:attrNameLst>
                                          <p:attrName>style.visibility</p:attrName>
                                        </p:attrNameLst>
                                      </p:cBhvr>
                                      <p:to>
                                        <p:strVal val="visible"/>
                                      </p:to>
                                    </p:set>
                                    <p:animEffect transition="in" filter="box(out)">
                                      <p:cBhvr>
                                        <p:cTn id="7" dur="500"/>
                                        <p:tgtEl>
                                          <p:spTgt spid="283650"/>
                                        </p:tgtEl>
                                      </p:cBhvr>
                                    </p:animEffect>
                                  </p:childTnLst>
                                </p:cTn>
                              </p:par>
                              <p:par>
                                <p:cTn id="8" presetID="4" presetClass="entr" presetSubtype="16" fill="hold" nodeType="withEffect">
                                  <p:stCondLst>
                                    <p:cond delay="0"/>
                                  </p:stCondLst>
                                  <p:childTnLst>
                                    <p:set>
                                      <p:cBhvr>
                                        <p:cTn id="9" dur="1" fill="hold">
                                          <p:stCondLst>
                                            <p:cond delay="0"/>
                                          </p:stCondLst>
                                        </p:cTn>
                                        <p:tgtEl>
                                          <p:spTgt spid="283651"/>
                                        </p:tgtEl>
                                        <p:attrNameLst>
                                          <p:attrName>style.visibility</p:attrName>
                                        </p:attrNameLst>
                                      </p:cBhvr>
                                      <p:to>
                                        <p:strVal val="visible"/>
                                      </p:to>
                                    </p:set>
                                    <p:animEffect transition="in" filter="box(in)">
                                      <p:cBhvr>
                                        <p:cTn id="10" dur="500"/>
                                        <p:tgtEl>
                                          <p:spTgt spid="283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533400" y="1328738"/>
            <a:ext cx="8153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C.  If you know the mass number and the atomic  </a:t>
            </a:r>
          </a:p>
          <a:p>
            <a:pPr fontAlgn="base">
              <a:spcBef>
                <a:spcPct val="0"/>
              </a:spcBef>
              <a:spcAft>
                <a:spcPct val="0"/>
              </a:spcAft>
            </a:pPr>
            <a:r>
              <a:rPr lang="en-US" altLang="en-US" sz="2400">
                <a:solidFill>
                  <a:srgbClr val="000000"/>
                </a:solidFill>
              </a:rPr>
              <a:t>      number of an atom, you can calculate the </a:t>
            </a:r>
          </a:p>
          <a:p>
            <a:pPr fontAlgn="base">
              <a:spcBef>
                <a:spcPct val="0"/>
              </a:spcBef>
              <a:spcAft>
                <a:spcPct val="0"/>
              </a:spcAft>
            </a:pPr>
            <a:r>
              <a:rPr lang="en-US" altLang="en-US" sz="2400">
                <a:solidFill>
                  <a:srgbClr val="000000"/>
                </a:solidFill>
              </a:rPr>
              <a:t>      number of neutrons in the atom.</a:t>
            </a:r>
          </a:p>
        </p:txBody>
      </p:sp>
      <p:pic>
        <p:nvPicPr>
          <p:cNvPr id="284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8143875" cy="2652713"/>
          </a:xfrm>
          <a:prstGeom prst="rect">
            <a:avLst/>
          </a:prstGeom>
          <a:noFill/>
          <a:extLst>
            <a:ext uri="{909E8E84-426E-40DD-AFC4-6F175D3DCCD1}">
              <a14:hiddenFill xmlns:a14="http://schemas.microsoft.com/office/drawing/2010/main">
                <a:solidFill>
                  <a:srgbClr val="FFFFFF"/>
                </a:solidFill>
              </a14:hiddenFill>
            </a:ext>
          </a:extLst>
        </p:spPr>
      </p:pic>
      <p:sp>
        <p:nvSpPr>
          <p:cNvPr id="284676"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343905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box(out)">
                                      <p:cBhvr>
                                        <p:cTn id="7" dur="500"/>
                                        <p:tgtEl>
                                          <p:spTgt spid="284674"/>
                                        </p:tgtEl>
                                      </p:cBhvr>
                                    </p:animEffect>
                                  </p:childTnLst>
                                </p:cTn>
                              </p:par>
                              <p:par>
                                <p:cTn id="8" presetID="4" presetClass="entr" presetSubtype="16" fill="hold" nodeType="withEffect">
                                  <p:stCondLst>
                                    <p:cond delay="0"/>
                                  </p:stCondLst>
                                  <p:childTnLst>
                                    <p:set>
                                      <p:cBhvr>
                                        <p:cTn id="9" dur="1" fill="hold">
                                          <p:stCondLst>
                                            <p:cond delay="0"/>
                                          </p:stCondLst>
                                        </p:cTn>
                                        <p:tgtEl>
                                          <p:spTgt spid="284675"/>
                                        </p:tgtEl>
                                        <p:attrNameLst>
                                          <p:attrName>style.visibility</p:attrName>
                                        </p:attrNameLst>
                                      </p:cBhvr>
                                      <p:to>
                                        <p:strVal val="visible"/>
                                      </p:to>
                                    </p:set>
                                    <p:animEffect transition="in" filter="box(in)">
                                      <p:cBhvr>
                                        <p:cTn id="10" dur="500"/>
                                        <p:tgtEl>
                                          <p:spTgt spid="284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ext Box 2"/>
          <p:cNvSpPr txBox="1">
            <a:spLocks noChangeArrowheads="1"/>
          </p:cNvSpPr>
          <p:nvPr/>
        </p:nvSpPr>
        <p:spPr bwMode="auto">
          <a:xfrm>
            <a:off x="533400" y="15240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D.  Atoms of the same element always have the </a:t>
            </a:r>
          </a:p>
          <a:p>
            <a:pPr fontAlgn="base">
              <a:spcBef>
                <a:spcPct val="0"/>
              </a:spcBef>
              <a:spcAft>
                <a:spcPct val="0"/>
              </a:spcAft>
            </a:pPr>
            <a:r>
              <a:rPr lang="en-US" altLang="en-US" sz="2400">
                <a:solidFill>
                  <a:srgbClr val="000000"/>
                </a:solidFill>
              </a:rPr>
              <a:t>      same number of neutrons.</a:t>
            </a:r>
          </a:p>
        </p:txBody>
      </p:sp>
      <p:pic>
        <p:nvPicPr>
          <p:cNvPr id="285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8143875" cy="2652713"/>
          </a:xfrm>
          <a:prstGeom prst="rect">
            <a:avLst/>
          </a:prstGeom>
          <a:noFill/>
          <a:extLst>
            <a:ext uri="{909E8E84-426E-40DD-AFC4-6F175D3DCCD1}">
              <a14:hiddenFill xmlns:a14="http://schemas.microsoft.com/office/drawing/2010/main">
                <a:solidFill>
                  <a:srgbClr val="FFFFFF"/>
                </a:solidFill>
              </a14:hiddenFill>
            </a:ext>
          </a:extLst>
        </p:spPr>
      </p:pic>
      <p:sp>
        <p:nvSpPr>
          <p:cNvPr id="285700"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2446413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box(out)">
                                      <p:cBhvr>
                                        <p:cTn id="7" dur="500"/>
                                        <p:tgtEl>
                                          <p:spTgt spid="285698"/>
                                        </p:tgtEl>
                                      </p:cBhvr>
                                    </p:animEffect>
                                  </p:childTnLst>
                                </p:cTn>
                              </p:par>
                              <p:par>
                                <p:cTn id="8" presetID="4" presetClass="entr" presetSubtype="16" fill="hold" nodeType="withEffect">
                                  <p:stCondLst>
                                    <p:cond delay="0"/>
                                  </p:stCondLst>
                                  <p:childTnLst>
                                    <p:set>
                                      <p:cBhvr>
                                        <p:cTn id="9" dur="1" fill="hold">
                                          <p:stCondLst>
                                            <p:cond delay="0"/>
                                          </p:stCondLst>
                                        </p:cTn>
                                        <p:tgtEl>
                                          <p:spTgt spid="285699"/>
                                        </p:tgtEl>
                                        <p:attrNameLst>
                                          <p:attrName>style.visibility</p:attrName>
                                        </p:attrNameLst>
                                      </p:cBhvr>
                                      <p:to>
                                        <p:strVal val="visible"/>
                                      </p:to>
                                    </p:set>
                                    <p:animEffect transition="in" filter="box(in)">
                                      <p:cBhvr>
                                        <p:cTn id="10" dur="500"/>
                                        <p:tgtEl>
                                          <p:spTgt spid="285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p:cNvSpPr txBox="1">
            <a:spLocks noChangeArrowheads="1"/>
          </p:cNvSpPr>
          <p:nvPr/>
        </p:nvSpPr>
        <p:spPr bwMode="auto">
          <a:xfrm>
            <a:off x="533400" y="15811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86723" name="Text Box 3"/>
          <p:cNvSpPr txBox="1">
            <a:spLocks noChangeArrowheads="1"/>
          </p:cNvSpPr>
          <p:nvPr/>
        </p:nvSpPr>
        <p:spPr bwMode="auto">
          <a:xfrm>
            <a:off x="533400" y="2225675"/>
            <a:ext cx="7178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C. The mass number of an atom is the sum of the number of protons and the number of neutrons in the nucleus of an atom.</a:t>
            </a:r>
          </a:p>
        </p:txBody>
      </p:sp>
      <p:sp>
        <p:nvSpPr>
          <p:cNvPr id="286724"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217493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6722"/>
                                        </p:tgtEl>
                                        <p:attrNameLst>
                                          <p:attrName>style.visibility</p:attrName>
                                        </p:attrNameLst>
                                      </p:cBhvr>
                                      <p:to>
                                        <p:strVal val="visible"/>
                                      </p:to>
                                    </p:set>
                                    <p:animEffect transition="in" filter="box(out)">
                                      <p:cBhvr>
                                        <p:cTn id="7" dur="500"/>
                                        <p:tgtEl>
                                          <p:spTgt spid="286722"/>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86723">
                                            <p:txEl>
                                              <p:pRg st="0" end="0"/>
                                            </p:txEl>
                                          </p:spTgt>
                                        </p:tgtEl>
                                        <p:attrNameLst>
                                          <p:attrName>style.visibility</p:attrName>
                                        </p:attrNameLst>
                                      </p:cBhvr>
                                      <p:to>
                                        <p:strVal val="visible"/>
                                      </p:to>
                                    </p:set>
                                    <p:animEffect transition="in" filter="box(out)">
                                      <p:cBhvr>
                                        <p:cTn id="11" dur="500"/>
                                        <p:tgtEl>
                                          <p:spTgt spid="286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3</a:t>
            </a:r>
          </a:p>
        </p:txBody>
      </p:sp>
      <p:sp>
        <p:nvSpPr>
          <p:cNvPr id="287747" name="Text Box 3"/>
          <p:cNvSpPr txBox="1">
            <a:spLocks noChangeArrowheads="1"/>
          </p:cNvSpPr>
          <p:nvPr/>
        </p:nvSpPr>
        <p:spPr bwMode="auto">
          <a:xfrm>
            <a:off x="533400" y="1981200"/>
            <a:ext cx="3581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atomic number of boron is 5; the atomic number of carbon is 6. Name the isotopes shown.</a:t>
            </a:r>
          </a:p>
        </p:txBody>
      </p:sp>
      <p:pic>
        <p:nvPicPr>
          <p:cNvPr id="287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752600"/>
            <a:ext cx="4391025" cy="3276600"/>
          </a:xfrm>
          <a:prstGeom prst="rect">
            <a:avLst/>
          </a:prstGeom>
          <a:noFill/>
          <a:extLst>
            <a:ext uri="{909E8E84-426E-40DD-AFC4-6F175D3DCCD1}">
              <a14:hiddenFill xmlns:a14="http://schemas.microsoft.com/office/drawing/2010/main">
                <a:solidFill>
                  <a:srgbClr val="FFFFFF"/>
                </a:solidFill>
              </a14:hiddenFill>
            </a:ext>
          </a:extLst>
        </p:spPr>
      </p:pic>
      <p:sp>
        <p:nvSpPr>
          <p:cNvPr id="287749"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3317917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box(out)">
                                      <p:cBhvr>
                                        <p:cTn id="7" dur="500"/>
                                        <p:tgtEl>
                                          <p:spTgt spid="287746"/>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87747">
                                            <p:txEl>
                                              <p:pRg st="0" end="0"/>
                                            </p:txEl>
                                          </p:spTgt>
                                        </p:tgtEl>
                                        <p:attrNameLst>
                                          <p:attrName>style.visibility</p:attrName>
                                        </p:attrNameLst>
                                      </p:cBhvr>
                                      <p:to>
                                        <p:strVal val="visible"/>
                                      </p:to>
                                    </p:set>
                                    <p:animEffect transition="in" filter="box(out)">
                                      <p:cBhvr>
                                        <p:cTn id="11" dur="500"/>
                                        <p:tgtEl>
                                          <p:spTgt spid="287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381000" y="1905000"/>
            <a:ext cx="4267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A. carbon-10, carbon-11</a:t>
            </a:r>
          </a:p>
          <a:p>
            <a:pPr fontAlgn="base">
              <a:spcBef>
                <a:spcPct val="0"/>
              </a:spcBef>
              <a:spcAft>
                <a:spcPct val="0"/>
              </a:spcAft>
            </a:pPr>
            <a:r>
              <a:rPr lang="en-US" altLang="en-US" sz="2400">
                <a:solidFill>
                  <a:srgbClr val="000000"/>
                </a:solidFill>
              </a:rPr>
              <a:t>B. boron-10, carbon-11</a:t>
            </a:r>
          </a:p>
          <a:p>
            <a:pPr fontAlgn="base">
              <a:spcBef>
                <a:spcPct val="0"/>
              </a:spcBef>
              <a:spcAft>
                <a:spcPct val="0"/>
              </a:spcAft>
            </a:pPr>
            <a:r>
              <a:rPr lang="en-US" altLang="en-US" sz="2400">
                <a:solidFill>
                  <a:srgbClr val="000000"/>
                </a:solidFill>
              </a:rPr>
              <a:t>C. carbon-10, boron-11</a:t>
            </a:r>
          </a:p>
          <a:p>
            <a:pPr fontAlgn="base">
              <a:spcBef>
                <a:spcPct val="0"/>
              </a:spcBef>
              <a:spcAft>
                <a:spcPct val="0"/>
              </a:spcAft>
            </a:pPr>
            <a:r>
              <a:rPr lang="en-US" altLang="en-US" sz="2400">
                <a:solidFill>
                  <a:srgbClr val="000000"/>
                </a:solidFill>
              </a:rPr>
              <a:t>D. boron-10, boron-11</a:t>
            </a:r>
          </a:p>
        </p:txBody>
      </p:sp>
      <p:pic>
        <p:nvPicPr>
          <p:cNvPr id="288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676400"/>
            <a:ext cx="4238625" cy="3276600"/>
          </a:xfrm>
          <a:prstGeom prst="rect">
            <a:avLst/>
          </a:prstGeom>
          <a:noFill/>
          <a:extLst>
            <a:ext uri="{909E8E84-426E-40DD-AFC4-6F175D3DCCD1}">
              <a14:hiddenFill xmlns:a14="http://schemas.microsoft.com/office/drawing/2010/main">
                <a:solidFill>
                  <a:srgbClr val="FFFFFF"/>
                </a:solidFill>
              </a14:hiddenFill>
            </a:ext>
          </a:extLst>
        </p:spPr>
      </p:pic>
      <p:sp>
        <p:nvSpPr>
          <p:cNvPr id="288772"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265927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8770"/>
                                        </p:tgtEl>
                                        <p:attrNameLst>
                                          <p:attrName>style.visibility</p:attrName>
                                        </p:attrNameLst>
                                      </p:cBhvr>
                                      <p:to>
                                        <p:strVal val="visible"/>
                                      </p:to>
                                    </p:set>
                                    <p:animEffect transition="in" filter="box(out)">
                                      <p:cBhvr>
                                        <p:cTn id="7" dur="500"/>
                                        <p:tgtEl>
                                          <p:spTgt spid="288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533400" y="15811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89795" name="Text Box 3"/>
          <p:cNvSpPr txBox="1">
            <a:spLocks noChangeArrowheads="1"/>
          </p:cNvSpPr>
          <p:nvPr/>
        </p:nvSpPr>
        <p:spPr bwMode="auto">
          <a:xfrm>
            <a:off x="533400" y="2225675"/>
            <a:ext cx="7178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D. Since the atomic number identifies the number of protons in the atom, neither of these can be carbon atoms.</a:t>
            </a:r>
            <a:r>
              <a:rPr lang="en-US" altLang="en-US" sz="2400" b="1">
                <a:solidFill>
                  <a:srgbClr val="000000"/>
                </a:solidFill>
              </a:rPr>
              <a:t> </a:t>
            </a:r>
          </a:p>
        </p:txBody>
      </p:sp>
      <p:sp>
        <p:nvSpPr>
          <p:cNvPr id="289796"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3730898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89794"/>
                                        </p:tgtEl>
                                        <p:attrNameLst>
                                          <p:attrName>style.visibility</p:attrName>
                                        </p:attrNameLst>
                                      </p:cBhvr>
                                      <p:to>
                                        <p:strVal val="visible"/>
                                      </p:to>
                                    </p:set>
                                    <p:animEffect transition="in" filter="box(out)">
                                      <p:cBhvr>
                                        <p:cTn id="7" dur="500"/>
                                        <p:tgtEl>
                                          <p:spTgt spid="289794"/>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89795">
                                            <p:txEl>
                                              <p:pRg st="0" end="0"/>
                                            </p:txEl>
                                          </p:spTgt>
                                        </p:tgtEl>
                                        <p:attrNameLst>
                                          <p:attrName>style.visibility</p:attrName>
                                        </p:attrNameLst>
                                      </p:cBhvr>
                                      <p:to>
                                        <p:strVal val="visible"/>
                                      </p:to>
                                    </p:set>
                                    <p:animEffect transition="in" filter="box(out)">
                                      <p:cBhvr>
                                        <p:cTn id="11" dur="500"/>
                                        <p:tgtEl>
                                          <p:spTgt spid="289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4</a:t>
            </a:r>
          </a:p>
        </p:txBody>
      </p:sp>
      <p:sp>
        <p:nvSpPr>
          <p:cNvPr id="290819" name="Text Box 3"/>
          <p:cNvSpPr txBox="1">
            <a:spLocks noChangeArrowheads="1"/>
          </p:cNvSpPr>
          <p:nvPr/>
        </p:nvSpPr>
        <p:spPr bwMode="auto">
          <a:xfrm>
            <a:off x="533400" y="3673475"/>
            <a:ext cx="8153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latin typeface="Arial Unicode MS" pitchFamily="34" charset="-128"/>
              </a:rPr>
              <a:t>A. 1</a:t>
            </a:r>
          </a:p>
          <a:p>
            <a:pPr fontAlgn="base">
              <a:spcBef>
                <a:spcPct val="0"/>
              </a:spcBef>
              <a:spcAft>
                <a:spcPct val="0"/>
              </a:spcAft>
            </a:pPr>
            <a:r>
              <a:rPr lang="en-US" altLang="en-US" sz="2400">
                <a:solidFill>
                  <a:srgbClr val="000000"/>
                </a:solidFill>
                <a:latin typeface="Arial Unicode MS" pitchFamily="34" charset="-128"/>
              </a:rPr>
              <a:t>B. 2</a:t>
            </a:r>
          </a:p>
          <a:p>
            <a:pPr fontAlgn="base">
              <a:spcBef>
                <a:spcPct val="0"/>
              </a:spcBef>
              <a:spcAft>
                <a:spcPct val="0"/>
              </a:spcAft>
            </a:pPr>
            <a:r>
              <a:rPr lang="en-US" altLang="en-US" sz="2400">
                <a:solidFill>
                  <a:srgbClr val="000000"/>
                </a:solidFill>
                <a:latin typeface="Arial Unicode MS" pitchFamily="34" charset="-128"/>
              </a:rPr>
              <a:t>C. 3</a:t>
            </a:r>
          </a:p>
          <a:p>
            <a:pPr fontAlgn="base">
              <a:spcBef>
                <a:spcPct val="0"/>
              </a:spcBef>
              <a:spcAft>
                <a:spcPct val="0"/>
              </a:spcAft>
            </a:pPr>
            <a:r>
              <a:rPr lang="en-US" altLang="en-US" sz="2400">
                <a:solidFill>
                  <a:srgbClr val="000000"/>
                </a:solidFill>
                <a:latin typeface="Arial Unicode MS" pitchFamily="34" charset="-128"/>
              </a:rPr>
              <a:t>D. 4</a:t>
            </a:r>
            <a:r>
              <a:rPr lang="en-US" altLang="en-US" sz="2400" b="1">
                <a:solidFill>
                  <a:srgbClr val="000000"/>
                </a:solidFill>
                <a:latin typeface="Arial Unicode MS" pitchFamily="34" charset="-128"/>
              </a:rPr>
              <a:t> </a:t>
            </a:r>
          </a:p>
        </p:txBody>
      </p:sp>
      <p:sp>
        <p:nvSpPr>
          <p:cNvPr id="290820" name="Text Box 4"/>
          <p:cNvSpPr txBox="1">
            <a:spLocks noChangeArrowheads="1"/>
          </p:cNvSpPr>
          <p:nvPr/>
        </p:nvSpPr>
        <p:spPr bwMode="auto">
          <a:xfrm>
            <a:off x="533400" y="1905000"/>
            <a:ext cx="717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How many electrons are needed to fill the inner energy level of fluorine?</a:t>
            </a:r>
            <a:r>
              <a:rPr lang="en-US" altLang="en-US" sz="2400" b="1">
                <a:solidFill>
                  <a:srgbClr val="000000"/>
                </a:solidFill>
              </a:rPr>
              <a:t> </a:t>
            </a:r>
          </a:p>
        </p:txBody>
      </p:sp>
      <p:pic>
        <p:nvPicPr>
          <p:cNvPr id="2908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505200"/>
            <a:ext cx="6096000" cy="2198688"/>
          </a:xfrm>
          <a:prstGeom prst="rect">
            <a:avLst/>
          </a:prstGeom>
          <a:noFill/>
          <a:extLst>
            <a:ext uri="{909E8E84-426E-40DD-AFC4-6F175D3DCCD1}">
              <a14:hiddenFill xmlns:a14="http://schemas.microsoft.com/office/drawing/2010/main">
                <a:solidFill>
                  <a:srgbClr val="FFFFFF"/>
                </a:solidFill>
              </a14:hiddenFill>
            </a:ext>
          </a:extLst>
        </p:spPr>
      </p:pic>
      <p:sp>
        <p:nvSpPr>
          <p:cNvPr id="290822"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117659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90818"/>
                                        </p:tgtEl>
                                        <p:attrNameLst>
                                          <p:attrName>style.visibility</p:attrName>
                                        </p:attrNameLst>
                                      </p:cBhvr>
                                      <p:to>
                                        <p:strVal val="visible"/>
                                      </p:to>
                                    </p:set>
                                    <p:animEffect transition="in" filter="box(out)">
                                      <p:cBhvr>
                                        <p:cTn id="7" dur="500"/>
                                        <p:tgtEl>
                                          <p:spTgt spid="290818"/>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90820">
                                            <p:txEl>
                                              <p:pRg st="0" end="0"/>
                                            </p:txEl>
                                          </p:spTgt>
                                        </p:tgtEl>
                                        <p:attrNameLst>
                                          <p:attrName>style.visibility</p:attrName>
                                        </p:attrNameLst>
                                      </p:cBhvr>
                                      <p:to>
                                        <p:strVal val="visible"/>
                                      </p:to>
                                    </p:set>
                                    <p:animEffect transition="in" filter="box(out)">
                                      <p:cBhvr>
                                        <p:cTn id="11" dur="500"/>
                                        <p:tgtEl>
                                          <p:spTgt spid="29082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90819"/>
                                        </p:tgtEl>
                                        <p:attrNameLst>
                                          <p:attrName>style.visibility</p:attrName>
                                        </p:attrNameLst>
                                      </p:cBhvr>
                                      <p:to>
                                        <p:strVal val="visible"/>
                                      </p:to>
                                    </p:set>
                                    <p:animEffect transition="in" filter="box(out)">
                                      <p:cBhvr>
                                        <p:cTn id="16" dur="500"/>
                                        <p:tgtEl>
                                          <p:spTgt spid="290819"/>
                                        </p:tgtEl>
                                      </p:cBhvr>
                                    </p:animEffect>
                                  </p:childTnLst>
                                </p:cTn>
                              </p:par>
                              <p:par>
                                <p:cTn id="17" presetID="4" presetClass="entr" presetSubtype="16" fill="hold" nodeType="withEffect">
                                  <p:stCondLst>
                                    <p:cond delay="0"/>
                                  </p:stCondLst>
                                  <p:childTnLst>
                                    <p:set>
                                      <p:cBhvr>
                                        <p:cTn id="18" dur="1" fill="hold">
                                          <p:stCondLst>
                                            <p:cond delay="0"/>
                                          </p:stCondLst>
                                        </p:cTn>
                                        <p:tgtEl>
                                          <p:spTgt spid="290821"/>
                                        </p:tgtEl>
                                        <p:attrNameLst>
                                          <p:attrName>style.visibility</p:attrName>
                                        </p:attrNameLst>
                                      </p:cBhvr>
                                      <p:to>
                                        <p:strVal val="visible"/>
                                      </p:to>
                                    </p:set>
                                    <p:animEffect transition="in" filter="box(in)">
                                      <p:cBhvr>
                                        <p:cTn id="19" dur="500"/>
                                        <p:tgtEl>
                                          <p:spTgt spid="290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p:bldP spid="2908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ext Box 2"/>
          <p:cNvSpPr txBox="1">
            <a:spLocks noChangeArrowheads="1"/>
          </p:cNvSpPr>
          <p:nvPr/>
        </p:nvSpPr>
        <p:spPr bwMode="auto">
          <a:xfrm>
            <a:off x="533400" y="15811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91843" name="Text Box 3"/>
          <p:cNvSpPr txBox="1">
            <a:spLocks noChangeArrowheads="1"/>
          </p:cNvSpPr>
          <p:nvPr/>
        </p:nvSpPr>
        <p:spPr bwMode="auto">
          <a:xfrm>
            <a:off x="533400" y="2255838"/>
            <a:ext cx="717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A. Fluorine has 9 electrons, 2 in energy level one and 7 in energy level two.</a:t>
            </a:r>
          </a:p>
        </p:txBody>
      </p:sp>
      <p:sp>
        <p:nvSpPr>
          <p:cNvPr id="291844"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565563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91842"/>
                                        </p:tgtEl>
                                        <p:attrNameLst>
                                          <p:attrName>style.visibility</p:attrName>
                                        </p:attrNameLst>
                                      </p:cBhvr>
                                      <p:to>
                                        <p:strVal val="visible"/>
                                      </p:to>
                                    </p:set>
                                    <p:animEffect transition="in" filter="box(out)">
                                      <p:cBhvr>
                                        <p:cTn id="7" dur="500"/>
                                        <p:tgtEl>
                                          <p:spTgt spid="291842"/>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91843">
                                            <p:txEl>
                                              <p:pRg st="0" end="0"/>
                                            </p:txEl>
                                          </p:spTgt>
                                        </p:tgtEl>
                                        <p:attrNameLst>
                                          <p:attrName>style.visibility</p:attrName>
                                        </p:attrNameLst>
                                      </p:cBhvr>
                                      <p:to>
                                        <p:strVal val="visible"/>
                                      </p:to>
                                    </p:set>
                                    <p:animEffect transition="in" filter="box(out)">
                                      <p:cBhvr>
                                        <p:cTn id="11" dur="500"/>
                                        <p:tgtEl>
                                          <p:spTgt spid="291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ext Box 2"/>
          <p:cNvSpPr txBox="1">
            <a:spLocks noChangeArrowheads="1"/>
          </p:cNvSpPr>
          <p:nvPr/>
        </p:nvSpPr>
        <p:spPr bwMode="auto">
          <a:xfrm>
            <a:off x="822325" y="1552575"/>
            <a:ext cx="31146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800" b="1">
                <a:solidFill>
                  <a:srgbClr val="009999"/>
                </a:solidFill>
              </a:rPr>
              <a:t>Masses of Atoms</a:t>
            </a:r>
          </a:p>
        </p:txBody>
      </p:sp>
      <p:sp>
        <p:nvSpPr>
          <p:cNvPr id="265219" name="Text Box 3"/>
          <p:cNvSpPr txBox="1">
            <a:spLocks noChangeArrowheads="1"/>
          </p:cNvSpPr>
          <p:nvPr/>
        </p:nvSpPr>
        <p:spPr bwMode="auto">
          <a:xfrm>
            <a:off x="527050" y="2293938"/>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The average atomic mass of an element is the weighted-average mass of the mixture of its isotopes.  Isotopes are named by using the element name, followed by a dash, and its mass number.</a:t>
            </a:r>
          </a:p>
        </p:txBody>
      </p:sp>
      <p:sp>
        <p:nvSpPr>
          <p:cNvPr id="265220"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2646222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5219"/>
                                        </p:tgtEl>
                                        <p:attrNameLst>
                                          <p:attrName>style.visibility</p:attrName>
                                        </p:attrNameLst>
                                      </p:cBhvr>
                                      <p:to>
                                        <p:strVal val="visible"/>
                                      </p:to>
                                    </p:set>
                                    <p:animEffect transition="in" filter="box(out)">
                                      <p:cBhvr>
                                        <p:cTn id="7" dur="500"/>
                                        <p:tgtEl>
                                          <p:spTgt spid="265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auto">
          <a:xfrm>
            <a:off x="533400" y="12763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5</a:t>
            </a:r>
          </a:p>
        </p:txBody>
      </p:sp>
      <p:sp>
        <p:nvSpPr>
          <p:cNvPr id="292867" name="Text Box 3"/>
          <p:cNvSpPr txBox="1">
            <a:spLocks noChangeArrowheads="1"/>
          </p:cNvSpPr>
          <p:nvPr/>
        </p:nvSpPr>
        <p:spPr bwMode="auto">
          <a:xfrm>
            <a:off x="533400" y="1752600"/>
            <a:ext cx="717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Based on this diagram, which would you expect to be most stable?</a:t>
            </a:r>
            <a:r>
              <a:rPr lang="en-US" altLang="en-US" sz="2400" b="1">
                <a:solidFill>
                  <a:srgbClr val="000000"/>
                </a:solidFill>
              </a:rPr>
              <a:t> </a:t>
            </a:r>
          </a:p>
        </p:txBody>
      </p:sp>
      <p:pic>
        <p:nvPicPr>
          <p:cNvPr id="292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95600"/>
            <a:ext cx="7620000" cy="3036888"/>
          </a:xfrm>
          <a:prstGeom prst="rect">
            <a:avLst/>
          </a:prstGeom>
          <a:noFill/>
          <a:extLst>
            <a:ext uri="{909E8E84-426E-40DD-AFC4-6F175D3DCCD1}">
              <a14:hiddenFill xmlns:a14="http://schemas.microsoft.com/office/drawing/2010/main">
                <a:solidFill>
                  <a:srgbClr val="FFFFFF"/>
                </a:solidFill>
              </a14:hiddenFill>
            </a:ext>
          </a:extLst>
        </p:spPr>
      </p:pic>
      <p:sp>
        <p:nvSpPr>
          <p:cNvPr id="292869"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2148827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box(out)">
                                      <p:cBhvr>
                                        <p:cTn id="7" dur="500"/>
                                        <p:tgtEl>
                                          <p:spTgt spid="292866"/>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92867">
                                            <p:txEl>
                                              <p:pRg st="0" end="0"/>
                                            </p:txEl>
                                          </p:spTgt>
                                        </p:tgtEl>
                                        <p:attrNameLst>
                                          <p:attrName>style.visibility</p:attrName>
                                        </p:attrNameLst>
                                      </p:cBhvr>
                                      <p:to>
                                        <p:strVal val="visible"/>
                                      </p:to>
                                    </p:set>
                                    <p:animEffect transition="in" filter="box(out)">
                                      <p:cBhvr>
                                        <p:cTn id="11" dur="500"/>
                                        <p:tgtEl>
                                          <p:spTgt spid="292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ext Box 2"/>
          <p:cNvSpPr txBox="1">
            <a:spLocks noChangeArrowheads="1"/>
          </p:cNvSpPr>
          <p:nvPr/>
        </p:nvSpPr>
        <p:spPr bwMode="auto">
          <a:xfrm>
            <a:off x="533400" y="1371600"/>
            <a:ext cx="5486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ltLang="en-US" sz="2400">
                <a:solidFill>
                  <a:srgbClr val="000000"/>
                </a:solidFill>
              </a:rPr>
              <a:t>A. hydrogen, atomic number 1</a:t>
            </a:r>
          </a:p>
          <a:p>
            <a:pPr fontAlgn="base">
              <a:spcBef>
                <a:spcPct val="0"/>
              </a:spcBef>
              <a:spcAft>
                <a:spcPct val="0"/>
              </a:spcAft>
            </a:pPr>
            <a:r>
              <a:rPr lang="en-US" altLang="en-US" sz="2400">
                <a:solidFill>
                  <a:srgbClr val="000000"/>
                </a:solidFill>
              </a:rPr>
              <a:t>B. helium, atomic number 2</a:t>
            </a:r>
          </a:p>
          <a:p>
            <a:pPr fontAlgn="base">
              <a:spcBef>
                <a:spcPct val="0"/>
              </a:spcBef>
              <a:spcAft>
                <a:spcPct val="0"/>
              </a:spcAft>
            </a:pPr>
            <a:r>
              <a:rPr lang="en-US" altLang="en-US" sz="2400">
                <a:solidFill>
                  <a:srgbClr val="000000"/>
                </a:solidFill>
              </a:rPr>
              <a:t>C. sodium, atomic number 11</a:t>
            </a:r>
          </a:p>
          <a:p>
            <a:pPr fontAlgn="base">
              <a:spcBef>
                <a:spcPct val="0"/>
              </a:spcBef>
              <a:spcAft>
                <a:spcPct val="0"/>
              </a:spcAft>
            </a:pPr>
            <a:r>
              <a:rPr lang="en-US" altLang="en-US" sz="2400">
                <a:solidFill>
                  <a:srgbClr val="000000"/>
                </a:solidFill>
              </a:rPr>
              <a:t>D. chlorine, atomic number 17</a:t>
            </a:r>
            <a:r>
              <a:rPr lang="en-US" altLang="en-US" sz="2400" b="1">
                <a:solidFill>
                  <a:srgbClr val="000000"/>
                </a:solidFill>
              </a:rPr>
              <a:t> </a:t>
            </a:r>
          </a:p>
        </p:txBody>
      </p:sp>
      <p:pic>
        <p:nvPicPr>
          <p:cNvPr id="2938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200400"/>
            <a:ext cx="6934200" cy="2762250"/>
          </a:xfrm>
          <a:prstGeom prst="rect">
            <a:avLst/>
          </a:prstGeom>
          <a:noFill/>
          <a:extLst>
            <a:ext uri="{909E8E84-426E-40DD-AFC4-6F175D3DCCD1}">
              <a14:hiddenFill xmlns:a14="http://schemas.microsoft.com/office/drawing/2010/main">
                <a:solidFill>
                  <a:srgbClr val="FFFFFF"/>
                </a:solidFill>
              </a14:hiddenFill>
            </a:ext>
          </a:extLst>
        </p:spPr>
      </p:pic>
      <p:sp>
        <p:nvSpPr>
          <p:cNvPr id="293892"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495914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box(out)">
                                      <p:cBhvr>
                                        <p:cTn id="7" dur="500"/>
                                        <p:tgtEl>
                                          <p:spTgt spid="293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ext Box 2"/>
          <p:cNvSpPr txBox="1">
            <a:spLocks noChangeArrowheads="1"/>
          </p:cNvSpPr>
          <p:nvPr/>
        </p:nvSpPr>
        <p:spPr bwMode="auto">
          <a:xfrm>
            <a:off x="533400" y="15811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94915" name="Text Box 3"/>
          <p:cNvSpPr txBox="1">
            <a:spLocks noChangeArrowheads="1"/>
          </p:cNvSpPr>
          <p:nvPr/>
        </p:nvSpPr>
        <p:spPr bwMode="auto">
          <a:xfrm>
            <a:off x="533400" y="2255838"/>
            <a:ext cx="717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B. Helium has a complete outer energy level and is relatively unreactive.</a:t>
            </a:r>
          </a:p>
        </p:txBody>
      </p:sp>
      <p:sp>
        <p:nvSpPr>
          <p:cNvPr id="294916"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112042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94914"/>
                                        </p:tgtEl>
                                        <p:attrNameLst>
                                          <p:attrName>style.visibility</p:attrName>
                                        </p:attrNameLst>
                                      </p:cBhvr>
                                      <p:to>
                                        <p:strVal val="visible"/>
                                      </p:to>
                                    </p:set>
                                    <p:animEffect transition="in" filter="box(out)">
                                      <p:cBhvr>
                                        <p:cTn id="7" dur="500"/>
                                        <p:tgtEl>
                                          <p:spTgt spid="294914"/>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94915">
                                            <p:txEl>
                                              <p:pRg st="0" end="0"/>
                                            </p:txEl>
                                          </p:spTgt>
                                        </p:tgtEl>
                                        <p:attrNameLst>
                                          <p:attrName>style.visibility</p:attrName>
                                        </p:attrNameLst>
                                      </p:cBhvr>
                                      <p:to>
                                        <p:strVal val="visible"/>
                                      </p:to>
                                    </p:set>
                                    <p:animEffect transition="in" filter="box(out)">
                                      <p:cBhvr>
                                        <p:cTn id="11" dur="500"/>
                                        <p:tgtEl>
                                          <p:spTgt spid="294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ext Box 2"/>
          <p:cNvSpPr txBox="1">
            <a:spLocks noChangeArrowheads="1"/>
          </p:cNvSpPr>
          <p:nvPr/>
        </p:nvSpPr>
        <p:spPr bwMode="auto">
          <a:xfrm>
            <a:off x="822325" y="1552575"/>
            <a:ext cx="33480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800" b="1">
                <a:solidFill>
                  <a:srgbClr val="009999"/>
                </a:solidFill>
              </a:rPr>
              <a:t>The Periodic Table</a:t>
            </a:r>
          </a:p>
        </p:txBody>
      </p:sp>
      <p:sp>
        <p:nvSpPr>
          <p:cNvPr id="266243" name="Text Box 3"/>
          <p:cNvSpPr txBox="1">
            <a:spLocks noChangeArrowheads="1"/>
          </p:cNvSpPr>
          <p:nvPr/>
        </p:nvSpPr>
        <p:spPr bwMode="auto">
          <a:xfrm>
            <a:off x="527050" y="2293938"/>
            <a:ext cx="8001000" cy="173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In the periodic table, the elements are arranged by increasing atomic number resulting in periodic changes in properties.  Knowing that the number of protons, electrons, and atomic number are equal gives you partial composition of the atom.</a:t>
            </a:r>
          </a:p>
        </p:txBody>
      </p:sp>
      <p:sp>
        <p:nvSpPr>
          <p:cNvPr id="266244" name="Text Box 4"/>
          <p:cNvSpPr txBox="1">
            <a:spLocks noChangeArrowheads="1"/>
          </p:cNvSpPr>
          <p:nvPr/>
        </p:nvSpPr>
        <p:spPr bwMode="auto">
          <a:xfrm>
            <a:off x="536575" y="4073525"/>
            <a:ext cx="8001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In the periodic table, the elements are arranged in 18 vertical columns, or groups, and seven horizontal rows, or periods. </a:t>
            </a:r>
          </a:p>
        </p:txBody>
      </p:sp>
      <p:sp>
        <p:nvSpPr>
          <p:cNvPr id="266245"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3972519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6243"/>
                                        </p:tgtEl>
                                        <p:attrNameLst>
                                          <p:attrName>style.visibility</p:attrName>
                                        </p:attrNameLst>
                                      </p:cBhvr>
                                      <p:to>
                                        <p:strVal val="visible"/>
                                      </p:to>
                                    </p:set>
                                    <p:animEffect transition="in" filter="box(out)">
                                      <p:cBhvr>
                                        <p:cTn id="7" dur="500"/>
                                        <p:tgtEl>
                                          <p:spTgt spid="266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6244"/>
                                        </p:tgtEl>
                                        <p:attrNameLst>
                                          <p:attrName>style.visibility</p:attrName>
                                        </p:attrNameLst>
                                      </p:cBhvr>
                                      <p:to>
                                        <p:strVal val="visible"/>
                                      </p:to>
                                    </p:set>
                                    <p:animEffect transition="in" filter="box(out)">
                                      <p:cBhvr>
                                        <p:cTn id="12" dur="500"/>
                                        <p:tgtEl>
                                          <p:spTgt spid="266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p:bldP spid="2662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ext Box 2"/>
          <p:cNvSpPr txBox="1">
            <a:spLocks noChangeArrowheads="1"/>
          </p:cNvSpPr>
          <p:nvPr/>
        </p:nvSpPr>
        <p:spPr bwMode="auto">
          <a:xfrm>
            <a:off x="822325" y="1552575"/>
            <a:ext cx="33480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800" b="1">
                <a:solidFill>
                  <a:srgbClr val="009999"/>
                </a:solidFill>
              </a:rPr>
              <a:t>The Periodic Table</a:t>
            </a:r>
          </a:p>
        </p:txBody>
      </p:sp>
      <p:sp>
        <p:nvSpPr>
          <p:cNvPr id="267267" name="Text Box 3"/>
          <p:cNvSpPr txBox="1">
            <a:spLocks noChangeArrowheads="1"/>
          </p:cNvSpPr>
          <p:nvPr/>
        </p:nvSpPr>
        <p:spPr bwMode="auto">
          <a:xfrm>
            <a:off x="527050" y="2293938"/>
            <a:ext cx="8001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Metals are found at the left of the periodic table, nonmetals at the right, and metalloids along the line that separates the metals from the nonmetals. </a:t>
            </a:r>
          </a:p>
        </p:txBody>
      </p:sp>
      <p:sp>
        <p:nvSpPr>
          <p:cNvPr id="267268" name="Text Box 4"/>
          <p:cNvSpPr txBox="1">
            <a:spLocks noChangeArrowheads="1"/>
          </p:cNvSpPr>
          <p:nvPr/>
        </p:nvSpPr>
        <p:spPr bwMode="auto">
          <a:xfrm>
            <a:off x="536575" y="3416300"/>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itchFamily="34" charset="0"/>
              </a:defRPr>
            </a:lvl1pPr>
            <a:lvl2pPr marL="800100" indent="-342900">
              <a:tabLst>
                <a:tab pos="228600" algn="l"/>
                <a:tab pos="1943100" algn="l"/>
              </a:tabLst>
              <a:defRPr>
                <a:solidFill>
                  <a:schemeClr val="tx1"/>
                </a:solidFill>
                <a:latin typeface="Arial" pitchFamily="34" charset="0"/>
              </a:defRPr>
            </a:lvl2pPr>
            <a:lvl3pPr marL="1257300" indent="-342900">
              <a:tabLst>
                <a:tab pos="228600" algn="l"/>
                <a:tab pos="1943100" algn="l"/>
              </a:tabLst>
              <a:defRPr>
                <a:solidFill>
                  <a:schemeClr val="tx1"/>
                </a:solidFill>
                <a:latin typeface="Arial" pitchFamily="34" charset="0"/>
              </a:defRPr>
            </a:lvl3pPr>
            <a:lvl4pPr marL="1714500" indent="-342900">
              <a:tabLst>
                <a:tab pos="228600" algn="l"/>
                <a:tab pos="1943100" algn="l"/>
              </a:tabLst>
              <a:defRPr>
                <a:solidFill>
                  <a:schemeClr val="tx1"/>
                </a:solidFill>
                <a:latin typeface="Arial" pitchFamily="34" charset="0"/>
              </a:defRPr>
            </a:lvl4pPr>
            <a:lvl5pPr marL="2171700" indent="-342900">
              <a:tabLst>
                <a:tab pos="228600" algn="l"/>
                <a:tab pos="1943100" algn="l"/>
              </a:tabLst>
              <a:defRPr>
                <a:solidFill>
                  <a:schemeClr val="tx1"/>
                </a:solidFill>
                <a:latin typeface="Arial" pitchFamily="34" charset="0"/>
              </a:defRPr>
            </a:lvl5pPr>
            <a:lvl6pPr marL="2628900" indent="-342900" fontAlgn="base">
              <a:spcBef>
                <a:spcPct val="0"/>
              </a:spcBef>
              <a:spcAft>
                <a:spcPct val="0"/>
              </a:spcAft>
              <a:tabLst>
                <a:tab pos="228600" algn="l"/>
                <a:tab pos="1943100" algn="l"/>
              </a:tabLst>
              <a:defRPr>
                <a:solidFill>
                  <a:schemeClr val="tx1"/>
                </a:solidFill>
                <a:latin typeface="Arial" pitchFamily="34" charset="0"/>
              </a:defRPr>
            </a:lvl6pPr>
            <a:lvl7pPr marL="3086100" indent="-342900" fontAlgn="base">
              <a:spcBef>
                <a:spcPct val="0"/>
              </a:spcBef>
              <a:spcAft>
                <a:spcPct val="0"/>
              </a:spcAft>
              <a:tabLst>
                <a:tab pos="228600" algn="l"/>
                <a:tab pos="1943100" algn="l"/>
              </a:tabLst>
              <a:defRPr>
                <a:solidFill>
                  <a:schemeClr val="tx1"/>
                </a:solidFill>
                <a:latin typeface="Arial" pitchFamily="34" charset="0"/>
              </a:defRPr>
            </a:lvl7pPr>
            <a:lvl8pPr marL="3543300" indent="-342900" fontAlgn="base">
              <a:spcBef>
                <a:spcPct val="0"/>
              </a:spcBef>
              <a:spcAft>
                <a:spcPct val="0"/>
              </a:spcAft>
              <a:tabLst>
                <a:tab pos="228600" algn="l"/>
                <a:tab pos="1943100" algn="l"/>
              </a:tabLst>
              <a:defRPr>
                <a:solidFill>
                  <a:schemeClr val="tx1"/>
                </a:solidFill>
                <a:latin typeface="Arial" pitchFamily="34" charset="0"/>
              </a:defRPr>
            </a:lvl8pPr>
            <a:lvl9pPr marL="4000500" indent="-342900"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Elements are placed on the periodic table in order of increasing atomic number.  A new row on the periodic table begins when the outer energy level of the element is filled. </a:t>
            </a:r>
          </a:p>
        </p:txBody>
      </p:sp>
      <p:sp>
        <p:nvSpPr>
          <p:cNvPr id="267269"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19053416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7267"/>
                                        </p:tgtEl>
                                        <p:attrNameLst>
                                          <p:attrName>style.visibility</p:attrName>
                                        </p:attrNameLst>
                                      </p:cBhvr>
                                      <p:to>
                                        <p:strVal val="visible"/>
                                      </p:to>
                                    </p:set>
                                    <p:animEffect transition="in" filter="box(out)">
                                      <p:cBhvr>
                                        <p:cTn id="7" dur="500"/>
                                        <p:tgtEl>
                                          <p:spTgt spid="267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7268"/>
                                        </p:tgtEl>
                                        <p:attrNameLst>
                                          <p:attrName>style.visibility</p:attrName>
                                        </p:attrNameLst>
                                      </p:cBhvr>
                                      <p:to>
                                        <p:strVal val="visible"/>
                                      </p:to>
                                    </p:set>
                                    <p:animEffect transition="in" filter="box(out)">
                                      <p:cBhvr>
                                        <p:cTn id="12" dur="500"/>
                                        <p:tgtEl>
                                          <p:spTgt spid="267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p:bldP spid="2672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1</a:t>
            </a:r>
          </a:p>
        </p:txBody>
      </p:sp>
      <p:sp>
        <p:nvSpPr>
          <p:cNvPr id="268291" name="Text Box 3"/>
          <p:cNvSpPr txBox="1">
            <a:spLocks noChangeArrowheads="1"/>
          </p:cNvSpPr>
          <p:nvPr/>
        </p:nvSpPr>
        <p:spPr bwMode="auto">
          <a:xfrm>
            <a:off x="549275" y="1982788"/>
            <a:ext cx="75295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Who proposed the idea that atoms make up all substances?</a:t>
            </a:r>
          </a:p>
        </p:txBody>
      </p:sp>
      <p:sp>
        <p:nvSpPr>
          <p:cNvPr id="268292" name="Text Box 4"/>
          <p:cNvSpPr txBox="1">
            <a:spLocks noChangeArrowheads="1"/>
          </p:cNvSpPr>
          <p:nvPr/>
        </p:nvSpPr>
        <p:spPr bwMode="auto">
          <a:xfrm>
            <a:off x="549275" y="3436938"/>
            <a:ext cx="75295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Aristotle</a:t>
            </a:r>
          </a:p>
          <a:p>
            <a:pPr fontAlgn="base">
              <a:spcBef>
                <a:spcPct val="0"/>
              </a:spcBef>
              <a:spcAft>
                <a:spcPct val="0"/>
              </a:spcAft>
            </a:pPr>
            <a:r>
              <a:rPr lang="en-US" altLang="en-US" sz="2400">
                <a:solidFill>
                  <a:srgbClr val="000000"/>
                </a:solidFill>
              </a:rPr>
              <a:t>B. Socrates</a:t>
            </a:r>
          </a:p>
          <a:p>
            <a:pPr fontAlgn="base">
              <a:spcBef>
                <a:spcPct val="0"/>
              </a:spcBef>
              <a:spcAft>
                <a:spcPct val="0"/>
              </a:spcAft>
            </a:pPr>
            <a:r>
              <a:rPr lang="en-US" altLang="en-US" sz="2400">
                <a:solidFill>
                  <a:srgbClr val="000000"/>
                </a:solidFill>
              </a:rPr>
              <a:t>C. Democritus</a:t>
            </a:r>
          </a:p>
          <a:p>
            <a:pPr fontAlgn="base">
              <a:spcBef>
                <a:spcPct val="0"/>
              </a:spcBef>
              <a:spcAft>
                <a:spcPct val="0"/>
              </a:spcAft>
            </a:pPr>
            <a:r>
              <a:rPr lang="en-US" altLang="en-US" sz="2400">
                <a:solidFill>
                  <a:srgbClr val="000000"/>
                </a:solidFill>
              </a:rPr>
              <a:t>D. Euripides </a:t>
            </a:r>
          </a:p>
        </p:txBody>
      </p:sp>
      <p:sp>
        <p:nvSpPr>
          <p:cNvPr id="268293"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403484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8290"/>
                                        </p:tgtEl>
                                        <p:attrNameLst>
                                          <p:attrName>style.visibility</p:attrName>
                                        </p:attrNameLst>
                                      </p:cBhvr>
                                      <p:to>
                                        <p:strVal val="visible"/>
                                      </p:to>
                                    </p:set>
                                    <p:animEffect transition="in" filter="box(out)">
                                      <p:cBhvr>
                                        <p:cTn id="7" dur="500"/>
                                        <p:tgtEl>
                                          <p:spTgt spid="26829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8291"/>
                                        </p:tgtEl>
                                        <p:attrNameLst>
                                          <p:attrName>style.visibility</p:attrName>
                                        </p:attrNameLst>
                                      </p:cBhvr>
                                      <p:to>
                                        <p:strVal val="visible"/>
                                      </p:to>
                                    </p:set>
                                    <p:animEffect transition="in" filter="box(out)">
                                      <p:cBhvr>
                                        <p:cTn id="11" dur="500"/>
                                        <p:tgtEl>
                                          <p:spTgt spid="26829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68292"/>
                                        </p:tgtEl>
                                        <p:attrNameLst>
                                          <p:attrName>style.visibility</p:attrName>
                                        </p:attrNameLst>
                                      </p:cBhvr>
                                      <p:to>
                                        <p:strVal val="visible"/>
                                      </p:to>
                                    </p:set>
                                    <p:animEffect transition="in" filter="box(out)">
                                      <p:cBhvr>
                                        <p:cTn id="16" dur="500"/>
                                        <p:tgtEl>
                                          <p:spTgt spid="268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p:bldP spid="268291" grpId="0"/>
      <p:bldP spid="2682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533400" y="14287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9315" name="Text Box 3"/>
          <p:cNvSpPr txBox="1">
            <a:spLocks noChangeArrowheads="1"/>
          </p:cNvSpPr>
          <p:nvPr/>
        </p:nvSpPr>
        <p:spPr bwMode="auto">
          <a:xfrm>
            <a:off x="549275" y="2058988"/>
            <a:ext cx="75295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C. Later, Aristotle disputed Democritus’s theory and proposed that matter was uniform throughout, not composed of smaller particles. </a:t>
            </a:r>
          </a:p>
        </p:txBody>
      </p:sp>
      <p:sp>
        <p:nvSpPr>
          <p:cNvPr id="269316"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2863292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out)">
                                      <p:cBhvr>
                                        <p:cTn id="7" dur="500"/>
                                        <p:tgtEl>
                                          <p:spTgt spid="269314"/>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9315"/>
                                        </p:tgtEl>
                                        <p:attrNameLst>
                                          <p:attrName>style.visibility</p:attrName>
                                        </p:attrNameLst>
                                      </p:cBhvr>
                                      <p:to>
                                        <p:strVal val="visible"/>
                                      </p:to>
                                    </p:set>
                                    <p:animEffect transition="in" filter="box(out)">
                                      <p:cBhvr>
                                        <p:cTn id="11" dur="500"/>
                                        <p:tgtEl>
                                          <p:spTgt spid="269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P spid="2693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533400" y="1428750"/>
            <a:ext cx="17573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Question 2</a:t>
            </a:r>
          </a:p>
        </p:txBody>
      </p:sp>
      <p:sp>
        <p:nvSpPr>
          <p:cNvPr id="270339" name="Text Box 3"/>
          <p:cNvSpPr txBox="1">
            <a:spLocks noChangeArrowheads="1"/>
          </p:cNvSpPr>
          <p:nvPr/>
        </p:nvSpPr>
        <p:spPr bwMode="auto">
          <a:xfrm>
            <a:off x="549275" y="1982788"/>
            <a:ext cx="75295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In order to study quarks, scientists must force __________ to break apart.</a:t>
            </a:r>
          </a:p>
        </p:txBody>
      </p:sp>
      <p:sp>
        <p:nvSpPr>
          <p:cNvPr id="270340" name="Text Box 4"/>
          <p:cNvSpPr txBox="1">
            <a:spLocks noChangeArrowheads="1"/>
          </p:cNvSpPr>
          <p:nvPr/>
        </p:nvSpPr>
        <p:spPr bwMode="auto">
          <a:xfrm>
            <a:off x="549275" y="3436938"/>
            <a:ext cx="75295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atoms</a:t>
            </a:r>
          </a:p>
          <a:p>
            <a:pPr fontAlgn="base">
              <a:spcBef>
                <a:spcPct val="0"/>
              </a:spcBef>
              <a:spcAft>
                <a:spcPct val="0"/>
              </a:spcAft>
            </a:pPr>
            <a:r>
              <a:rPr lang="en-US" altLang="en-US" sz="2400">
                <a:solidFill>
                  <a:srgbClr val="000000"/>
                </a:solidFill>
              </a:rPr>
              <a:t>B. electrons</a:t>
            </a:r>
          </a:p>
          <a:p>
            <a:pPr fontAlgn="base">
              <a:spcBef>
                <a:spcPct val="0"/>
              </a:spcBef>
              <a:spcAft>
                <a:spcPct val="0"/>
              </a:spcAft>
            </a:pPr>
            <a:r>
              <a:rPr lang="en-US" altLang="en-US" sz="2400">
                <a:solidFill>
                  <a:srgbClr val="000000"/>
                </a:solidFill>
              </a:rPr>
              <a:t>C. neutrons</a:t>
            </a:r>
          </a:p>
          <a:p>
            <a:pPr fontAlgn="base">
              <a:spcBef>
                <a:spcPct val="0"/>
              </a:spcBef>
              <a:spcAft>
                <a:spcPct val="0"/>
              </a:spcAft>
            </a:pPr>
            <a:r>
              <a:rPr lang="en-US" altLang="en-US" sz="2400">
                <a:solidFill>
                  <a:srgbClr val="000000"/>
                </a:solidFill>
              </a:rPr>
              <a:t>D. protons</a:t>
            </a:r>
          </a:p>
        </p:txBody>
      </p:sp>
      <p:sp>
        <p:nvSpPr>
          <p:cNvPr id="270341"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1291480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0338"/>
                                        </p:tgtEl>
                                        <p:attrNameLst>
                                          <p:attrName>style.visibility</p:attrName>
                                        </p:attrNameLst>
                                      </p:cBhvr>
                                      <p:to>
                                        <p:strVal val="visible"/>
                                      </p:to>
                                    </p:set>
                                    <p:animEffect transition="in" filter="box(out)">
                                      <p:cBhvr>
                                        <p:cTn id="7" dur="500"/>
                                        <p:tgtEl>
                                          <p:spTgt spid="27033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0339"/>
                                        </p:tgtEl>
                                        <p:attrNameLst>
                                          <p:attrName>style.visibility</p:attrName>
                                        </p:attrNameLst>
                                      </p:cBhvr>
                                      <p:to>
                                        <p:strVal val="visible"/>
                                      </p:to>
                                    </p:set>
                                    <p:animEffect transition="in" filter="box(out)">
                                      <p:cBhvr>
                                        <p:cTn id="11" dur="500"/>
                                        <p:tgtEl>
                                          <p:spTgt spid="2703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70340"/>
                                        </p:tgtEl>
                                        <p:attrNameLst>
                                          <p:attrName>style.visibility</p:attrName>
                                        </p:attrNameLst>
                                      </p:cBhvr>
                                      <p:to>
                                        <p:strVal val="visible"/>
                                      </p:to>
                                    </p:set>
                                    <p:animEffect transition="in" filter="box(out)">
                                      <p:cBhvr>
                                        <p:cTn id="16" dur="500"/>
                                        <p:tgtEl>
                                          <p:spTgt spid="270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39" grpId="0"/>
      <p:bldP spid="2703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ext Box 2"/>
          <p:cNvSpPr txBox="1">
            <a:spLocks noChangeArrowheads="1"/>
          </p:cNvSpPr>
          <p:nvPr/>
        </p:nvSpPr>
        <p:spPr bwMode="auto">
          <a:xfrm>
            <a:off x="533400" y="14287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itchFamily="34" charset="0"/>
              </a:defRPr>
            </a:lvl1pPr>
            <a:lvl2pPr>
              <a:tabLst>
                <a:tab pos="228600" algn="l"/>
                <a:tab pos="1943100" algn="l"/>
              </a:tabLst>
              <a:defRPr>
                <a:solidFill>
                  <a:schemeClr val="tx1"/>
                </a:solidFill>
                <a:latin typeface="Arial" pitchFamily="34" charset="0"/>
              </a:defRPr>
            </a:lvl2pPr>
            <a:lvl3pPr>
              <a:tabLst>
                <a:tab pos="228600" algn="l"/>
                <a:tab pos="1943100" algn="l"/>
              </a:tabLst>
              <a:defRPr>
                <a:solidFill>
                  <a:schemeClr val="tx1"/>
                </a:solidFill>
                <a:latin typeface="Arial" pitchFamily="34" charset="0"/>
              </a:defRPr>
            </a:lvl3pPr>
            <a:lvl4pPr>
              <a:tabLst>
                <a:tab pos="228600" algn="l"/>
                <a:tab pos="1943100" algn="l"/>
              </a:tabLst>
              <a:defRPr>
                <a:solidFill>
                  <a:schemeClr val="tx1"/>
                </a:solidFill>
                <a:latin typeface="Arial" pitchFamily="34" charset="0"/>
              </a:defRPr>
            </a:lvl4pPr>
            <a:lvl5pPr>
              <a:tabLst>
                <a:tab pos="228600" algn="l"/>
                <a:tab pos="1943100" algn="l"/>
              </a:tabLst>
              <a:defRPr>
                <a:solidFill>
                  <a:schemeClr val="tx1"/>
                </a:solidFill>
                <a:latin typeface="Arial" pitchFamily="34" charset="0"/>
              </a:defRPr>
            </a:lvl5pPr>
            <a:lvl6pPr fontAlgn="base">
              <a:spcBef>
                <a:spcPct val="0"/>
              </a:spcBef>
              <a:spcAft>
                <a:spcPct val="0"/>
              </a:spcAft>
              <a:tabLst>
                <a:tab pos="228600" algn="l"/>
                <a:tab pos="1943100" algn="l"/>
              </a:tabLst>
              <a:defRPr>
                <a:solidFill>
                  <a:schemeClr val="tx1"/>
                </a:solidFill>
                <a:latin typeface="Arial" pitchFamily="34" charset="0"/>
              </a:defRPr>
            </a:lvl6pPr>
            <a:lvl7pPr fontAlgn="base">
              <a:spcBef>
                <a:spcPct val="0"/>
              </a:spcBef>
              <a:spcAft>
                <a:spcPct val="0"/>
              </a:spcAft>
              <a:tabLst>
                <a:tab pos="228600" algn="l"/>
                <a:tab pos="1943100" algn="l"/>
              </a:tabLst>
              <a:defRPr>
                <a:solidFill>
                  <a:schemeClr val="tx1"/>
                </a:solidFill>
                <a:latin typeface="Arial" pitchFamily="34" charset="0"/>
              </a:defRPr>
            </a:lvl7pPr>
            <a:lvl8pPr fontAlgn="base">
              <a:spcBef>
                <a:spcPct val="0"/>
              </a:spcBef>
              <a:spcAft>
                <a:spcPct val="0"/>
              </a:spcAft>
              <a:tabLst>
                <a:tab pos="228600" algn="l"/>
                <a:tab pos="1943100" algn="l"/>
              </a:tabLst>
              <a:defRPr>
                <a:solidFill>
                  <a:schemeClr val="tx1"/>
                </a:solidFill>
                <a:latin typeface="Arial" pitchFamily="34" charset="0"/>
              </a:defRPr>
            </a:lvl8pPr>
            <a:lvl9pPr fontAlgn="base">
              <a:spcBef>
                <a:spcPct val="0"/>
              </a:spcBef>
              <a:spcAft>
                <a:spcPct val="0"/>
              </a:spcAft>
              <a:tabLst>
                <a:tab pos="228600" algn="l"/>
                <a:tab pos="1943100" algn="l"/>
              </a:tabLst>
              <a:defRPr>
                <a:solidFill>
                  <a:schemeClr val="tx1"/>
                </a:solidFill>
                <a:latin typeface="Arial" pitchFamily="34"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1363" name="Text Box 3"/>
          <p:cNvSpPr txBox="1">
            <a:spLocks noChangeArrowheads="1"/>
          </p:cNvSpPr>
          <p:nvPr/>
        </p:nvSpPr>
        <p:spPr bwMode="auto">
          <a:xfrm>
            <a:off x="549275" y="2058988"/>
            <a:ext cx="75295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D. Particle accelerators are used to accelerate charged particles and force them to collide with protons, breaking them apart. </a:t>
            </a:r>
          </a:p>
        </p:txBody>
      </p:sp>
      <p:sp>
        <p:nvSpPr>
          <p:cNvPr id="271364"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pitchFamily="34" charset="0"/>
              </a:defRPr>
            </a:lvl1pPr>
            <a:lvl2pPr algn="ctr" eaLnBrk="0" hangingPunct="0">
              <a:defRPr sz="3600">
                <a:solidFill>
                  <a:schemeClr val="bg1"/>
                </a:solidFill>
                <a:latin typeface="Arial" pitchFamily="34" charset="0"/>
              </a:defRPr>
            </a:lvl2pPr>
            <a:lvl3pPr algn="ctr" eaLnBrk="0" hangingPunct="0">
              <a:defRPr sz="3600">
                <a:solidFill>
                  <a:schemeClr val="bg1"/>
                </a:solidFill>
                <a:latin typeface="Arial" pitchFamily="34" charset="0"/>
              </a:defRPr>
            </a:lvl3pPr>
            <a:lvl4pPr algn="ctr" eaLnBrk="0" hangingPunct="0">
              <a:defRPr sz="3600">
                <a:solidFill>
                  <a:schemeClr val="bg1"/>
                </a:solidFill>
                <a:latin typeface="Arial" pitchFamily="34" charset="0"/>
              </a:defRPr>
            </a:lvl4pPr>
            <a:lvl5pPr algn="ctr" eaLnBrk="0" hangingPunct="0">
              <a:defRPr sz="3600">
                <a:solidFill>
                  <a:schemeClr val="bg1"/>
                </a:solidFill>
                <a:latin typeface="Arial" pitchFamily="34" charset="0"/>
              </a:defRPr>
            </a:lvl5pPr>
            <a:lvl6pPr marL="457200" algn="ctr" eaLnBrk="0" fontAlgn="base" hangingPunct="0">
              <a:spcBef>
                <a:spcPct val="0"/>
              </a:spcBef>
              <a:spcAft>
                <a:spcPct val="0"/>
              </a:spcAft>
              <a:defRPr sz="3600">
                <a:solidFill>
                  <a:schemeClr val="bg1"/>
                </a:solidFill>
                <a:latin typeface="Arial" pitchFamily="34" charset="0"/>
              </a:defRPr>
            </a:lvl6pPr>
            <a:lvl7pPr marL="914400" algn="ctr" eaLnBrk="0" fontAlgn="base" hangingPunct="0">
              <a:spcBef>
                <a:spcPct val="0"/>
              </a:spcBef>
              <a:spcAft>
                <a:spcPct val="0"/>
              </a:spcAft>
              <a:defRPr sz="3600">
                <a:solidFill>
                  <a:schemeClr val="bg1"/>
                </a:solidFill>
                <a:latin typeface="Arial" pitchFamily="34" charset="0"/>
              </a:defRPr>
            </a:lvl7pPr>
            <a:lvl8pPr marL="1371600" algn="ctr" eaLnBrk="0" fontAlgn="base" hangingPunct="0">
              <a:spcBef>
                <a:spcPct val="0"/>
              </a:spcBef>
              <a:spcAft>
                <a:spcPct val="0"/>
              </a:spcAft>
              <a:defRPr sz="3600">
                <a:solidFill>
                  <a:schemeClr val="bg1"/>
                </a:solidFill>
                <a:latin typeface="Arial" pitchFamily="34" charset="0"/>
              </a:defRPr>
            </a:lvl8pPr>
            <a:lvl9pPr marL="1828800" algn="ctr" eaLnBrk="0" fontAlgn="base" hangingPunct="0">
              <a:spcBef>
                <a:spcPct val="0"/>
              </a:spcBef>
              <a:spcAft>
                <a:spcPct val="0"/>
              </a:spcAft>
              <a:defRPr sz="3600">
                <a:solidFill>
                  <a:schemeClr val="bg1"/>
                </a:solidFill>
                <a:latin typeface="Arial" pitchFamily="34"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2033288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1362"/>
                                        </p:tgtEl>
                                        <p:attrNameLst>
                                          <p:attrName>style.visibility</p:attrName>
                                        </p:attrNameLst>
                                      </p:cBhvr>
                                      <p:to>
                                        <p:strVal val="visible"/>
                                      </p:to>
                                    </p:set>
                                    <p:animEffect transition="in" filter="box(out)">
                                      <p:cBhvr>
                                        <p:cTn id="7" dur="500"/>
                                        <p:tgtEl>
                                          <p:spTgt spid="27136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1363"/>
                                        </p:tgtEl>
                                        <p:attrNameLst>
                                          <p:attrName>style.visibility</p:attrName>
                                        </p:attrNameLst>
                                      </p:cBhvr>
                                      <p:to>
                                        <p:strVal val="visible"/>
                                      </p:to>
                                    </p:set>
                                    <p:animEffect transition="in" filter="box(out)">
                                      <p:cBhvr>
                                        <p:cTn id="11" dur="500"/>
                                        <p:tgtEl>
                                          <p:spTgt spid="271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P spid="271363" grpId="0"/>
    </p:bldLst>
  </p:timing>
</p:sld>
</file>

<file path=ppt/theme/theme1.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6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0000FF"/>
        </a:folHlink>
      </a:clrScheme>
      <a:clrMap bg1="lt1" tx1="dk1" bg2="lt2" tx2="dk2" accent1="accent1" accent2="accent2" accent3="accent3" accent4="accent4" accent5="accent5" accent6="accent6" hlink="hlink" folHlink="folHlink"/>
    </a:extraClrScheme>
    <a:extraClrScheme>
      <a:clrScheme name="6_Custom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9999"/>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0000FF"/>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996</Words>
  <Application>Microsoft Office PowerPoint</Application>
  <PresentationFormat>On-screen Show (4:3)</PresentationFormat>
  <Paragraphs>130</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6_Custom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Brever</dc:creator>
  <cp:lastModifiedBy>Scott Brever</cp:lastModifiedBy>
  <cp:revision>1</cp:revision>
  <dcterms:created xsi:type="dcterms:W3CDTF">2019-01-10T18:07:10Z</dcterms:created>
  <dcterms:modified xsi:type="dcterms:W3CDTF">2019-01-10T18:08:43Z</dcterms:modified>
</cp:coreProperties>
</file>