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1819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852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5535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9939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8068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29986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6203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8815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04180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650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67814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0685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8672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745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109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6590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788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5113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7296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64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33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378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1.xml"/><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1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slide" Target="../slides/slide1.xml"/><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90818"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90821" name="Picture 7" descr="buttoms_07">
            <a:hlinkClick r:id="" action="ppaction://hlinkshowjump?jump=previous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3" name="Picture 9" descr="buttoms_12">
            <a:hlinkClick r:id="" action="ppaction://hlinkshowjump?jump=nextslide"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4" name="Picture 10" descr="buttoms_15">
            <a:hlinkClick r:id="" action="ppaction://hlinkshowjump?jump=endshow"/>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825" name="Text Box 9"/>
          <p:cNvSpPr txBox="1">
            <a:spLocks noChangeArrowheads="1"/>
          </p:cNvSpPr>
          <p:nvPr userDrawn="1"/>
        </p:nvSpPr>
        <p:spPr bwMode="auto">
          <a:xfrm>
            <a:off x="61913" y="41275"/>
            <a:ext cx="823912" cy="72231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base">
              <a:lnSpc>
                <a:spcPct val="90000"/>
              </a:lnSpc>
              <a:spcBef>
                <a:spcPct val="0"/>
              </a:spcBef>
              <a:spcAft>
                <a:spcPct val="0"/>
              </a:spcAft>
            </a:pPr>
            <a:r>
              <a:rPr lang="en-US" altLang="en-US" sz="1400" b="1">
                <a:solidFill>
                  <a:srgbClr val="FFFFFF"/>
                </a:solidFill>
              </a:rPr>
              <a:t>Section</a:t>
            </a:r>
            <a:endParaRPr lang="en-US" altLang="en-US" sz="3200" b="1">
              <a:solidFill>
                <a:srgbClr val="FFFFFF"/>
              </a:solidFill>
            </a:endParaRPr>
          </a:p>
          <a:p>
            <a:pPr algn="ctr" fontAlgn="base">
              <a:lnSpc>
                <a:spcPct val="90000"/>
              </a:lnSpc>
              <a:spcBef>
                <a:spcPct val="0"/>
              </a:spcBef>
              <a:spcAft>
                <a:spcPct val="0"/>
              </a:spcAft>
            </a:pPr>
            <a:r>
              <a:rPr lang="en-US" altLang="en-US" sz="3200" b="1">
                <a:solidFill>
                  <a:srgbClr val="FFFFFF"/>
                </a:solidFill>
              </a:rPr>
              <a:t>4</a:t>
            </a:r>
          </a:p>
        </p:txBody>
      </p:sp>
      <p:sp>
        <p:nvSpPr>
          <p:cNvPr id="290826" name="Rectangle 10"/>
          <p:cNvSpPr>
            <a:spLocks noChangeArrowheads="1"/>
          </p:cNvSpPr>
          <p:nvPr userDrawn="1"/>
        </p:nvSpPr>
        <p:spPr bwMode="auto">
          <a:xfrm>
            <a:off x="1905000" y="77788"/>
            <a:ext cx="601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3600" b="1">
                <a:solidFill>
                  <a:srgbClr val="FFFFFF"/>
                </a:solidFill>
              </a:rPr>
              <a:t>Biological Compounds</a:t>
            </a:r>
          </a:p>
        </p:txBody>
      </p:sp>
      <p:pic>
        <p:nvPicPr>
          <p:cNvPr id="290827" name="Picture 12" descr="buttoms_10">
            <a:hlinkClick r:id="rId17" action="ppaction://hlinksldjump" highlightClick="1"/>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8" name="Picture 9" descr="buttoms_03">
            <a:hlinkClick r:id="" action="ppaction://noaction" highlightClick="1"/>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9" name="Picture 10" descr="buttoms_05">
            <a:hlinkClick r:id="" action="ppaction://noaction" highlightClick="1"/>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81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91842"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91845" name="Picture 7" descr="buttoms_07">
            <a:hlinkClick r:id="" action="ppaction://hlinkshowjump?jump=previous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47" name="Picture 9" descr="buttoms_12">
            <a:hlinkClick r:id="" action="ppaction://hlinkshowjump?jump=nextslide"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48" name="Picture 10" descr="buttoms_15">
            <a:hlinkClick r:id="" action="ppaction://hlinkshowjump?jump=endshow"/>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849" name="Text Box 9"/>
          <p:cNvSpPr txBox="1">
            <a:spLocks noChangeArrowheads="1"/>
          </p:cNvSpPr>
          <p:nvPr userDrawn="1"/>
        </p:nvSpPr>
        <p:spPr bwMode="auto">
          <a:xfrm>
            <a:off x="61913" y="41275"/>
            <a:ext cx="823912" cy="72231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base">
              <a:lnSpc>
                <a:spcPct val="90000"/>
              </a:lnSpc>
              <a:spcBef>
                <a:spcPct val="0"/>
              </a:spcBef>
              <a:spcAft>
                <a:spcPct val="0"/>
              </a:spcAft>
            </a:pPr>
            <a:r>
              <a:rPr lang="en-US" altLang="en-US" sz="1400" b="1">
                <a:solidFill>
                  <a:srgbClr val="FFFFFF"/>
                </a:solidFill>
              </a:rPr>
              <a:t>Section</a:t>
            </a:r>
            <a:endParaRPr lang="en-US" altLang="en-US" sz="3200" b="1">
              <a:solidFill>
                <a:srgbClr val="FFFFFF"/>
              </a:solidFill>
            </a:endParaRPr>
          </a:p>
          <a:p>
            <a:pPr algn="ctr" fontAlgn="base">
              <a:lnSpc>
                <a:spcPct val="90000"/>
              </a:lnSpc>
              <a:spcBef>
                <a:spcPct val="0"/>
              </a:spcBef>
              <a:spcAft>
                <a:spcPct val="0"/>
              </a:spcAft>
            </a:pPr>
            <a:r>
              <a:rPr lang="en-US" altLang="en-US" sz="3200" b="1">
                <a:solidFill>
                  <a:srgbClr val="FFFFFF"/>
                </a:solidFill>
              </a:rPr>
              <a:t>4</a:t>
            </a:r>
          </a:p>
        </p:txBody>
      </p:sp>
      <p:pic>
        <p:nvPicPr>
          <p:cNvPr id="291850" name="Picture 12" descr="buttoms_10">
            <a:hlinkClick r:id="rId17" action="ppaction://hlinksldjump" highlightClick="1"/>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51" name="Picture 9" descr="buttoms_03">
            <a:hlinkClick r:id="" action="ppaction://noaction" highlightClick="1"/>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52" name="Picture 10" descr="buttoms_05">
            <a:hlinkClick r:id="" action="ppaction://noaction" highlightClick="1"/>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4413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4.wav"/><Relationship Id="rId1" Type="http://schemas.openxmlformats.org/officeDocument/2006/relationships/slideLayout" Target="../slideLayouts/slideLayout1.xml"/><Relationship Id="rId4" Type="http://schemas.openxmlformats.org/officeDocument/2006/relationships/audio" Target="../media/audio5.wav"/></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6.wav"/><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05859" name="Text Box 3"/>
          <p:cNvSpPr txBox="1">
            <a:spLocks noChangeArrowheads="1"/>
          </p:cNvSpPr>
          <p:nvPr/>
        </p:nvSpPr>
        <p:spPr bwMode="auto">
          <a:xfrm>
            <a:off x="822325" y="1552575"/>
            <a:ext cx="35845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Biological Polymers</a:t>
            </a:r>
          </a:p>
        </p:txBody>
      </p:sp>
      <p:sp>
        <p:nvSpPr>
          <p:cNvPr id="505860" name="Text Box 4"/>
          <p:cNvSpPr txBox="1">
            <a:spLocks noChangeArrowheads="1"/>
          </p:cNvSpPr>
          <p:nvPr/>
        </p:nvSpPr>
        <p:spPr bwMode="auto">
          <a:xfrm>
            <a:off x="528638" y="2293938"/>
            <a:ext cx="7940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Biological polymers are made of many smaller monomers that are linked together. </a:t>
            </a:r>
          </a:p>
        </p:txBody>
      </p:sp>
      <p:sp>
        <p:nvSpPr>
          <p:cNvPr id="505861" name="Text Box 5"/>
          <p:cNvSpPr txBox="1">
            <a:spLocks noChangeArrowheads="1"/>
          </p:cNvSpPr>
          <p:nvPr/>
        </p:nvSpPr>
        <p:spPr bwMode="auto">
          <a:xfrm>
            <a:off x="528638" y="4832350"/>
            <a:ext cx="79406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The monomers of biological polymers are usually larger and more complex in structure than other monomers. </a:t>
            </a:r>
          </a:p>
        </p:txBody>
      </p:sp>
      <p:sp>
        <p:nvSpPr>
          <p:cNvPr id="505862" name="Text Box 6"/>
          <p:cNvSpPr txBox="1">
            <a:spLocks noChangeArrowheads="1"/>
          </p:cNvSpPr>
          <p:nvPr/>
        </p:nvSpPr>
        <p:spPr bwMode="auto">
          <a:xfrm>
            <a:off x="528638" y="3178175"/>
            <a:ext cx="7940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Many of the important biological compounds in your body are polymers. </a:t>
            </a:r>
          </a:p>
        </p:txBody>
      </p:sp>
      <p:sp>
        <p:nvSpPr>
          <p:cNvPr id="505863" name="Text Box 7"/>
          <p:cNvSpPr txBox="1">
            <a:spLocks noChangeArrowheads="1"/>
          </p:cNvSpPr>
          <p:nvPr/>
        </p:nvSpPr>
        <p:spPr bwMode="auto">
          <a:xfrm>
            <a:off x="528638" y="4029075"/>
            <a:ext cx="7940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Among them are the proteins, which often contain hundreds of units. </a:t>
            </a:r>
          </a:p>
        </p:txBody>
      </p:sp>
    </p:spTree>
    <p:extLst>
      <p:ext uri="{BB962C8B-B14F-4D97-AF65-F5344CB8AC3E}">
        <p14:creationId xmlns:p14="http://schemas.microsoft.com/office/powerpoint/2010/main" val="286600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05860"/>
                                        </p:tgtEl>
                                        <p:attrNameLst>
                                          <p:attrName>style.visibility</p:attrName>
                                        </p:attrNameLst>
                                      </p:cBhvr>
                                      <p:to>
                                        <p:strVal val="visible"/>
                                      </p:to>
                                    </p:set>
                                    <p:animEffect transition="in" filter="box(out)">
                                      <p:cBhvr>
                                        <p:cTn id="7" dur="500"/>
                                        <p:tgtEl>
                                          <p:spTgt spid="5058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5862"/>
                                        </p:tgtEl>
                                        <p:attrNameLst>
                                          <p:attrName>style.visibility</p:attrName>
                                        </p:attrNameLst>
                                      </p:cBhvr>
                                      <p:to>
                                        <p:strVal val="visible"/>
                                      </p:to>
                                    </p:set>
                                    <p:animEffect transition="in" filter="box(out)">
                                      <p:cBhvr>
                                        <p:cTn id="12" dur="500"/>
                                        <p:tgtEl>
                                          <p:spTgt spid="5058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05863"/>
                                        </p:tgtEl>
                                        <p:attrNameLst>
                                          <p:attrName>style.visibility</p:attrName>
                                        </p:attrNameLst>
                                      </p:cBhvr>
                                      <p:to>
                                        <p:strVal val="visible"/>
                                      </p:to>
                                    </p:set>
                                    <p:animEffect transition="in" filter="box(out)">
                                      <p:cBhvr>
                                        <p:cTn id="17" dur="500"/>
                                        <p:tgtEl>
                                          <p:spTgt spid="5058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05861"/>
                                        </p:tgtEl>
                                        <p:attrNameLst>
                                          <p:attrName>style.visibility</p:attrName>
                                        </p:attrNameLst>
                                      </p:cBhvr>
                                      <p:to>
                                        <p:strVal val="visible"/>
                                      </p:to>
                                    </p:set>
                                    <p:animEffect transition="in" filter="box(out)">
                                      <p:cBhvr>
                                        <p:cTn id="22" dur="500"/>
                                        <p:tgtEl>
                                          <p:spTgt spid="505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60" grpId="0"/>
      <p:bldP spid="505861" grpId="0"/>
      <p:bldP spid="505862" grpId="0"/>
      <p:bldP spid="5058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15075" name="Text Box 3"/>
          <p:cNvSpPr txBox="1">
            <a:spLocks noChangeArrowheads="1"/>
          </p:cNvSpPr>
          <p:nvPr/>
        </p:nvSpPr>
        <p:spPr bwMode="auto">
          <a:xfrm>
            <a:off x="822325" y="1552575"/>
            <a:ext cx="13906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Sugars</a:t>
            </a:r>
          </a:p>
        </p:txBody>
      </p:sp>
      <p:sp>
        <p:nvSpPr>
          <p:cNvPr id="515076" name="Text Box 4"/>
          <p:cNvSpPr txBox="1">
            <a:spLocks noChangeArrowheads="1"/>
          </p:cNvSpPr>
          <p:nvPr/>
        </p:nvSpPr>
        <p:spPr bwMode="auto">
          <a:xfrm>
            <a:off x="528638" y="2293938"/>
            <a:ext cx="41195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Sugars are a major group of carbohydrates.</a:t>
            </a:r>
          </a:p>
        </p:txBody>
      </p:sp>
      <p:sp>
        <p:nvSpPr>
          <p:cNvPr id="515077" name="Text Box 5"/>
          <p:cNvSpPr txBox="1">
            <a:spLocks noChangeArrowheads="1"/>
          </p:cNvSpPr>
          <p:nvPr/>
        </p:nvSpPr>
        <p:spPr bwMode="auto">
          <a:xfrm>
            <a:off x="533400" y="3213100"/>
            <a:ext cx="41306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The sugar glucose is found in your blood and also in many sweet foods such as grapes and honey.</a:t>
            </a:r>
          </a:p>
        </p:txBody>
      </p:sp>
      <p:pic>
        <p:nvPicPr>
          <p:cNvPr id="515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055813"/>
            <a:ext cx="3648075" cy="362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363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5076"/>
                                        </p:tgtEl>
                                        <p:attrNameLst>
                                          <p:attrName>style.visibility</p:attrName>
                                        </p:attrNameLst>
                                      </p:cBhvr>
                                      <p:to>
                                        <p:strVal val="visible"/>
                                      </p:to>
                                    </p:set>
                                    <p:animEffect transition="in" filter="box(out)">
                                      <p:cBhvr>
                                        <p:cTn id="7" dur="500"/>
                                        <p:tgtEl>
                                          <p:spTgt spid="515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5077"/>
                                        </p:tgtEl>
                                        <p:attrNameLst>
                                          <p:attrName>style.visibility</p:attrName>
                                        </p:attrNameLst>
                                      </p:cBhvr>
                                      <p:to>
                                        <p:strVal val="visible"/>
                                      </p:to>
                                    </p:set>
                                    <p:animEffect transition="in" filter="box(out)">
                                      <p:cBhvr>
                                        <p:cTn id="12" dur="500"/>
                                        <p:tgtEl>
                                          <p:spTgt spid="515077"/>
                                        </p:tgtEl>
                                      </p:cBhvr>
                                    </p:animEffect>
                                  </p:childTnLst>
                                </p:cTn>
                              </p:par>
                              <p:par>
                                <p:cTn id="13" presetID="4" presetClass="entr" presetSubtype="16" fill="hold" nodeType="withEffect">
                                  <p:stCondLst>
                                    <p:cond delay="0"/>
                                  </p:stCondLst>
                                  <p:childTnLst>
                                    <p:set>
                                      <p:cBhvr>
                                        <p:cTn id="14" dur="1" fill="hold">
                                          <p:stCondLst>
                                            <p:cond delay="0"/>
                                          </p:stCondLst>
                                        </p:cTn>
                                        <p:tgtEl>
                                          <p:spTgt spid="515078"/>
                                        </p:tgtEl>
                                        <p:attrNameLst>
                                          <p:attrName>style.visibility</p:attrName>
                                        </p:attrNameLst>
                                      </p:cBhvr>
                                      <p:to>
                                        <p:strVal val="visible"/>
                                      </p:to>
                                    </p:set>
                                    <p:animEffect transition="in" filter="box(in)">
                                      <p:cBhvr>
                                        <p:cTn id="15" dur="500"/>
                                        <p:tgtEl>
                                          <p:spTgt spid="515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6" grpId="0"/>
      <p:bldP spid="5150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16099" name="Text Box 3"/>
          <p:cNvSpPr txBox="1">
            <a:spLocks noChangeArrowheads="1"/>
          </p:cNvSpPr>
          <p:nvPr/>
        </p:nvSpPr>
        <p:spPr bwMode="auto">
          <a:xfrm>
            <a:off x="822325" y="1552575"/>
            <a:ext cx="13906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Sugars</a:t>
            </a:r>
          </a:p>
        </p:txBody>
      </p:sp>
      <p:sp>
        <p:nvSpPr>
          <p:cNvPr id="516100" name="Text Box 4"/>
          <p:cNvSpPr txBox="1">
            <a:spLocks noChangeArrowheads="1"/>
          </p:cNvSpPr>
          <p:nvPr/>
        </p:nvSpPr>
        <p:spPr bwMode="auto">
          <a:xfrm>
            <a:off x="528638" y="2293938"/>
            <a:ext cx="740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Common table sugar, known as sucrose, is broken down by digestion into two simpler sugars—fructose, often called fruit sugar, and glucose. </a:t>
            </a:r>
          </a:p>
        </p:txBody>
      </p:sp>
      <p:sp>
        <p:nvSpPr>
          <p:cNvPr id="516101" name="Text Box 5"/>
          <p:cNvSpPr txBox="1">
            <a:spLocks noChangeArrowheads="1"/>
          </p:cNvSpPr>
          <p:nvPr/>
        </p:nvSpPr>
        <p:spPr bwMode="auto">
          <a:xfrm>
            <a:off x="528638" y="3619500"/>
            <a:ext cx="31400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Unlike starches, sugars provide quick energy soon after eating. </a:t>
            </a:r>
          </a:p>
        </p:txBody>
      </p:sp>
      <p:pic>
        <p:nvPicPr>
          <p:cNvPr id="516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544888"/>
            <a:ext cx="4724400" cy="220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388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6100"/>
                                        </p:tgtEl>
                                        <p:attrNameLst>
                                          <p:attrName>style.visibility</p:attrName>
                                        </p:attrNameLst>
                                      </p:cBhvr>
                                      <p:to>
                                        <p:strVal val="visible"/>
                                      </p:to>
                                    </p:set>
                                    <p:animEffect transition="in" filter="box(out)">
                                      <p:cBhvr>
                                        <p:cTn id="7" dur="500"/>
                                        <p:tgtEl>
                                          <p:spTgt spid="516100"/>
                                        </p:tgtEl>
                                      </p:cBhvr>
                                    </p:animEffect>
                                  </p:childTnLst>
                                </p:cTn>
                              </p:par>
                              <p:par>
                                <p:cTn id="8" presetID="4" presetClass="entr" presetSubtype="16" fill="hold" nodeType="withEffect">
                                  <p:stCondLst>
                                    <p:cond delay="0"/>
                                  </p:stCondLst>
                                  <p:childTnLst>
                                    <p:set>
                                      <p:cBhvr>
                                        <p:cTn id="9" dur="1" fill="hold">
                                          <p:stCondLst>
                                            <p:cond delay="0"/>
                                          </p:stCondLst>
                                        </p:cTn>
                                        <p:tgtEl>
                                          <p:spTgt spid="516102"/>
                                        </p:tgtEl>
                                        <p:attrNameLst>
                                          <p:attrName>style.visibility</p:attrName>
                                        </p:attrNameLst>
                                      </p:cBhvr>
                                      <p:to>
                                        <p:strVal val="visible"/>
                                      </p:to>
                                    </p:set>
                                    <p:animEffect transition="in" filter="box(in)">
                                      <p:cBhvr>
                                        <p:cTn id="10" dur="500"/>
                                        <p:tgtEl>
                                          <p:spTgt spid="51610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516101"/>
                                        </p:tgtEl>
                                        <p:attrNameLst>
                                          <p:attrName>style.visibility</p:attrName>
                                        </p:attrNameLst>
                                      </p:cBhvr>
                                      <p:to>
                                        <p:strVal val="visible"/>
                                      </p:to>
                                    </p:set>
                                    <p:animEffect transition="in" filter="box(out)">
                                      <p:cBhvr>
                                        <p:cTn id="15" dur="500"/>
                                        <p:tgtEl>
                                          <p:spTgt spid="516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0" grpId="0"/>
      <p:bldP spid="5161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17123" name="Text Box 3"/>
          <p:cNvSpPr txBox="1">
            <a:spLocks noChangeArrowheads="1"/>
          </p:cNvSpPr>
          <p:nvPr/>
        </p:nvSpPr>
        <p:spPr bwMode="auto">
          <a:xfrm>
            <a:off x="822325" y="1552575"/>
            <a:ext cx="16891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Starches</a:t>
            </a:r>
          </a:p>
        </p:txBody>
      </p:sp>
      <p:sp>
        <p:nvSpPr>
          <p:cNvPr id="517124" name="Text Box 4"/>
          <p:cNvSpPr txBox="1">
            <a:spLocks noChangeArrowheads="1"/>
          </p:cNvSpPr>
          <p:nvPr/>
        </p:nvSpPr>
        <p:spPr bwMode="auto">
          <a:xfrm>
            <a:off x="528638" y="2293938"/>
            <a:ext cx="7407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Starches are another type of carbohydrate. </a:t>
            </a:r>
          </a:p>
        </p:txBody>
      </p:sp>
      <p:sp>
        <p:nvSpPr>
          <p:cNvPr id="517125" name="Text Box 5"/>
          <p:cNvSpPr txBox="1">
            <a:spLocks noChangeArrowheads="1"/>
          </p:cNvSpPr>
          <p:nvPr/>
        </p:nvSpPr>
        <p:spPr bwMode="auto">
          <a:xfrm>
            <a:off x="528638" y="3327400"/>
            <a:ext cx="7407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This starch is made of glucose monomers. </a:t>
            </a:r>
          </a:p>
        </p:txBody>
      </p:sp>
      <p:sp>
        <p:nvSpPr>
          <p:cNvPr id="517126" name="Text Box 6"/>
          <p:cNvSpPr txBox="1">
            <a:spLocks noChangeArrowheads="1"/>
          </p:cNvSpPr>
          <p:nvPr/>
        </p:nvSpPr>
        <p:spPr bwMode="auto">
          <a:xfrm>
            <a:off x="528638" y="2806700"/>
            <a:ext cx="7407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Starches are polymers made of sugar monomers. </a:t>
            </a:r>
          </a:p>
        </p:txBody>
      </p:sp>
      <p:pic>
        <p:nvPicPr>
          <p:cNvPr id="51712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873500"/>
            <a:ext cx="4400550" cy="214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242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7124"/>
                                        </p:tgtEl>
                                        <p:attrNameLst>
                                          <p:attrName>style.visibility</p:attrName>
                                        </p:attrNameLst>
                                      </p:cBhvr>
                                      <p:to>
                                        <p:strVal val="visible"/>
                                      </p:to>
                                    </p:set>
                                    <p:animEffect transition="in" filter="box(out)">
                                      <p:cBhvr>
                                        <p:cTn id="7" dur="500"/>
                                        <p:tgtEl>
                                          <p:spTgt spid="517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7126"/>
                                        </p:tgtEl>
                                        <p:attrNameLst>
                                          <p:attrName>style.visibility</p:attrName>
                                        </p:attrNameLst>
                                      </p:cBhvr>
                                      <p:to>
                                        <p:strVal val="visible"/>
                                      </p:to>
                                    </p:set>
                                    <p:animEffect transition="in" filter="box(out)">
                                      <p:cBhvr>
                                        <p:cTn id="12" dur="500"/>
                                        <p:tgtEl>
                                          <p:spTgt spid="5171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17125"/>
                                        </p:tgtEl>
                                        <p:attrNameLst>
                                          <p:attrName>style.visibility</p:attrName>
                                        </p:attrNameLst>
                                      </p:cBhvr>
                                      <p:to>
                                        <p:strVal val="visible"/>
                                      </p:to>
                                    </p:set>
                                    <p:animEffect transition="in" filter="box(out)">
                                      <p:cBhvr>
                                        <p:cTn id="17" dur="500"/>
                                        <p:tgtEl>
                                          <p:spTgt spid="517125"/>
                                        </p:tgtEl>
                                      </p:cBhvr>
                                    </p:animEffect>
                                  </p:childTnLst>
                                </p:cTn>
                              </p:par>
                              <p:par>
                                <p:cTn id="18" presetID="4" presetClass="entr" presetSubtype="16" fill="hold" nodeType="withEffect">
                                  <p:stCondLst>
                                    <p:cond delay="0"/>
                                  </p:stCondLst>
                                  <p:childTnLst>
                                    <p:set>
                                      <p:cBhvr>
                                        <p:cTn id="19" dur="1" fill="hold">
                                          <p:stCondLst>
                                            <p:cond delay="0"/>
                                          </p:stCondLst>
                                        </p:cTn>
                                        <p:tgtEl>
                                          <p:spTgt spid="517127"/>
                                        </p:tgtEl>
                                        <p:attrNameLst>
                                          <p:attrName>style.visibility</p:attrName>
                                        </p:attrNameLst>
                                      </p:cBhvr>
                                      <p:to>
                                        <p:strVal val="visible"/>
                                      </p:to>
                                    </p:set>
                                    <p:animEffect transition="in" filter="box(in)">
                                      <p:cBhvr>
                                        <p:cTn id="20" dur="500"/>
                                        <p:tgtEl>
                                          <p:spTgt spid="517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4" grpId="0"/>
      <p:bldP spid="517125" grpId="0"/>
      <p:bldP spid="5171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18147" name="Text Box 3"/>
          <p:cNvSpPr txBox="1">
            <a:spLocks noChangeArrowheads="1"/>
          </p:cNvSpPr>
          <p:nvPr/>
        </p:nvSpPr>
        <p:spPr bwMode="auto">
          <a:xfrm>
            <a:off x="822325" y="1552575"/>
            <a:ext cx="16891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Starches</a:t>
            </a:r>
          </a:p>
        </p:txBody>
      </p:sp>
      <p:sp>
        <p:nvSpPr>
          <p:cNvPr id="518148" name="Text Box 4"/>
          <p:cNvSpPr txBox="1">
            <a:spLocks noChangeArrowheads="1"/>
          </p:cNvSpPr>
          <p:nvPr/>
        </p:nvSpPr>
        <p:spPr bwMode="auto">
          <a:xfrm>
            <a:off x="528638" y="2293938"/>
            <a:ext cx="740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The energy from starches can be stored in liver and muscle cells in the form of a compound called glycogen. </a:t>
            </a:r>
          </a:p>
        </p:txBody>
      </p:sp>
      <p:sp>
        <p:nvSpPr>
          <p:cNvPr id="518149" name="Text Box 5"/>
          <p:cNvSpPr txBox="1">
            <a:spLocks noChangeArrowheads="1"/>
          </p:cNvSpPr>
          <p:nvPr/>
        </p:nvSpPr>
        <p:spPr bwMode="auto">
          <a:xfrm>
            <a:off x="528638" y="3543300"/>
            <a:ext cx="7407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During a long race, this stored energy is released, giving the athlete a fresh burst of power. </a:t>
            </a:r>
          </a:p>
        </p:txBody>
      </p:sp>
    </p:spTree>
    <p:extLst>
      <p:ext uri="{BB962C8B-B14F-4D97-AF65-F5344CB8AC3E}">
        <p14:creationId xmlns:p14="http://schemas.microsoft.com/office/powerpoint/2010/main" val="619103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8148"/>
                                        </p:tgtEl>
                                        <p:attrNameLst>
                                          <p:attrName>style.visibility</p:attrName>
                                        </p:attrNameLst>
                                      </p:cBhvr>
                                      <p:to>
                                        <p:strVal val="visible"/>
                                      </p:to>
                                    </p:set>
                                    <p:animEffect transition="in" filter="box(out)">
                                      <p:cBhvr>
                                        <p:cTn id="7" dur="500"/>
                                        <p:tgtEl>
                                          <p:spTgt spid="518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8149"/>
                                        </p:tgtEl>
                                        <p:attrNameLst>
                                          <p:attrName>style.visibility</p:attrName>
                                        </p:attrNameLst>
                                      </p:cBhvr>
                                      <p:to>
                                        <p:strVal val="visible"/>
                                      </p:to>
                                    </p:set>
                                    <p:animEffect transition="in" filter="box(out)">
                                      <p:cBhvr>
                                        <p:cTn id="12" dur="500"/>
                                        <p:tgtEl>
                                          <p:spTgt spid="518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8" grpId="0"/>
      <p:bldP spid="5181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19171" name="Text Box 3"/>
          <p:cNvSpPr txBox="1">
            <a:spLocks noChangeArrowheads="1"/>
          </p:cNvSpPr>
          <p:nvPr/>
        </p:nvSpPr>
        <p:spPr bwMode="auto">
          <a:xfrm>
            <a:off x="822325" y="1552575"/>
            <a:ext cx="1231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Lipids</a:t>
            </a:r>
          </a:p>
        </p:txBody>
      </p:sp>
      <p:sp>
        <p:nvSpPr>
          <p:cNvPr id="519172" name="Text Box 4"/>
          <p:cNvSpPr txBox="1">
            <a:spLocks noChangeArrowheads="1"/>
          </p:cNvSpPr>
          <p:nvPr/>
        </p:nvSpPr>
        <p:spPr bwMode="auto">
          <a:xfrm>
            <a:off x="528638" y="2293938"/>
            <a:ext cx="41306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Fats, oils, and related compounds make up a group of organic compounds known as </a:t>
            </a:r>
            <a:r>
              <a:rPr lang="en-US" altLang="en-US" sz="2400" b="1">
                <a:solidFill>
                  <a:srgbClr val="333399"/>
                </a:solidFill>
              </a:rPr>
              <a:t>lipids</a:t>
            </a:r>
            <a:r>
              <a:rPr lang="en-US" altLang="en-US" sz="2400">
                <a:solidFill>
                  <a:srgbClr val="000000"/>
                </a:solidFill>
              </a:rPr>
              <a:t>. </a:t>
            </a:r>
          </a:p>
        </p:txBody>
      </p:sp>
      <p:sp>
        <p:nvSpPr>
          <p:cNvPr id="519173" name="Text Box 5"/>
          <p:cNvSpPr txBox="1">
            <a:spLocks noChangeArrowheads="1"/>
          </p:cNvSpPr>
          <p:nvPr/>
        </p:nvSpPr>
        <p:spPr bwMode="auto">
          <a:xfrm>
            <a:off x="528638" y="4527550"/>
            <a:ext cx="4283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Lipids contain the same elements as carbohydrates but in different proportions.</a:t>
            </a:r>
          </a:p>
        </p:txBody>
      </p:sp>
      <p:pic>
        <p:nvPicPr>
          <p:cNvPr id="519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76400"/>
            <a:ext cx="2813050" cy="3781425"/>
          </a:xfrm>
          <a:prstGeom prst="rect">
            <a:avLst/>
          </a:prstGeom>
          <a:noFill/>
          <a:extLst>
            <a:ext uri="{909E8E84-426E-40DD-AFC4-6F175D3DCCD1}">
              <a14:hiddenFill xmlns:a14="http://schemas.microsoft.com/office/drawing/2010/main">
                <a:solidFill>
                  <a:srgbClr val="FFFFFF"/>
                </a:solidFill>
              </a14:hiddenFill>
            </a:ext>
          </a:extLst>
        </p:spPr>
      </p:pic>
      <p:pic>
        <p:nvPicPr>
          <p:cNvPr id="519175" name="Picture 6" descr="audio2">
            <a:hlinkClick r:id="" action="ppaction://noaction">
              <a:snd r:embed="rId3" name="lipid.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0" y="3851275"/>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817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9172"/>
                                        </p:tgtEl>
                                        <p:attrNameLst>
                                          <p:attrName>style.visibility</p:attrName>
                                        </p:attrNameLst>
                                      </p:cBhvr>
                                      <p:to>
                                        <p:strVal val="visible"/>
                                      </p:to>
                                    </p:set>
                                    <p:animEffect transition="in" filter="box(out)">
                                      <p:cBhvr>
                                        <p:cTn id="7" dur="500"/>
                                        <p:tgtEl>
                                          <p:spTgt spid="519172"/>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519175"/>
                                        </p:tgtEl>
                                        <p:attrNameLst>
                                          <p:attrName>style.visibility</p:attrName>
                                        </p:attrNameLst>
                                      </p:cBhvr>
                                      <p:to>
                                        <p:strVal val="visible"/>
                                      </p:to>
                                    </p:set>
                                    <p:animEffect transition="in" filter="box(out)">
                                      <p:cBhvr>
                                        <p:cTn id="11" dur="500"/>
                                        <p:tgtEl>
                                          <p:spTgt spid="5191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519173"/>
                                        </p:tgtEl>
                                        <p:attrNameLst>
                                          <p:attrName>style.visibility</p:attrName>
                                        </p:attrNameLst>
                                      </p:cBhvr>
                                      <p:to>
                                        <p:strVal val="visible"/>
                                      </p:to>
                                    </p:set>
                                    <p:animEffect transition="in" filter="box(out)">
                                      <p:cBhvr>
                                        <p:cTn id="16" dur="500"/>
                                        <p:tgtEl>
                                          <p:spTgt spid="519173"/>
                                        </p:tgtEl>
                                      </p:cBhvr>
                                    </p:animEffect>
                                  </p:childTnLst>
                                </p:cTn>
                              </p:par>
                              <p:par>
                                <p:cTn id="17" presetID="4" presetClass="entr" presetSubtype="16" fill="hold" nodeType="withEffect">
                                  <p:stCondLst>
                                    <p:cond delay="0"/>
                                  </p:stCondLst>
                                  <p:childTnLst>
                                    <p:set>
                                      <p:cBhvr>
                                        <p:cTn id="18" dur="1" fill="hold">
                                          <p:stCondLst>
                                            <p:cond delay="0"/>
                                          </p:stCondLst>
                                        </p:cTn>
                                        <p:tgtEl>
                                          <p:spTgt spid="519174"/>
                                        </p:tgtEl>
                                        <p:attrNameLst>
                                          <p:attrName>style.visibility</p:attrName>
                                        </p:attrNameLst>
                                      </p:cBhvr>
                                      <p:to>
                                        <p:strVal val="visible"/>
                                      </p:to>
                                    </p:set>
                                    <p:animEffect transition="in" filter="box(in)">
                                      <p:cBhvr>
                                        <p:cTn id="19" dur="500"/>
                                        <p:tgtEl>
                                          <p:spTgt spid="519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2" grpId="0"/>
      <p:bldP spid="5191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20195" name="Text Box 3"/>
          <p:cNvSpPr txBox="1">
            <a:spLocks noChangeArrowheads="1"/>
          </p:cNvSpPr>
          <p:nvPr/>
        </p:nvSpPr>
        <p:spPr bwMode="auto">
          <a:xfrm>
            <a:off x="822325" y="1552575"/>
            <a:ext cx="1231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Lipids</a:t>
            </a:r>
          </a:p>
        </p:txBody>
      </p:sp>
      <p:sp>
        <p:nvSpPr>
          <p:cNvPr id="520196" name="Text Box 4"/>
          <p:cNvSpPr txBox="1">
            <a:spLocks noChangeArrowheads="1"/>
          </p:cNvSpPr>
          <p:nvPr/>
        </p:nvSpPr>
        <p:spPr bwMode="auto">
          <a:xfrm>
            <a:off x="528638" y="2293938"/>
            <a:ext cx="45005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Lipids have fewer oxygen atoms and contain carboxylic acid groups. </a:t>
            </a:r>
          </a:p>
        </p:txBody>
      </p:sp>
      <p:pic>
        <p:nvPicPr>
          <p:cNvPr id="520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76400"/>
            <a:ext cx="2813050" cy="3781425"/>
          </a:xfrm>
          <a:prstGeom prst="rect">
            <a:avLst/>
          </a:prstGeom>
          <a:noFill/>
          <a:extLst>
            <a:ext uri="{909E8E84-426E-40DD-AFC4-6F175D3DCCD1}">
              <a14:hiddenFill xmlns:a14="http://schemas.microsoft.com/office/drawing/2010/main">
                <a:solidFill>
                  <a:srgbClr val="FFFFFF"/>
                </a:solidFill>
              </a14:hiddenFill>
            </a:ext>
          </a:extLst>
        </p:spPr>
      </p:pic>
      <p:sp>
        <p:nvSpPr>
          <p:cNvPr id="520198" name="Text Box 6"/>
          <p:cNvSpPr txBox="1">
            <a:spLocks noChangeArrowheads="1"/>
          </p:cNvSpPr>
          <p:nvPr/>
        </p:nvSpPr>
        <p:spPr bwMode="auto">
          <a:xfrm>
            <a:off x="528638" y="3568700"/>
            <a:ext cx="45005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Fats and oils are similar in structure to hydrocarbons. </a:t>
            </a:r>
          </a:p>
        </p:txBody>
      </p:sp>
    </p:spTree>
    <p:extLst>
      <p:ext uri="{BB962C8B-B14F-4D97-AF65-F5344CB8AC3E}">
        <p14:creationId xmlns:p14="http://schemas.microsoft.com/office/powerpoint/2010/main" val="3532785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20196"/>
                                        </p:tgtEl>
                                        <p:attrNameLst>
                                          <p:attrName>style.visibility</p:attrName>
                                        </p:attrNameLst>
                                      </p:cBhvr>
                                      <p:to>
                                        <p:strVal val="visible"/>
                                      </p:to>
                                    </p:set>
                                    <p:animEffect transition="in" filter="box(out)">
                                      <p:cBhvr>
                                        <p:cTn id="7" dur="500"/>
                                        <p:tgtEl>
                                          <p:spTgt spid="520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20198"/>
                                        </p:tgtEl>
                                        <p:attrNameLst>
                                          <p:attrName>style.visibility</p:attrName>
                                        </p:attrNameLst>
                                      </p:cBhvr>
                                      <p:to>
                                        <p:strVal val="visible"/>
                                      </p:to>
                                    </p:set>
                                    <p:animEffect transition="in" filter="box(out)">
                                      <p:cBhvr>
                                        <p:cTn id="12" dur="500"/>
                                        <p:tgtEl>
                                          <p:spTgt spid="520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6" grpId="0"/>
      <p:bldP spid="5201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21219" name="Text Box 3"/>
          <p:cNvSpPr txBox="1">
            <a:spLocks noChangeArrowheads="1"/>
          </p:cNvSpPr>
          <p:nvPr/>
        </p:nvSpPr>
        <p:spPr bwMode="auto">
          <a:xfrm>
            <a:off x="822325" y="1552575"/>
            <a:ext cx="2419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Fats and Oils</a:t>
            </a:r>
          </a:p>
        </p:txBody>
      </p:sp>
      <p:sp>
        <p:nvSpPr>
          <p:cNvPr id="521220" name="Text Box 4"/>
          <p:cNvSpPr txBox="1">
            <a:spLocks noChangeArrowheads="1"/>
          </p:cNvSpPr>
          <p:nvPr/>
        </p:nvSpPr>
        <p:spPr bwMode="auto">
          <a:xfrm>
            <a:off x="528638" y="2293938"/>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They can be classified as saturated or unsaturated, according to the types of bonds in their carbon chains. </a:t>
            </a:r>
          </a:p>
        </p:txBody>
      </p:sp>
      <p:sp>
        <p:nvSpPr>
          <p:cNvPr id="521221" name="Text Box 5"/>
          <p:cNvSpPr txBox="1">
            <a:spLocks noChangeArrowheads="1"/>
          </p:cNvSpPr>
          <p:nvPr/>
        </p:nvSpPr>
        <p:spPr bwMode="auto">
          <a:xfrm>
            <a:off x="528638" y="31877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Saturated fats contain only single bonds between carbon atoms. </a:t>
            </a:r>
          </a:p>
        </p:txBody>
      </p:sp>
      <p:sp>
        <p:nvSpPr>
          <p:cNvPr id="521222" name="Text Box 6"/>
          <p:cNvSpPr txBox="1">
            <a:spLocks noChangeArrowheads="1"/>
          </p:cNvSpPr>
          <p:nvPr/>
        </p:nvSpPr>
        <p:spPr bwMode="auto">
          <a:xfrm>
            <a:off x="528638" y="4019550"/>
            <a:ext cx="740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Unsaturated fats having one double bond are called monounsaturated, and those having two or more double bonds are called polyunsaturated. </a:t>
            </a:r>
          </a:p>
        </p:txBody>
      </p:sp>
    </p:spTree>
    <p:extLst>
      <p:ext uri="{BB962C8B-B14F-4D97-AF65-F5344CB8AC3E}">
        <p14:creationId xmlns:p14="http://schemas.microsoft.com/office/powerpoint/2010/main" val="3576416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21220"/>
                                        </p:tgtEl>
                                        <p:attrNameLst>
                                          <p:attrName>style.visibility</p:attrName>
                                        </p:attrNameLst>
                                      </p:cBhvr>
                                      <p:to>
                                        <p:strVal val="visible"/>
                                      </p:to>
                                    </p:set>
                                    <p:animEffect transition="in" filter="box(out)">
                                      <p:cBhvr>
                                        <p:cTn id="7" dur="500"/>
                                        <p:tgtEl>
                                          <p:spTgt spid="521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21221"/>
                                        </p:tgtEl>
                                        <p:attrNameLst>
                                          <p:attrName>style.visibility</p:attrName>
                                        </p:attrNameLst>
                                      </p:cBhvr>
                                      <p:to>
                                        <p:strVal val="visible"/>
                                      </p:to>
                                    </p:set>
                                    <p:animEffect transition="in" filter="box(out)">
                                      <p:cBhvr>
                                        <p:cTn id="12" dur="500"/>
                                        <p:tgtEl>
                                          <p:spTgt spid="5212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21222"/>
                                        </p:tgtEl>
                                        <p:attrNameLst>
                                          <p:attrName>style.visibility</p:attrName>
                                        </p:attrNameLst>
                                      </p:cBhvr>
                                      <p:to>
                                        <p:strVal val="visible"/>
                                      </p:to>
                                    </p:set>
                                    <p:animEffect transition="in" filter="box(out)">
                                      <p:cBhvr>
                                        <p:cTn id="17" dur="500"/>
                                        <p:tgtEl>
                                          <p:spTgt spid="521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20" grpId="0"/>
      <p:bldP spid="521221" grpId="0"/>
      <p:bldP spid="5212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22243" name="Text Box 3"/>
          <p:cNvSpPr txBox="1">
            <a:spLocks noChangeArrowheads="1"/>
          </p:cNvSpPr>
          <p:nvPr/>
        </p:nvSpPr>
        <p:spPr bwMode="auto">
          <a:xfrm>
            <a:off x="822325" y="1552575"/>
            <a:ext cx="2419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Fats and Oils</a:t>
            </a:r>
          </a:p>
        </p:txBody>
      </p:sp>
      <p:sp>
        <p:nvSpPr>
          <p:cNvPr id="522244" name="Text Box 4"/>
          <p:cNvSpPr txBox="1">
            <a:spLocks noChangeArrowheads="1"/>
          </p:cNvSpPr>
          <p:nvPr/>
        </p:nvSpPr>
        <p:spPr bwMode="auto">
          <a:xfrm>
            <a:off x="528638" y="2293938"/>
            <a:ext cx="45878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Animal lipids or fats tend to be saturated and are solids at room temperature. </a:t>
            </a:r>
          </a:p>
        </p:txBody>
      </p:sp>
      <p:sp>
        <p:nvSpPr>
          <p:cNvPr id="522245" name="Text Box 5"/>
          <p:cNvSpPr txBox="1">
            <a:spLocks noChangeArrowheads="1"/>
          </p:cNvSpPr>
          <p:nvPr/>
        </p:nvSpPr>
        <p:spPr bwMode="auto">
          <a:xfrm>
            <a:off x="528638" y="3556000"/>
            <a:ext cx="45116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Plant lipids called oils are unsaturated and are usually liquids. </a:t>
            </a:r>
          </a:p>
        </p:txBody>
      </p:sp>
      <p:pic>
        <p:nvPicPr>
          <p:cNvPr id="5222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76400"/>
            <a:ext cx="2813050"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393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22244"/>
                                        </p:tgtEl>
                                        <p:attrNameLst>
                                          <p:attrName>style.visibility</p:attrName>
                                        </p:attrNameLst>
                                      </p:cBhvr>
                                      <p:to>
                                        <p:strVal val="visible"/>
                                      </p:to>
                                    </p:set>
                                    <p:animEffect transition="in" filter="box(out)">
                                      <p:cBhvr>
                                        <p:cTn id="7" dur="500"/>
                                        <p:tgtEl>
                                          <p:spTgt spid="522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22245"/>
                                        </p:tgtEl>
                                        <p:attrNameLst>
                                          <p:attrName>style.visibility</p:attrName>
                                        </p:attrNameLst>
                                      </p:cBhvr>
                                      <p:to>
                                        <p:strVal val="visible"/>
                                      </p:to>
                                    </p:set>
                                    <p:animEffect transition="in" filter="box(out)">
                                      <p:cBhvr>
                                        <p:cTn id="12" dur="500"/>
                                        <p:tgtEl>
                                          <p:spTgt spid="522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4" grpId="0"/>
      <p:bldP spid="5222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23267" name="Text Box 3"/>
          <p:cNvSpPr txBox="1">
            <a:spLocks noChangeArrowheads="1"/>
          </p:cNvSpPr>
          <p:nvPr/>
        </p:nvSpPr>
        <p:spPr bwMode="auto">
          <a:xfrm>
            <a:off x="822325" y="1552575"/>
            <a:ext cx="2419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Fats and Oils</a:t>
            </a:r>
          </a:p>
        </p:txBody>
      </p:sp>
      <p:sp>
        <p:nvSpPr>
          <p:cNvPr id="523268" name="Text Box 4"/>
          <p:cNvSpPr txBox="1">
            <a:spLocks noChangeArrowheads="1"/>
          </p:cNvSpPr>
          <p:nvPr/>
        </p:nvSpPr>
        <p:spPr bwMode="auto">
          <a:xfrm>
            <a:off x="528638" y="2293938"/>
            <a:ext cx="74072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Evidence shows that too much saturated fat and cholesterol in the diet may contribute to some heart disease and that unsaturated fats may help to prevent heart disease. </a:t>
            </a:r>
          </a:p>
        </p:txBody>
      </p:sp>
      <p:sp>
        <p:nvSpPr>
          <p:cNvPr id="523269" name="Text Box 5"/>
          <p:cNvSpPr txBox="1">
            <a:spLocks noChangeArrowheads="1"/>
          </p:cNvSpPr>
          <p:nvPr/>
        </p:nvSpPr>
        <p:spPr bwMode="auto">
          <a:xfrm>
            <a:off x="528638" y="3898900"/>
            <a:ext cx="7407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A balanced diet includes some fats, just as it includes proteins and carbohydrates.</a:t>
            </a:r>
          </a:p>
        </p:txBody>
      </p:sp>
    </p:spTree>
    <p:extLst>
      <p:ext uri="{BB962C8B-B14F-4D97-AF65-F5344CB8AC3E}">
        <p14:creationId xmlns:p14="http://schemas.microsoft.com/office/powerpoint/2010/main" val="2788293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23268"/>
                                        </p:tgtEl>
                                        <p:attrNameLst>
                                          <p:attrName>style.visibility</p:attrName>
                                        </p:attrNameLst>
                                      </p:cBhvr>
                                      <p:to>
                                        <p:strVal val="visible"/>
                                      </p:to>
                                    </p:set>
                                    <p:animEffect transition="in" filter="box(out)">
                                      <p:cBhvr>
                                        <p:cTn id="7" dur="500"/>
                                        <p:tgtEl>
                                          <p:spTgt spid="523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23269"/>
                                        </p:tgtEl>
                                        <p:attrNameLst>
                                          <p:attrName>style.visibility</p:attrName>
                                        </p:attrNameLst>
                                      </p:cBhvr>
                                      <p:to>
                                        <p:strVal val="visible"/>
                                      </p:to>
                                    </p:set>
                                    <p:animEffect transition="in" filter="box(out)">
                                      <p:cBhvr>
                                        <p:cTn id="12" dur="500"/>
                                        <p:tgtEl>
                                          <p:spTgt spid="523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8" grpId="0"/>
      <p:bldP spid="5232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24291" name="Text Box 3"/>
          <p:cNvSpPr txBox="1">
            <a:spLocks noChangeArrowheads="1"/>
          </p:cNvSpPr>
          <p:nvPr/>
        </p:nvSpPr>
        <p:spPr bwMode="auto">
          <a:xfrm>
            <a:off x="822325" y="1552575"/>
            <a:ext cx="25193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Nucleic Acids</a:t>
            </a:r>
          </a:p>
        </p:txBody>
      </p:sp>
      <p:sp>
        <p:nvSpPr>
          <p:cNvPr id="524292" name="Text Box 4"/>
          <p:cNvSpPr txBox="1">
            <a:spLocks noChangeArrowheads="1"/>
          </p:cNvSpPr>
          <p:nvPr/>
        </p:nvSpPr>
        <p:spPr bwMode="auto">
          <a:xfrm>
            <a:off x="533400" y="3171825"/>
            <a:ext cx="80168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One kind of nucleic acid, called </a:t>
            </a:r>
            <a:r>
              <a:rPr lang="en-US" altLang="en-US" sz="2400" b="1">
                <a:solidFill>
                  <a:srgbClr val="333399"/>
                </a:solidFill>
              </a:rPr>
              <a:t>deoxyribonucleic</a:t>
            </a:r>
            <a:r>
              <a:rPr lang="en-US" altLang="en-US" sz="2400">
                <a:solidFill>
                  <a:srgbClr val="000000"/>
                </a:solidFill>
              </a:rPr>
              <a:t> (dee AHK sih ri boh noo klah ihk) </a:t>
            </a:r>
            <a:r>
              <a:rPr lang="en-US" altLang="en-US" sz="2400" b="1">
                <a:solidFill>
                  <a:srgbClr val="333399"/>
                </a:solidFill>
              </a:rPr>
              <a:t>acid</a:t>
            </a:r>
            <a:r>
              <a:rPr lang="en-US" altLang="en-US" sz="2400">
                <a:solidFill>
                  <a:srgbClr val="000000"/>
                </a:solidFill>
              </a:rPr>
              <a:t> or DNA, is found in the nuclei of cells where it codes and stores genetic information. </a:t>
            </a:r>
          </a:p>
        </p:txBody>
      </p:sp>
      <p:sp>
        <p:nvSpPr>
          <p:cNvPr id="524293" name="Text Box 5"/>
          <p:cNvSpPr txBox="1">
            <a:spLocks noChangeArrowheads="1"/>
          </p:cNvSpPr>
          <p:nvPr/>
        </p:nvSpPr>
        <p:spPr bwMode="auto">
          <a:xfrm>
            <a:off x="609600" y="4737100"/>
            <a:ext cx="7407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This is known as the genetic code. </a:t>
            </a:r>
          </a:p>
        </p:txBody>
      </p:sp>
      <p:sp>
        <p:nvSpPr>
          <p:cNvPr id="524294" name="Text Box 6"/>
          <p:cNvSpPr txBox="1">
            <a:spLocks noChangeArrowheads="1"/>
          </p:cNvSpPr>
          <p:nvPr/>
        </p:nvSpPr>
        <p:spPr bwMode="auto">
          <a:xfrm>
            <a:off x="528638" y="2293938"/>
            <a:ext cx="8016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A </a:t>
            </a:r>
            <a:r>
              <a:rPr lang="en-US" altLang="en-US" sz="2400" b="1">
                <a:solidFill>
                  <a:srgbClr val="333399"/>
                </a:solidFill>
              </a:rPr>
              <a:t>nucleic</a:t>
            </a:r>
            <a:r>
              <a:rPr lang="en-US" altLang="en-US" sz="2400" b="1">
                <a:solidFill>
                  <a:srgbClr val="FF3399"/>
                </a:solidFill>
              </a:rPr>
              <a:t> </a:t>
            </a:r>
            <a:r>
              <a:rPr lang="en-US" altLang="en-US" sz="2400" b="1">
                <a:solidFill>
                  <a:srgbClr val="333399"/>
                </a:solidFill>
              </a:rPr>
              <a:t>acid</a:t>
            </a:r>
            <a:r>
              <a:rPr lang="en-US" altLang="en-US" sz="2400">
                <a:solidFill>
                  <a:srgbClr val="000000"/>
                </a:solidFill>
              </a:rPr>
              <a:t> is an organic polymer that controls the activity and reproduction of cells. </a:t>
            </a:r>
          </a:p>
        </p:txBody>
      </p:sp>
      <p:pic>
        <p:nvPicPr>
          <p:cNvPr id="524295" name="Picture 6" descr="audio2">
            <a:hlinkClick r:id="" action="ppaction://noaction">
              <a:snd r:embed="rId2" name="deoxyribonucleic_acid.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600" y="4343400"/>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296" name="Picture 6" descr="audio2">
            <a:hlinkClick r:id="" action="ppaction://noaction">
              <a:snd r:embed="rId4" name="nucleic_acid.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743200"/>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313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24294"/>
                                        </p:tgtEl>
                                        <p:attrNameLst>
                                          <p:attrName>style.visibility</p:attrName>
                                        </p:attrNameLst>
                                      </p:cBhvr>
                                      <p:to>
                                        <p:strVal val="visible"/>
                                      </p:to>
                                    </p:set>
                                    <p:animEffect transition="in" filter="box(out)">
                                      <p:cBhvr>
                                        <p:cTn id="7" dur="500"/>
                                        <p:tgtEl>
                                          <p:spTgt spid="524294"/>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524296"/>
                                        </p:tgtEl>
                                        <p:attrNameLst>
                                          <p:attrName>style.visibility</p:attrName>
                                        </p:attrNameLst>
                                      </p:cBhvr>
                                      <p:to>
                                        <p:strVal val="visible"/>
                                      </p:to>
                                    </p:set>
                                    <p:animEffect transition="in" filter="box(out)">
                                      <p:cBhvr>
                                        <p:cTn id="11" dur="500"/>
                                        <p:tgtEl>
                                          <p:spTgt spid="52429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524292"/>
                                        </p:tgtEl>
                                        <p:attrNameLst>
                                          <p:attrName>style.visibility</p:attrName>
                                        </p:attrNameLst>
                                      </p:cBhvr>
                                      <p:to>
                                        <p:strVal val="visible"/>
                                      </p:to>
                                    </p:set>
                                    <p:animEffect transition="in" filter="box(out)">
                                      <p:cBhvr>
                                        <p:cTn id="16" dur="500"/>
                                        <p:tgtEl>
                                          <p:spTgt spid="524292"/>
                                        </p:tgtEl>
                                      </p:cBhvr>
                                    </p:animEffect>
                                  </p:childTnLst>
                                </p:cTn>
                              </p:par>
                            </p:childTnLst>
                          </p:cTn>
                        </p:par>
                        <p:par>
                          <p:cTn id="17" fill="hold" nodeType="afterGroup">
                            <p:stCondLst>
                              <p:cond delay="500"/>
                            </p:stCondLst>
                            <p:childTnLst>
                              <p:par>
                                <p:cTn id="18" presetID="4" presetClass="entr" presetSubtype="32" fill="hold" nodeType="afterEffect">
                                  <p:stCondLst>
                                    <p:cond delay="0"/>
                                  </p:stCondLst>
                                  <p:childTnLst>
                                    <p:set>
                                      <p:cBhvr>
                                        <p:cTn id="19" dur="1" fill="hold">
                                          <p:stCondLst>
                                            <p:cond delay="0"/>
                                          </p:stCondLst>
                                        </p:cTn>
                                        <p:tgtEl>
                                          <p:spTgt spid="524295"/>
                                        </p:tgtEl>
                                        <p:attrNameLst>
                                          <p:attrName>style.visibility</p:attrName>
                                        </p:attrNameLst>
                                      </p:cBhvr>
                                      <p:to>
                                        <p:strVal val="visible"/>
                                      </p:to>
                                    </p:set>
                                    <p:animEffect transition="in" filter="box(out)">
                                      <p:cBhvr>
                                        <p:cTn id="20" dur="500"/>
                                        <p:tgtEl>
                                          <p:spTgt spid="52429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524293"/>
                                        </p:tgtEl>
                                        <p:attrNameLst>
                                          <p:attrName>style.visibility</p:attrName>
                                        </p:attrNameLst>
                                      </p:cBhvr>
                                      <p:to>
                                        <p:strVal val="visible"/>
                                      </p:to>
                                    </p:set>
                                    <p:animEffect transition="in" filter="box(out)">
                                      <p:cBhvr>
                                        <p:cTn id="25" dur="500"/>
                                        <p:tgtEl>
                                          <p:spTgt spid="524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2" grpId="0"/>
      <p:bldP spid="524293" grpId="0"/>
      <p:bldP spid="5242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06883" name="Text Box 3"/>
          <p:cNvSpPr txBox="1">
            <a:spLocks noChangeArrowheads="1"/>
          </p:cNvSpPr>
          <p:nvPr/>
        </p:nvSpPr>
        <p:spPr bwMode="auto">
          <a:xfrm>
            <a:off x="528638" y="3200400"/>
            <a:ext cx="732948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Even though only 20 amino acids are commonly found in nature, they can be arranged in so many ways that millions of different proteins exist. </a:t>
            </a:r>
          </a:p>
        </p:txBody>
      </p:sp>
      <p:sp>
        <p:nvSpPr>
          <p:cNvPr id="506884" name="Text Box 4"/>
          <p:cNvSpPr txBox="1">
            <a:spLocks noChangeArrowheads="1"/>
          </p:cNvSpPr>
          <p:nvPr/>
        </p:nvSpPr>
        <p:spPr bwMode="auto">
          <a:xfrm>
            <a:off x="822325" y="1552575"/>
            <a:ext cx="16081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Proteins</a:t>
            </a:r>
          </a:p>
        </p:txBody>
      </p:sp>
      <p:sp>
        <p:nvSpPr>
          <p:cNvPr id="506885" name="Text Box 5"/>
          <p:cNvSpPr txBox="1">
            <a:spLocks noChangeArrowheads="1"/>
          </p:cNvSpPr>
          <p:nvPr/>
        </p:nvSpPr>
        <p:spPr bwMode="auto">
          <a:xfrm>
            <a:off x="528638" y="2293938"/>
            <a:ext cx="7559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b="1">
                <a:solidFill>
                  <a:srgbClr val="333399"/>
                </a:solidFill>
              </a:rPr>
              <a:t>Proteins</a:t>
            </a:r>
            <a:r>
              <a:rPr lang="en-US" altLang="en-US" sz="2400">
                <a:solidFill>
                  <a:srgbClr val="000000"/>
                </a:solidFill>
              </a:rPr>
              <a:t> are large organic polymers formed from organic monomers called amino acids. </a:t>
            </a:r>
          </a:p>
        </p:txBody>
      </p:sp>
      <p:pic>
        <p:nvPicPr>
          <p:cNvPr id="506886" name="Picture 6" descr="audio2">
            <a:hlinkClick r:id="" action="ppaction://noaction">
              <a:snd r:embed="rId2" name="protein.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050" y="2743200"/>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455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06885"/>
                                        </p:tgtEl>
                                        <p:attrNameLst>
                                          <p:attrName>style.visibility</p:attrName>
                                        </p:attrNameLst>
                                      </p:cBhvr>
                                      <p:to>
                                        <p:strVal val="visible"/>
                                      </p:to>
                                    </p:set>
                                    <p:animEffect transition="in" filter="box(out)">
                                      <p:cBhvr>
                                        <p:cTn id="7" dur="500"/>
                                        <p:tgtEl>
                                          <p:spTgt spid="506885"/>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506886"/>
                                        </p:tgtEl>
                                        <p:attrNameLst>
                                          <p:attrName>style.visibility</p:attrName>
                                        </p:attrNameLst>
                                      </p:cBhvr>
                                      <p:to>
                                        <p:strVal val="visible"/>
                                      </p:to>
                                    </p:set>
                                    <p:animEffect transition="in" filter="box(out)">
                                      <p:cBhvr>
                                        <p:cTn id="11" dur="500"/>
                                        <p:tgtEl>
                                          <p:spTgt spid="50688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506883"/>
                                        </p:tgtEl>
                                        <p:attrNameLst>
                                          <p:attrName>style.visibility</p:attrName>
                                        </p:attrNameLst>
                                      </p:cBhvr>
                                      <p:to>
                                        <p:strVal val="visible"/>
                                      </p:to>
                                    </p:set>
                                    <p:animEffect transition="in" filter="box(out)">
                                      <p:cBhvr>
                                        <p:cTn id="16" dur="500"/>
                                        <p:tgtEl>
                                          <p:spTgt spid="506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3" grpId="0"/>
      <p:bldP spid="50688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25315" name="Text Box 3"/>
          <p:cNvSpPr txBox="1">
            <a:spLocks noChangeArrowheads="1"/>
          </p:cNvSpPr>
          <p:nvPr/>
        </p:nvSpPr>
        <p:spPr bwMode="auto">
          <a:xfrm>
            <a:off x="822325" y="1552575"/>
            <a:ext cx="42195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Nucleic Acid Monomers</a:t>
            </a:r>
          </a:p>
        </p:txBody>
      </p:sp>
      <p:sp>
        <p:nvSpPr>
          <p:cNvPr id="525316" name="Text Box 4"/>
          <p:cNvSpPr txBox="1">
            <a:spLocks noChangeArrowheads="1"/>
          </p:cNvSpPr>
          <p:nvPr/>
        </p:nvSpPr>
        <p:spPr bwMode="auto">
          <a:xfrm>
            <a:off x="528638" y="2293938"/>
            <a:ext cx="8016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The monomers that make up DNA are called nucleotides. </a:t>
            </a:r>
          </a:p>
        </p:txBody>
      </p:sp>
      <p:sp>
        <p:nvSpPr>
          <p:cNvPr id="525317" name="Text Box 5"/>
          <p:cNvSpPr txBox="1">
            <a:spLocks noChangeArrowheads="1"/>
          </p:cNvSpPr>
          <p:nvPr/>
        </p:nvSpPr>
        <p:spPr bwMode="auto">
          <a:xfrm>
            <a:off x="528638" y="3368675"/>
            <a:ext cx="8169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b="1">
                <a:solidFill>
                  <a:srgbClr val="333399"/>
                </a:solidFill>
              </a:rPr>
              <a:t>Nucleotides</a:t>
            </a:r>
            <a:r>
              <a:rPr lang="en-US" altLang="en-US" sz="2400">
                <a:solidFill>
                  <a:srgbClr val="000000"/>
                </a:solidFill>
              </a:rPr>
              <a:t> are complex molecules containing an organic base, a sugar, and a phosphoric acid unit. </a:t>
            </a:r>
          </a:p>
        </p:txBody>
      </p:sp>
      <p:pic>
        <p:nvPicPr>
          <p:cNvPr id="525318" name="Picture 6" descr="audio2">
            <a:hlinkClick r:id="" action="ppaction://noaction">
              <a:snd r:embed="rId2" name="nucleotide.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810000"/>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123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25316"/>
                                        </p:tgtEl>
                                        <p:attrNameLst>
                                          <p:attrName>style.visibility</p:attrName>
                                        </p:attrNameLst>
                                      </p:cBhvr>
                                      <p:to>
                                        <p:strVal val="visible"/>
                                      </p:to>
                                    </p:set>
                                    <p:animEffect transition="in" filter="box(out)">
                                      <p:cBhvr>
                                        <p:cTn id="7" dur="500"/>
                                        <p:tgtEl>
                                          <p:spTgt spid="525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25317"/>
                                        </p:tgtEl>
                                        <p:attrNameLst>
                                          <p:attrName>style.visibility</p:attrName>
                                        </p:attrNameLst>
                                      </p:cBhvr>
                                      <p:to>
                                        <p:strVal val="visible"/>
                                      </p:to>
                                    </p:set>
                                    <p:animEffect transition="in" filter="box(out)">
                                      <p:cBhvr>
                                        <p:cTn id="12" dur="500"/>
                                        <p:tgtEl>
                                          <p:spTgt spid="525317"/>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525318"/>
                                        </p:tgtEl>
                                        <p:attrNameLst>
                                          <p:attrName>style.visibility</p:attrName>
                                        </p:attrNameLst>
                                      </p:cBhvr>
                                      <p:to>
                                        <p:strVal val="visible"/>
                                      </p:to>
                                    </p:set>
                                    <p:animEffect transition="in" filter="box(out)">
                                      <p:cBhvr>
                                        <p:cTn id="16" dur="500"/>
                                        <p:tgtEl>
                                          <p:spTgt spid="525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6" grpId="0"/>
      <p:bldP spid="5253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26339" name="Text Box 3"/>
          <p:cNvSpPr txBox="1">
            <a:spLocks noChangeArrowheads="1"/>
          </p:cNvSpPr>
          <p:nvPr/>
        </p:nvSpPr>
        <p:spPr bwMode="auto">
          <a:xfrm>
            <a:off x="822325" y="1552575"/>
            <a:ext cx="42195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Nucleic Acid Monomers</a:t>
            </a:r>
          </a:p>
        </p:txBody>
      </p:sp>
      <p:sp>
        <p:nvSpPr>
          <p:cNvPr id="526340" name="Text Box 4"/>
          <p:cNvSpPr txBox="1">
            <a:spLocks noChangeArrowheads="1"/>
          </p:cNvSpPr>
          <p:nvPr/>
        </p:nvSpPr>
        <p:spPr bwMode="auto">
          <a:xfrm>
            <a:off x="528638" y="2293938"/>
            <a:ext cx="36734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In DNA two nucleotide chains twist around each other forming what resembles a twisted ladder or what is called the double helix. </a:t>
            </a:r>
          </a:p>
        </p:txBody>
      </p:sp>
      <p:pic>
        <p:nvPicPr>
          <p:cNvPr id="526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3225" y="1508125"/>
            <a:ext cx="21844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084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26340"/>
                                        </p:tgtEl>
                                        <p:attrNameLst>
                                          <p:attrName>style.visibility</p:attrName>
                                        </p:attrNameLst>
                                      </p:cBhvr>
                                      <p:to>
                                        <p:strVal val="visible"/>
                                      </p:to>
                                    </p:set>
                                    <p:animEffect transition="in" filter="box(out)">
                                      <p:cBhvr>
                                        <p:cTn id="7" dur="500"/>
                                        <p:tgtEl>
                                          <p:spTgt spid="526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27363" name="Text Box 3"/>
          <p:cNvSpPr txBox="1">
            <a:spLocks noChangeArrowheads="1"/>
          </p:cNvSpPr>
          <p:nvPr/>
        </p:nvSpPr>
        <p:spPr bwMode="auto">
          <a:xfrm>
            <a:off x="822325" y="1552575"/>
            <a:ext cx="42195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Nucleic Acid Monomers</a:t>
            </a:r>
          </a:p>
        </p:txBody>
      </p:sp>
      <p:sp>
        <p:nvSpPr>
          <p:cNvPr id="527364" name="Text Box 4"/>
          <p:cNvSpPr txBox="1">
            <a:spLocks noChangeArrowheads="1"/>
          </p:cNvSpPr>
          <p:nvPr/>
        </p:nvSpPr>
        <p:spPr bwMode="auto">
          <a:xfrm>
            <a:off x="528638" y="2293938"/>
            <a:ext cx="43592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Human DNA contains only four different organic bases, but they can form millions of combinations. </a:t>
            </a:r>
          </a:p>
        </p:txBody>
      </p:sp>
      <p:sp>
        <p:nvSpPr>
          <p:cNvPr id="527365" name="Text Box 5"/>
          <p:cNvSpPr txBox="1">
            <a:spLocks noChangeArrowheads="1"/>
          </p:cNvSpPr>
          <p:nvPr/>
        </p:nvSpPr>
        <p:spPr bwMode="auto">
          <a:xfrm>
            <a:off x="528638" y="3863975"/>
            <a:ext cx="4283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The bases on one side of the ladder pair with bases on the other side.</a:t>
            </a:r>
          </a:p>
        </p:txBody>
      </p:sp>
      <p:pic>
        <p:nvPicPr>
          <p:cNvPr id="5273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511300"/>
            <a:ext cx="2263775"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686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27364"/>
                                        </p:tgtEl>
                                        <p:attrNameLst>
                                          <p:attrName>style.visibility</p:attrName>
                                        </p:attrNameLst>
                                      </p:cBhvr>
                                      <p:to>
                                        <p:strVal val="visible"/>
                                      </p:to>
                                    </p:set>
                                    <p:animEffect transition="in" filter="box(out)">
                                      <p:cBhvr>
                                        <p:cTn id="7" dur="500"/>
                                        <p:tgtEl>
                                          <p:spTgt spid="527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27365"/>
                                        </p:tgtEl>
                                        <p:attrNameLst>
                                          <p:attrName>style.visibility</p:attrName>
                                        </p:attrNameLst>
                                      </p:cBhvr>
                                      <p:to>
                                        <p:strVal val="visible"/>
                                      </p:to>
                                    </p:set>
                                    <p:animEffect transition="in" filter="box(out)">
                                      <p:cBhvr>
                                        <p:cTn id="12" dur="500"/>
                                        <p:tgtEl>
                                          <p:spTgt spid="527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4" grpId="0"/>
      <p:bldP spid="5273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28387" name="Text Box 3"/>
          <p:cNvSpPr txBox="1">
            <a:spLocks noChangeArrowheads="1"/>
          </p:cNvSpPr>
          <p:nvPr/>
        </p:nvSpPr>
        <p:spPr bwMode="auto">
          <a:xfrm>
            <a:off x="822325" y="1552575"/>
            <a:ext cx="34655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DNA Fingerprinting</a:t>
            </a:r>
          </a:p>
        </p:txBody>
      </p:sp>
      <p:sp>
        <p:nvSpPr>
          <p:cNvPr id="528388" name="Text Box 4"/>
          <p:cNvSpPr txBox="1">
            <a:spLocks noChangeArrowheads="1"/>
          </p:cNvSpPr>
          <p:nvPr/>
        </p:nvSpPr>
        <p:spPr bwMode="auto">
          <a:xfrm>
            <a:off x="528638" y="2293938"/>
            <a:ext cx="740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The DNA of each person differs in some way from that of everyone else, except for identical twins, who share the same DNA sequence. </a:t>
            </a:r>
          </a:p>
        </p:txBody>
      </p:sp>
      <p:sp>
        <p:nvSpPr>
          <p:cNvPr id="528389" name="Text Box 5"/>
          <p:cNvSpPr txBox="1">
            <a:spLocks noChangeArrowheads="1"/>
          </p:cNvSpPr>
          <p:nvPr/>
        </p:nvSpPr>
        <p:spPr bwMode="auto">
          <a:xfrm>
            <a:off x="528638" y="3543300"/>
            <a:ext cx="78533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The unique nature of DNA offers crime investigators a way to identify criminals from hair or fluids left at a crime scene. </a:t>
            </a:r>
          </a:p>
        </p:txBody>
      </p:sp>
    </p:spTree>
    <p:extLst>
      <p:ext uri="{BB962C8B-B14F-4D97-AF65-F5344CB8AC3E}">
        <p14:creationId xmlns:p14="http://schemas.microsoft.com/office/powerpoint/2010/main" val="300564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28388"/>
                                        </p:tgtEl>
                                        <p:attrNameLst>
                                          <p:attrName>style.visibility</p:attrName>
                                        </p:attrNameLst>
                                      </p:cBhvr>
                                      <p:to>
                                        <p:strVal val="visible"/>
                                      </p:to>
                                    </p:set>
                                    <p:animEffect transition="in" filter="box(out)">
                                      <p:cBhvr>
                                        <p:cTn id="7" dur="500"/>
                                        <p:tgtEl>
                                          <p:spTgt spid="528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28389"/>
                                        </p:tgtEl>
                                        <p:attrNameLst>
                                          <p:attrName>style.visibility</p:attrName>
                                        </p:attrNameLst>
                                      </p:cBhvr>
                                      <p:to>
                                        <p:strVal val="visible"/>
                                      </p:to>
                                    </p:set>
                                    <p:animEffect transition="in" filter="box(out)">
                                      <p:cBhvr>
                                        <p:cTn id="12" dur="500"/>
                                        <p:tgtEl>
                                          <p:spTgt spid="528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8" grpId="0"/>
      <p:bldP spid="52838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29411" name="Text Box 3"/>
          <p:cNvSpPr txBox="1">
            <a:spLocks noChangeArrowheads="1"/>
          </p:cNvSpPr>
          <p:nvPr/>
        </p:nvSpPr>
        <p:spPr bwMode="auto">
          <a:xfrm>
            <a:off x="822325" y="1552575"/>
            <a:ext cx="34655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DNA Fingerprinting</a:t>
            </a:r>
          </a:p>
        </p:txBody>
      </p:sp>
      <p:sp>
        <p:nvSpPr>
          <p:cNvPr id="529412" name="Text Box 4"/>
          <p:cNvSpPr txBox="1">
            <a:spLocks noChangeArrowheads="1"/>
          </p:cNvSpPr>
          <p:nvPr/>
        </p:nvSpPr>
        <p:spPr bwMode="auto">
          <a:xfrm>
            <a:off x="528638" y="2293938"/>
            <a:ext cx="80168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Chemists can break up the DNA into its nucleotide components and use radioactive and X-ray methods to obtain a picture of the nucleotide pattern.</a:t>
            </a:r>
          </a:p>
        </p:txBody>
      </p:sp>
      <p:sp>
        <p:nvSpPr>
          <p:cNvPr id="529413" name="Text Box 5"/>
          <p:cNvSpPr txBox="1">
            <a:spLocks noChangeArrowheads="1"/>
          </p:cNvSpPr>
          <p:nvPr/>
        </p:nvSpPr>
        <p:spPr bwMode="auto">
          <a:xfrm>
            <a:off x="528638" y="3581400"/>
            <a:ext cx="7940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Comparing this pattern to one made from the DNA of a suspect can link that suspect to the crime scene.</a:t>
            </a:r>
          </a:p>
        </p:txBody>
      </p:sp>
    </p:spTree>
    <p:extLst>
      <p:ext uri="{BB962C8B-B14F-4D97-AF65-F5344CB8AC3E}">
        <p14:creationId xmlns:p14="http://schemas.microsoft.com/office/powerpoint/2010/main" val="1941561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29412"/>
                                        </p:tgtEl>
                                        <p:attrNameLst>
                                          <p:attrName>style.visibility</p:attrName>
                                        </p:attrNameLst>
                                      </p:cBhvr>
                                      <p:to>
                                        <p:strVal val="visible"/>
                                      </p:to>
                                    </p:set>
                                    <p:animEffect transition="in" filter="box(out)">
                                      <p:cBhvr>
                                        <p:cTn id="7" dur="500"/>
                                        <p:tgtEl>
                                          <p:spTgt spid="529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29413"/>
                                        </p:tgtEl>
                                        <p:attrNameLst>
                                          <p:attrName>style.visibility</p:attrName>
                                        </p:attrNameLst>
                                      </p:cBhvr>
                                      <p:to>
                                        <p:strVal val="visible"/>
                                      </p:to>
                                    </p:set>
                                    <p:animEffect transition="in" filter="box(out)">
                                      <p:cBhvr>
                                        <p:cTn id="12" dur="500"/>
                                        <p:tgtEl>
                                          <p:spTgt spid="529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12" grpId="0"/>
      <p:bldP spid="5294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Text Box 2"/>
          <p:cNvSpPr txBox="1">
            <a:spLocks noChangeArrowheads="1"/>
          </p:cNvSpPr>
          <p:nvPr/>
        </p:nvSpPr>
        <p:spPr bwMode="auto">
          <a:xfrm>
            <a:off x="2921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30435" name="Text Box 3"/>
          <p:cNvSpPr txBox="1">
            <a:spLocks noChangeArrowheads="1"/>
          </p:cNvSpPr>
          <p:nvPr/>
        </p:nvSpPr>
        <p:spPr bwMode="auto">
          <a:xfrm>
            <a:off x="533400" y="1504950"/>
            <a:ext cx="17573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400" b="1">
                <a:solidFill>
                  <a:srgbClr val="ECCA22"/>
                </a:solidFill>
              </a:rPr>
              <a:t>Question 1</a:t>
            </a:r>
          </a:p>
        </p:txBody>
      </p:sp>
      <p:sp>
        <p:nvSpPr>
          <p:cNvPr id="530436" name="Text Box 4"/>
          <p:cNvSpPr txBox="1">
            <a:spLocks noChangeArrowheads="1"/>
          </p:cNvSpPr>
          <p:nvPr/>
        </p:nvSpPr>
        <p:spPr bwMode="auto">
          <a:xfrm>
            <a:off x="533400" y="2163763"/>
            <a:ext cx="7940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Proteins are large organic polymers formed from __________.</a:t>
            </a:r>
          </a:p>
        </p:txBody>
      </p:sp>
      <p:sp>
        <p:nvSpPr>
          <p:cNvPr id="530437" name="Text Box 5"/>
          <p:cNvSpPr txBox="1">
            <a:spLocks noChangeArrowheads="1"/>
          </p:cNvSpPr>
          <p:nvPr/>
        </p:nvSpPr>
        <p:spPr bwMode="auto">
          <a:xfrm>
            <a:off x="609600" y="3597275"/>
            <a:ext cx="8153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000000"/>
                </a:solidFill>
              </a:rPr>
              <a:t>A. glucose</a:t>
            </a:r>
          </a:p>
          <a:p>
            <a:pPr fontAlgn="base">
              <a:spcBef>
                <a:spcPct val="0"/>
              </a:spcBef>
              <a:spcAft>
                <a:spcPct val="0"/>
              </a:spcAft>
            </a:pPr>
            <a:r>
              <a:rPr lang="en-US" altLang="en-US" sz="2400">
                <a:solidFill>
                  <a:srgbClr val="000000"/>
                </a:solidFill>
              </a:rPr>
              <a:t>B. amino acids</a:t>
            </a:r>
          </a:p>
          <a:p>
            <a:pPr fontAlgn="base">
              <a:spcBef>
                <a:spcPct val="0"/>
              </a:spcBef>
              <a:spcAft>
                <a:spcPct val="0"/>
              </a:spcAft>
            </a:pPr>
            <a:r>
              <a:rPr lang="en-US" altLang="en-US" sz="2400">
                <a:solidFill>
                  <a:srgbClr val="000000"/>
                </a:solidFill>
              </a:rPr>
              <a:t>C. carboxylic acids</a:t>
            </a:r>
          </a:p>
          <a:p>
            <a:pPr fontAlgn="base">
              <a:spcBef>
                <a:spcPct val="0"/>
              </a:spcBef>
              <a:spcAft>
                <a:spcPct val="0"/>
              </a:spcAft>
            </a:pPr>
            <a:r>
              <a:rPr lang="en-US" altLang="en-US" sz="2400">
                <a:solidFill>
                  <a:srgbClr val="000000"/>
                </a:solidFill>
              </a:rPr>
              <a:t>D. nucleic acids </a:t>
            </a:r>
          </a:p>
        </p:txBody>
      </p:sp>
      <p:sp>
        <p:nvSpPr>
          <p:cNvPr id="530438" name="Rectangle 2"/>
          <p:cNvSpPr>
            <a:spLocks noChangeArrowheads="1"/>
          </p:cNvSpPr>
          <p:nvPr/>
        </p:nvSpPr>
        <p:spPr bwMode="auto">
          <a:xfrm>
            <a:off x="2895600" y="66675"/>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charset="0"/>
              </a:defRPr>
            </a:lvl1pPr>
            <a:lvl2pPr>
              <a:defRPr sz="3600">
                <a:solidFill>
                  <a:schemeClr val="bg1"/>
                </a:solidFill>
                <a:latin typeface="Arial" charset="0"/>
              </a:defRPr>
            </a:lvl2pPr>
            <a:lvl3pPr>
              <a:defRPr sz="3600">
                <a:solidFill>
                  <a:schemeClr val="bg1"/>
                </a:solidFill>
                <a:latin typeface="Arial" charset="0"/>
              </a:defRPr>
            </a:lvl3pPr>
            <a:lvl4pPr>
              <a:defRPr sz="3600">
                <a:solidFill>
                  <a:schemeClr val="bg1"/>
                </a:solidFill>
                <a:latin typeface="Arial" charset="0"/>
              </a:defRPr>
            </a:lvl4pPr>
            <a:lvl5pPr>
              <a:defRPr sz="3600">
                <a:solidFill>
                  <a:schemeClr val="bg1"/>
                </a:solidFill>
                <a:latin typeface="Arial" charset="0"/>
              </a:defRPr>
            </a:lvl5pPr>
            <a:lvl6pPr marL="457200" fontAlgn="base">
              <a:spcBef>
                <a:spcPct val="0"/>
              </a:spcBef>
              <a:spcAft>
                <a:spcPct val="0"/>
              </a:spcAft>
              <a:defRPr sz="3600">
                <a:solidFill>
                  <a:schemeClr val="bg1"/>
                </a:solidFill>
                <a:latin typeface="Arial" charset="0"/>
              </a:defRPr>
            </a:lvl6pPr>
            <a:lvl7pPr marL="914400" fontAlgn="base">
              <a:spcBef>
                <a:spcPct val="0"/>
              </a:spcBef>
              <a:spcAft>
                <a:spcPct val="0"/>
              </a:spcAft>
              <a:defRPr sz="3600">
                <a:solidFill>
                  <a:schemeClr val="bg1"/>
                </a:solidFill>
                <a:latin typeface="Arial" charset="0"/>
              </a:defRPr>
            </a:lvl7pPr>
            <a:lvl8pPr marL="1371600" fontAlgn="base">
              <a:spcBef>
                <a:spcPct val="0"/>
              </a:spcBef>
              <a:spcAft>
                <a:spcPct val="0"/>
              </a:spcAft>
              <a:defRPr sz="3600">
                <a:solidFill>
                  <a:schemeClr val="bg1"/>
                </a:solidFill>
                <a:latin typeface="Arial" charset="0"/>
              </a:defRPr>
            </a:lvl8pPr>
            <a:lvl9pPr marL="1828800" fontAlgn="base">
              <a:spcBef>
                <a:spcPct val="0"/>
              </a:spcBef>
              <a:spcAft>
                <a:spcPct val="0"/>
              </a:spcAft>
              <a:defRPr sz="3600">
                <a:solidFill>
                  <a:schemeClr val="bg1"/>
                </a:solidFill>
                <a:latin typeface="Arial"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1701397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30435"/>
                                        </p:tgtEl>
                                        <p:attrNameLst>
                                          <p:attrName>style.visibility</p:attrName>
                                        </p:attrNameLst>
                                      </p:cBhvr>
                                      <p:to>
                                        <p:strVal val="visible"/>
                                      </p:to>
                                    </p:set>
                                    <p:animEffect transition="in" filter="box(out)">
                                      <p:cBhvr>
                                        <p:cTn id="7" dur="500"/>
                                        <p:tgtEl>
                                          <p:spTgt spid="530435"/>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530436"/>
                                        </p:tgtEl>
                                        <p:attrNameLst>
                                          <p:attrName>style.visibility</p:attrName>
                                        </p:attrNameLst>
                                      </p:cBhvr>
                                      <p:to>
                                        <p:strVal val="visible"/>
                                      </p:to>
                                    </p:set>
                                    <p:animEffect transition="in" filter="box(out)">
                                      <p:cBhvr>
                                        <p:cTn id="11" dur="500"/>
                                        <p:tgtEl>
                                          <p:spTgt spid="53043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530437"/>
                                        </p:tgtEl>
                                        <p:attrNameLst>
                                          <p:attrName>style.visibility</p:attrName>
                                        </p:attrNameLst>
                                      </p:cBhvr>
                                      <p:to>
                                        <p:strVal val="visible"/>
                                      </p:to>
                                    </p:set>
                                    <p:animEffect transition="in" filter="box(out)">
                                      <p:cBhvr>
                                        <p:cTn id="16" dur="500"/>
                                        <p:tgtEl>
                                          <p:spTgt spid="530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5" grpId="0"/>
      <p:bldP spid="530436" grpId="0"/>
      <p:bldP spid="5304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Text Box 2"/>
          <p:cNvSpPr txBox="1">
            <a:spLocks noChangeArrowheads="1"/>
          </p:cNvSpPr>
          <p:nvPr/>
        </p:nvSpPr>
        <p:spPr bwMode="auto">
          <a:xfrm>
            <a:off x="2921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31459" name="Text Box 3"/>
          <p:cNvSpPr txBox="1">
            <a:spLocks noChangeArrowheads="1"/>
          </p:cNvSpPr>
          <p:nvPr/>
        </p:nvSpPr>
        <p:spPr bwMode="auto">
          <a:xfrm>
            <a:off x="533400" y="1582738"/>
            <a:ext cx="137001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400" b="1">
                <a:solidFill>
                  <a:srgbClr val="ECCA22"/>
                </a:solidFill>
              </a:rPr>
              <a:t>Answer </a:t>
            </a:r>
          </a:p>
        </p:txBody>
      </p:sp>
      <p:sp>
        <p:nvSpPr>
          <p:cNvPr id="531460" name="Text Box 4"/>
          <p:cNvSpPr txBox="1">
            <a:spLocks noChangeArrowheads="1"/>
          </p:cNvSpPr>
          <p:nvPr/>
        </p:nvSpPr>
        <p:spPr bwMode="auto">
          <a:xfrm>
            <a:off x="533400" y="2211388"/>
            <a:ext cx="3124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The answer is B, amino acids. Every amino acid contains a carboxylic acid group, as well as an amine group. </a:t>
            </a:r>
          </a:p>
        </p:txBody>
      </p:sp>
      <p:pic>
        <p:nvPicPr>
          <p:cNvPr id="531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895600"/>
            <a:ext cx="3914775" cy="1962150"/>
          </a:xfrm>
          <a:prstGeom prst="rect">
            <a:avLst/>
          </a:prstGeom>
          <a:noFill/>
          <a:extLst>
            <a:ext uri="{909E8E84-426E-40DD-AFC4-6F175D3DCCD1}">
              <a14:hiddenFill xmlns:a14="http://schemas.microsoft.com/office/drawing/2010/main">
                <a:solidFill>
                  <a:srgbClr val="FFFFFF"/>
                </a:solidFill>
              </a14:hiddenFill>
            </a:ext>
          </a:extLst>
        </p:spPr>
      </p:pic>
      <p:sp>
        <p:nvSpPr>
          <p:cNvPr id="531462" name="Rectangle 2"/>
          <p:cNvSpPr>
            <a:spLocks noChangeArrowheads="1"/>
          </p:cNvSpPr>
          <p:nvPr/>
        </p:nvSpPr>
        <p:spPr bwMode="auto">
          <a:xfrm>
            <a:off x="2895600" y="66675"/>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charset="0"/>
              </a:defRPr>
            </a:lvl1pPr>
            <a:lvl2pPr>
              <a:defRPr sz="3600">
                <a:solidFill>
                  <a:schemeClr val="bg1"/>
                </a:solidFill>
                <a:latin typeface="Arial" charset="0"/>
              </a:defRPr>
            </a:lvl2pPr>
            <a:lvl3pPr>
              <a:defRPr sz="3600">
                <a:solidFill>
                  <a:schemeClr val="bg1"/>
                </a:solidFill>
                <a:latin typeface="Arial" charset="0"/>
              </a:defRPr>
            </a:lvl3pPr>
            <a:lvl4pPr>
              <a:defRPr sz="3600">
                <a:solidFill>
                  <a:schemeClr val="bg1"/>
                </a:solidFill>
                <a:latin typeface="Arial" charset="0"/>
              </a:defRPr>
            </a:lvl4pPr>
            <a:lvl5pPr>
              <a:defRPr sz="3600">
                <a:solidFill>
                  <a:schemeClr val="bg1"/>
                </a:solidFill>
                <a:latin typeface="Arial" charset="0"/>
              </a:defRPr>
            </a:lvl5pPr>
            <a:lvl6pPr marL="457200" fontAlgn="base">
              <a:spcBef>
                <a:spcPct val="0"/>
              </a:spcBef>
              <a:spcAft>
                <a:spcPct val="0"/>
              </a:spcAft>
              <a:defRPr sz="3600">
                <a:solidFill>
                  <a:schemeClr val="bg1"/>
                </a:solidFill>
                <a:latin typeface="Arial" charset="0"/>
              </a:defRPr>
            </a:lvl6pPr>
            <a:lvl7pPr marL="914400" fontAlgn="base">
              <a:spcBef>
                <a:spcPct val="0"/>
              </a:spcBef>
              <a:spcAft>
                <a:spcPct val="0"/>
              </a:spcAft>
              <a:defRPr sz="3600">
                <a:solidFill>
                  <a:schemeClr val="bg1"/>
                </a:solidFill>
                <a:latin typeface="Arial" charset="0"/>
              </a:defRPr>
            </a:lvl7pPr>
            <a:lvl8pPr marL="1371600" fontAlgn="base">
              <a:spcBef>
                <a:spcPct val="0"/>
              </a:spcBef>
              <a:spcAft>
                <a:spcPct val="0"/>
              </a:spcAft>
              <a:defRPr sz="3600">
                <a:solidFill>
                  <a:schemeClr val="bg1"/>
                </a:solidFill>
                <a:latin typeface="Arial" charset="0"/>
              </a:defRPr>
            </a:lvl8pPr>
            <a:lvl9pPr marL="1828800" fontAlgn="base">
              <a:spcBef>
                <a:spcPct val="0"/>
              </a:spcBef>
              <a:spcAft>
                <a:spcPct val="0"/>
              </a:spcAft>
              <a:defRPr sz="3600">
                <a:solidFill>
                  <a:schemeClr val="bg1"/>
                </a:solidFill>
                <a:latin typeface="Arial"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789853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31459"/>
                                        </p:tgtEl>
                                        <p:attrNameLst>
                                          <p:attrName>style.visibility</p:attrName>
                                        </p:attrNameLst>
                                      </p:cBhvr>
                                      <p:to>
                                        <p:strVal val="visible"/>
                                      </p:to>
                                    </p:set>
                                    <p:animEffect transition="in" filter="box(out)">
                                      <p:cBhvr>
                                        <p:cTn id="7" dur="500"/>
                                        <p:tgtEl>
                                          <p:spTgt spid="531459"/>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531460"/>
                                        </p:tgtEl>
                                        <p:attrNameLst>
                                          <p:attrName>style.visibility</p:attrName>
                                        </p:attrNameLst>
                                      </p:cBhvr>
                                      <p:to>
                                        <p:strVal val="visible"/>
                                      </p:to>
                                    </p:set>
                                    <p:animEffect transition="in" filter="box(out)">
                                      <p:cBhvr>
                                        <p:cTn id="11" dur="500"/>
                                        <p:tgtEl>
                                          <p:spTgt spid="531460"/>
                                        </p:tgtEl>
                                      </p:cBhvr>
                                    </p:animEffect>
                                  </p:childTnLst>
                                </p:cTn>
                              </p:par>
                              <p:par>
                                <p:cTn id="12" presetID="4" presetClass="entr" presetSubtype="16" fill="hold" nodeType="withEffect">
                                  <p:stCondLst>
                                    <p:cond delay="0"/>
                                  </p:stCondLst>
                                  <p:childTnLst>
                                    <p:set>
                                      <p:cBhvr>
                                        <p:cTn id="13" dur="1" fill="hold">
                                          <p:stCondLst>
                                            <p:cond delay="0"/>
                                          </p:stCondLst>
                                        </p:cTn>
                                        <p:tgtEl>
                                          <p:spTgt spid="531461"/>
                                        </p:tgtEl>
                                        <p:attrNameLst>
                                          <p:attrName>style.visibility</p:attrName>
                                        </p:attrNameLst>
                                      </p:cBhvr>
                                      <p:to>
                                        <p:strVal val="visible"/>
                                      </p:to>
                                    </p:set>
                                    <p:animEffect transition="in" filter="box(in)">
                                      <p:cBhvr>
                                        <p:cTn id="14" dur="500"/>
                                        <p:tgtEl>
                                          <p:spTgt spid="531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9" grpId="0"/>
      <p:bldP spid="5314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Text Box 2"/>
          <p:cNvSpPr txBox="1">
            <a:spLocks noChangeArrowheads="1"/>
          </p:cNvSpPr>
          <p:nvPr/>
        </p:nvSpPr>
        <p:spPr bwMode="auto">
          <a:xfrm>
            <a:off x="2921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32483" name="Text Box 3"/>
          <p:cNvSpPr txBox="1">
            <a:spLocks noChangeArrowheads="1"/>
          </p:cNvSpPr>
          <p:nvPr/>
        </p:nvSpPr>
        <p:spPr bwMode="auto">
          <a:xfrm>
            <a:off x="533400" y="1657350"/>
            <a:ext cx="17573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400" b="1">
                <a:solidFill>
                  <a:srgbClr val="ECCA22"/>
                </a:solidFill>
              </a:rPr>
              <a:t>Question 2</a:t>
            </a:r>
          </a:p>
        </p:txBody>
      </p:sp>
      <p:sp>
        <p:nvSpPr>
          <p:cNvPr id="532484" name="Text Box 4"/>
          <p:cNvSpPr txBox="1">
            <a:spLocks noChangeArrowheads="1"/>
          </p:cNvSpPr>
          <p:nvPr/>
        </p:nvSpPr>
        <p:spPr bwMode="auto">
          <a:xfrm>
            <a:off x="533400" y="2316163"/>
            <a:ext cx="7940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Which of the following refers specifically to the bond linking amino acids? </a:t>
            </a:r>
          </a:p>
        </p:txBody>
      </p:sp>
      <p:sp>
        <p:nvSpPr>
          <p:cNvPr id="532485" name="Text Box 5"/>
          <p:cNvSpPr txBox="1">
            <a:spLocks noChangeArrowheads="1"/>
          </p:cNvSpPr>
          <p:nvPr/>
        </p:nvSpPr>
        <p:spPr bwMode="auto">
          <a:xfrm>
            <a:off x="609600" y="3749675"/>
            <a:ext cx="8153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000000"/>
                </a:solidFill>
              </a:rPr>
              <a:t>A. ionic</a:t>
            </a:r>
          </a:p>
          <a:p>
            <a:pPr fontAlgn="base">
              <a:spcBef>
                <a:spcPct val="0"/>
              </a:spcBef>
              <a:spcAft>
                <a:spcPct val="0"/>
              </a:spcAft>
            </a:pPr>
            <a:r>
              <a:rPr lang="en-US" altLang="en-US" sz="2400">
                <a:solidFill>
                  <a:srgbClr val="000000"/>
                </a:solidFill>
              </a:rPr>
              <a:t>B. covalent</a:t>
            </a:r>
          </a:p>
          <a:p>
            <a:pPr fontAlgn="base">
              <a:spcBef>
                <a:spcPct val="0"/>
              </a:spcBef>
              <a:spcAft>
                <a:spcPct val="0"/>
              </a:spcAft>
            </a:pPr>
            <a:r>
              <a:rPr lang="en-US" altLang="en-US" sz="2400">
                <a:solidFill>
                  <a:srgbClr val="000000"/>
                </a:solidFill>
              </a:rPr>
              <a:t>C. metallic</a:t>
            </a:r>
          </a:p>
          <a:p>
            <a:pPr fontAlgn="base">
              <a:spcBef>
                <a:spcPct val="0"/>
              </a:spcBef>
              <a:spcAft>
                <a:spcPct val="0"/>
              </a:spcAft>
            </a:pPr>
            <a:r>
              <a:rPr lang="en-US" altLang="en-US" sz="2400">
                <a:solidFill>
                  <a:srgbClr val="000000"/>
                </a:solidFill>
              </a:rPr>
              <a:t>D. peptide</a:t>
            </a:r>
          </a:p>
        </p:txBody>
      </p:sp>
      <p:sp>
        <p:nvSpPr>
          <p:cNvPr id="532486" name="Rectangle 2"/>
          <p:cNvSpPr>
            <a:spLocks noChangeArrowheads="1"/>
          </p:cNvSpPr>
          <p:nvPr/>
        </p:nvSpPr>
        <p:spPr bwMode="auto">
          <a:xfrm>
            <a:off x="2895600" y="66675"/>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charset="0"/>
              </a:defRPr>
            </a:lvl1pPr>
            <a:lvl2pPr>
              <a:defRPr sz="3600">
                <a:solidFill>
                  <a:schemeClr val="bg1"/>
                </a:solidFill>
                <a:latin typeface="Arial" charset="0"/>
              </a:defRPr>
            </a:lvl2pPr>
            <a:lvl3pPr>
              <a:defRPr sz="3600">
                <a:solidFill>
                  <a:schemeClr val="bg1"/>
                </a:solidFill>
                <a:latin typeface="Arial" charset="0"/>
              </a:defRPr>
            </a:lvl3pPr>
            <a:lvl4pPr>
              <a:defRPr sz="3600">
                <a:solidFill>
                  <a:schemeClr val="bg1"/>
                </a:solidFill>
                <a:latin typeface="Arial" charset="0"/>
              </a:defRPr>
            </a:lvl4pPr>
            <a:lvl5pPr>
              <a:defRPr sz="3600">
                <a:solidFill>
                  <a:schemeClr val="bg1"/>
                </a:solidFill>
                <a:latin typeface="Arial" charset="0"/>
              </a:defRPr>
            </a:lvl5pPr>
            <a:lvl6pPr marL="457200" fontAlgn="base">
              <a:spcBef>
                <a:spcPct val="0"/>
              </a:spcBef>
              <a:spcAft>
                <a:spcPct val="0"/>
              </a:spcAft>
              <a:defRPr sz="3600">
                <a:solidFill>
                  <a:schemeClr val="bg1"/>
                </a:solidFill>
                <a:latin typeface="Arial" charset="0"/>
              </a:defRPr>
            </a:lvl6pPr>
            <a:lvl7pPr marL="914400" fontAlgn="base">
              <a:spcBef>
                <a:spcPct val="0"/>
              </a:spcBef>
              <a:spcAft>
                <a:spcPct val="0"/>
              </a:spcAft>
              <a:defRPr sz="3600">
                <a:solidFill>
                  <a:schemeClr val="bg1"/>
                </a:solidFill>
                <a:latin typeface="Arial" charset="0"/>
              </a:defRPr>
            </a:lvl7pPr>
            <a:lvl8pPr marL="1371600" fontAlgn="base">
              <a:spcBef>
                <a:spcPct val="0"/>
              </a:spcBef>
              <a:spcAft>
                <a:spcPct val="0"/>
              </a:spcAft>
              <a:defRPr sz="3600">
                <a:solidFill>
                  <a:schemeClr val="bg1"/>
                </a:solidFill>
                <a:latin typeface="Arial" charset="0"/>
              </a:defRPr>
            </a:lvl8pPr>
            <a:lvl9pPr marL="1828800" fontAlgn="base">
              <a:spcBef>
                <a:spcPct val="0"/>
              </a:spcBef>
              <a:spcAft>
                <a:spcPct val="0"/>
              </a:spcAft>
              <a:defRPr sz="3600">
                <a:solidFill>
                  <a:schemeClr val="bg1"/>
                </a:solidFill>
                <a:latin typeface="Arial"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942293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32483"/>
                                        </p:tgtEl>
                                        <p:attrNameLst>
                                          <p:attrName>style.visibility</p:attrName>
                                        </p:attrNameLst>
                                      </p:cBhvr>
                                      <p:to>
                                        <p:strVal val="visible"/>
                                      </p:to>
                                    </p:set>
                                    <p:animEffect transition="in" filter="box(out)">
                                      <p:cBhvr>
                                        <p:cTn id="7" dur="500"/>
                                        <p:tgtEl>
                                          <p:spTgt spid="532483"/>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532484"/>
                                        </p:tgtEl>
                                        <p:attrNameLst>
                                          <p:attrName>style.visibility</p:attrName>
                                        </p:attrNameLst>
                                      </p:cBhvr>
                                      <p:to>
                                        <p:strVal val="visible"/>
                                      </p:to>
                                    </p:set>
                                    <p:animEffect transition="in" filter="box(out)">
                                      <p:cBhvr>
                                        <p:cTn id="11" dur="500"/>
                                        <p:tgtEl>
                                          <p:spTgt spid="53248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532485"/>
                                        </p:tgtEl>
                                        <p:attrNameLst>
                                          <p:attrName>style.visibility</p:attrName>
                                        </p:attrNameLst>
                                      </p:cBhvr>
                                      <p:to>
                                        <p:strVal val="visible"/>
                                      </p:to>
                                    </p:set>
                                    <p:animEffect transition="in" filter="box(out)">
                                      <p:cBhvr>
                                        <p:cTn id="16" dur="500"/>
                                        <p:tgtEl>
                                          <p:spTgt spid="532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3" grpId="0"/>
      <p:bldP spid="532484" grpId="0"/>
      <p:bldP spid="53248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ext Box 2"/>
          <p:cNvSpPr txBox="1">
            <a:spLocks noChangeArrowheads="1"/>
          </p:cNvSpPr>
          <p:nvPr/>
        </p:nvSpPr>
        <p:spPr bwMode="auto">
          <a:xfrm>
            <a:off x="2921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33507" name="Text Box 3"/>
          <p:cNvSpPr txBox="1">
            <a:spLocks noChangeArrowheads="1"/>
          </p:cNvSpPr>
          <p:nvPr/>
        </p:nvSpPr>
        <p:spPr bwMode="auto">
          <a:xfrm>
            <a:off x="533400" y="1657350"/>
            <a:ext cx="137001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400" b="1">
                <a:solidFill>
                  <a:srgbClr val="ECCA22"/>
                </a:solidFill>
              </a:rPr>
              <a:t>Answer </a:t>
            </a:r>
          </a:p>
        </p:txBody>
      </p:sp>
      <p:sp>
        <p:nvSpPr>
          <p:cNvPr id="533508" name="Text Box 4"/>
          <p:cNvSpPr txBox="1">
            <a:spLocks noChangeArrowheads="1"/>
          </p:cNvSpPr>
          <p:nvPr/>
        </p:nvSpPr>
        <p:spPr bwMode="auto">
          <a:xfrm>
            <a:off x="533400" y="2286000"/>
            <a:ext cx="3200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The answer is D. Peptides are compounds formed by the linking together of amino acids </a:t>
            </a:r>
          </a:p>
        </p:txBody>
      </p:sp>
      <p:pic>
        <p:nvPicPr>
          <p:cNvPr id="5335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057400"/>
            <a:ext cx="4105275" cy="3171825"/>
          </a:xfrm>
          <a:prstGeom prst="rect">
            <a:avLst/>
          </a:prstGeom>
          <a:noFill/>
          <a:extLst>
            <a:ext uri="{909E8E84-426E-40DD-AFC4-6F175D3DCCD1}">
              <a14:hiddenFill xmlns:a14="http://schemas.microsoft.com/office/drawing/2010/main">
                <a:solidFill>
                  <a:srgbClr val="FFFFFF"/>
                </a:solidFill>
              </a14:hiddenFill>
            </a:ext>
          </a:extLst>
        </p:spPr>
      </p:pic>
      <p:sp>
        <p:nvSpPr>
          <p:cNvPr id="533510" name="Rectangle 2"/>
          <p:cNvSpPr>
            <a:spLocks noChangeArrowheads="1"/>
          </p:cNvSpPr>
          <p:nvPr/>
        </p:nvSpPr>
        <p:spPr bwMode="auto">
          <a:xfrm>
            <a:off x="2895600" y="66675"/>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charset="0"/>
              </a:defRPr>
            </a:lvl1pPr>
            <a:lvl2pPr>
              <a:defRPr sz="3600">
                <a:solidFill>
                  <a:schemeClr val="bg1"/>
                </a:solidFill>
                <a:latin typeface="Arial" charset="0"/>
              </a:defRPr>
            </a:lvl2pPr>
            <a:lvl3pPr>
              <a:defRPr sz="3600">
                <a:solidFill>
                  <a:schemeClr val="bg1"/>
                </a:solidFill>
                <a:latin typeface="Arial" charset="0"/>
              </a:defRPr>
            </a:lvl3pPr>
            <a:lvl4pPr>
              <a:defRPr sz="3600">
                <a:solidFill>
                  <a:schemeClr val="bg1"/>
                </a:solidFill>
                <a:latin typeface="Arial" charset="0"/>
              </a:defRPr>
            </a:lvl4pPr>
            <a:lvl5pPr>
              <a:defRPr sz="3600">
                <a:solidFill>
                  <a:schemeClr val="bg1"/>
                </a:solidFill>
                <a:latin typeface="Arial" charset="0"/>
              </a:defRPr>
            </a:lvl5pPr>
            <a:lvl6pPr marL="457200" fontAlgn="base">
              <a:spcBef>
                <a:spcPct val="0"/>
              </a:spcBef>
              <a:spcAft>
                <a:spcPct val="0"/>
              </a:spcAft>
              <a:defRPr sz="3600">
                <a:solidFill>
                  <a:schemeClr val="bg1"/>
                </a:solidFill>
                <a:latin typeface="Arial" charset="0"/>
              </a:defRPr>
            </a:lvl6pPr>
            <a:lvl7pPr marL="914400" fontAlgn="base">
              <a:spcBef>
                <a:spcPct val="0"/>
              </a:spcBef>
              <a:spcAft>
                <a:spcPct val="0"/>
              </a:spcAft>
              <a:defRPr sz="3600">
                <a:solidFill>
                  <a:schemeClr val="bg1"/>
                </a:solidFill>
                <a:latin typeface="Arial" charset="0"/>
              </a:defRPr>
            </a:lvl7pPr>
            <a:lvl8pPr marL="1371600" fontAlgn="base">
              <a:spcBef>
                <a:spcPct val="0"/>
              </a:spcBef>
              <a:spcAft>
                <a:spcPct val="0"/>
              </a:spcAft>
              <a:defRPr sz="3600">
                <a:solidFill>
                  <a:schemeClr val="bg1"/>
                </a:solidFill>
                <a:latin typeface="Arial" charset="0"/>
              </a:defRPr>
            </a:lvl8pPr>
            <a:lvl9pPr marL="1828800" fontAlgn="base">
              <a:spcBef>
                <a:spcPct val="0"/>
              </a:spcBef>
              <a:spcAft>
                <a:spcPct val="0"/>
              </a:spcAft>
              <a:defRPr sz="3600">
                <a:solidFill>
                  <a:schemeClr val="bg1"/>
                </a:solidFill>
                <a:latin typeface="Arial"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1782154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33507"/>
                                        </p:tgtEl>
                                        <p:attrNameLst>
                                          <p:attrName>style.visibility</p:attrName>
                                        </p:attrNameLst>
                                      </p:cBhvr>
                                      <p:to>
                                        <p:strVal val="visible"/>
                                      </p:to>
                                    </p:set>
                                    <p:animEffect transition="in" filter="box(out)">
                                      <p:cBhvr>
                                        <p:cTn id="7" dur="500"/>
                                        <p:tgtEl>
                                          <p:spTgt spid="533507"/>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533508"/>
                                        </p:tgtEl>
                                        <p:attrNameLst>
                                          <p:attrName>style.visibility</p:attrName>
                                        </p:attrNameLst>
                                      </p:cBhvr>
                                      <p:to>
                                        <p:strVal val="visible"/>
                                      </p:to>
                                    </p:set>
                                    <p:animEffect transition="in" filter="box(out)">
                                      <p:cBhvr>
                                        <p:cTn id="11" dur="500"/>
                                        <p:tgtEl>
                                          <p:spTgt spid="533508"/>
                                        </p:tgtEl>
                                      </p:cBhvr>
                                    </p:animEffect>
                                  </p:childTnLst>
                                </p:cTn>
                              </p:par>
                              <p:par>
                                <p:cTn id="12" presetID="4" presetClass="entr" presetSubtype="16" fill="hold" nodeType="withEffect">
                                  <p:stCondLst>
                                    <p:cond delay="0"/>
                                  </p:stCondLst>
                                  <p:childTnLst>
                                    <p:set>
                                      <p:cBhvr>
                                        <p:cTn id="13" dur="1" fill="hold">
                                          <p:stCondLst>
                                            <p:cond delay="0"/>
                                          </p:stCondLst>
                                        </p:cTn>
                                        <p:tgtEl>
                                          <p:spTgt spid="533509"/>
                                        </p:tgtEl>
                                        <p:attrNameLst>
                                          <p:attrName>style.visibility</p:attrName>
                                        </p:attrNameLst>
                                      </p:cBhvr>
                                      <p:to>
                                        <p:strVal val="visible"/>
                                      </p:to>
                                    </p:set>
                                    <p:animEffect transition="in" filter="box(in)">
                                      <p:cBhvr>
                                        <p:cTn id="14" dur="500"/>
                                        <p:tgtEl>
                                          <p:spTgt spid="533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07" grpId="0"/>
      <p:bldP spid="53350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Text Box 2"/>
          <p:cNvSpPr txBox="1">
            <a:spLocks noChangeArrowheads="1"/>
          </p:cNvSpPr>
          <p:nvPr/>
        </p:nvSpPr>
        <p:spPr bwMode="auto">
          <a:xfrm>
            <a:off x="2921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34531" name="Text Box 3"/>
          <p:cNvSpPr txBox="1">
            <a:spLocks noChangeArrowheads="1"/>
          </p:cNvSpPr>
          <p:nvPr/>
        </p:nvSpPr>
        <p:spPr bwMode="auto">
          <a:xfrm>
            <a:off x="533400" y="1657350"/>
            <a:ext cx="17573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400" b="1">
                <a:solidFill>
                  <a:srgbClr val="ECCA22"/>
                </a:solidFill>
              </a:rPr>
              <a:t>Question 3</a:t>
            </a:r>
          </a:p>
        </p:txBody>
      </p:sp>
      <p:sp>
        <p:nvSpPr>
          <p:cNvPr id="534532" name="Text Box 4"/>
          <p:cNvSpPr txBox="1">
            <a:spLocks noChangeArrowheads="1"/>
          </p:cNvSpPr>
          <p:nvPr/>
        </p:nvSpPr>
        <p:spPr bwMode="auto">
          <a:xfrm>
            <a:off x="533400" y="2316163"/>
            <a:ext cx="7940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What part of a nucleic acid monomer forms the “rungs” of a DNA ladder?</a:t>
            </a:r>
          </a:p>
        </p:txBody>
      </p:sp>
      <p:sp>
        <p:nvSpPr>
          <p:cNvPr id="534533" name="Rectangle 2"/>
          <p:cNvSpPr>
            <a:spLocks noChangeArrowheads="1"/>
          </p:cNvSpPr>
          <p:nvPr/>
        </p:nvSpPr>
        <p:spPr bwMode="auto">
          <a:xfrm>
            <a:off x="2895600" y="66675"/>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charset="0"/>
              </a:defRPr>
            </a:lvl1pPr>
            <a:lvl2pPr>
              <a:defRPr sz="3600">
                <a:solidFill>
                  <a:schemeClr val="bg1"/>
                </a:solidFill>
                <a:latin typeface="Arial" charset="0"/>
              </a:defRPr>
            </a:lvl2pPr>
            <a:lvl3pPr>
              <a:defRPr sz="3600">
                <a:solidFill>
                  <a:schemeClr val="bg1"/>
                </a:solidFill>
                <a:latin typeface="Arial" charset="0"/>
              </a:defRPr>
            </a:lvl3pPr>
            <a:lvl4pPr>
              <a:defRPr sz="3600">
                <a:solidFill>
                  <a:schemeClr val="bg1"/>
                </a:solidFill>
                <a:latin typeface="Arial" charset="0"/>
              </a:defRPr>
            </a:lvl4pPr>
            <a:lvl5pPr>
              <a:defRPr sz="3600">
                <a:solidFill>
                  <a:schemeClr val="bg1"/>
                </a:solidFill>
                <a:latin typeface="Arial" charset="0"/>
              </a:defRPr>
            </a:lvl5pPr>
            <a:lvl6pPr marL="457200" fontAlgn="base">
              <a:spcBef>
                <a:spcPct val="0"/>
              </a:spcBef>
              <a:spcAft>
                <a:spcPct val="0"/>
              </a:spcAft>
              <a:defRPr sz="3600">
                <a:solidFill>
                  <a:schemeClr val="bg1"/>
                </a:solidFill>
                <a:latin typeface="Arial" charset="0"/>
              </a:defRPr>
            </a:lvl6pPr>
            <a:lvl7pPr marL="914400" fontAlgn="base">
              <a:spcBef>
                <a:spcPct val="0"/>
              </a:spcBef>
              <a:spcAft>
                <a:spcPct val="0"/>
              </a:spcAft>
              <a:defRPr sz="3600">
                <a:solidFill>
                  <a:schemeClr val="bg1"/>
                </a:solidFill>
                <a:latin typeface="Arial" charset="0"/>
              </a:defRPr>
            </a:lvl7pPr>
            <a:lvl8pPr marL="1371600" fontAlgn="base">
              <a:spcBef>
                <a:spcPct val="0"/>
              </a:spcBef>
              <a:spcAft>
                <a:spcPct val="0"/>
              </a:spcAft>
              <a:defRPr sz="3600">
                <a:solidFill>
                  <a:schemeClr val="bg1"/>
                </a:solidFill>
                <a:latin typeface="Arial" charset="0"/>
              </a:defRPr>
            </a:lvl8pPr>
            <a:lvl9pPr marL="1828800" fontAlgn="base">
              <a:spcBef>
                <a:spcPct val="0"/>
              </a:spcBef>
              <a:spcAft>
                <a:spcPct val="0"/>
              </a:spcAft>
              <a:defRPr sz="3600">
                <a:solidFill>
                  <a:schemeClr val="bg1"/>
                </a:solidFill>
                <a:latin typeface="Arial"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1107339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34531"/>
                                        </p:tgtEl>
                                        <p:attrNameLst>
                                          <p:attrName>style.visibility</p:attrName>
                                        </p:attrNameLst>
                                      </p:cBhvr>
                                      <p:to>
                                        <p:strVal val="visible"/>
                                      </p:to>
                                    </p:set>
                                    <p:animEffect transition="in" filter="box(out)">
                                      <p:cBhvr>
                                        <p:cTn id="7" dur="500"/>
                                        <p:tgtEl>
                                          <p:spTgt spid="534531"/>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534532"/>
                                        </p:tgtEl>
                                        <p:attrNameLst>
                                          <p:attrName>style.visibility</p:attrName>
                                        </p:attrNameLst>
                                      </p:cBhvr>
                                      <p:to>
                                        <p:strVal val="visible"/>
                                      </p:to>
                                    </p:set>
                                    <p:animEffect transition="in" filter="box(out)">
                                      <p:cBhvr>
                                        <p:cTn id="11" dur="500"/>
                                        <p:tgtEl>
                                          <p:spTgt spid="534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1" grpId="0"/>
      <p:bldP spid="5345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07907" name="Text Box 3"/>
          <p:cNvSpPr txBox="1">
            <a:spLocks noChangeArrowheads="1"/>
          </p:cNvSpPr>
          <p:nvPr/>
        </p:nvSpPr>
        <p:spPr bwMode="auto">
          <a:xfrm>
            <a:off x="528638" y="3597275"/>
            <a:ext cx="80152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In fact, proteins account for 15 percent of your total body weight. </a:t>
            </a:r>
          </a:p>
        </p:txBody>
      </p:sp>
      <p:sp>
        <p:nvSpPr>
          <p:cNvPr id="507908" name="Text Box 4"/>
          <p:cNvSpPr txBox="1">
            <a:spLocks noChangeArrowheads="1"/>
          </p:cNvSpPr>
          <p:nvPr/>
        </p:nvSpPr>
        <p:spPr bwMode="auto">
          <a:xfrm>
            <a:off x="822325" y="1552575"/>
            <a:ext cx="16081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Proteins</a:t>
            </a:r>
          </a:p>
        </p:txBody>
      </p:sp>
      <p:sp>
        <p:nvSpPr>
          <p:cNvPr id="507909" name="Text Box 5"/>
          <p:cNvSpPr txBox="1">
            <a:spLocks noChangeArrowheads="1"/>
          </p:cNvSpPr>
          <p:nvPr/>
        </p:nvSpPr>
        <p:spPr bwMode="auto">
          <a:xfrm>
            <a:off x="528638" y="2293938"/>
            <a:ext cx="80168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Proteins come in numerous forms and make up many of the tissues in your body, such as muscles and tendons, as well as your hair and fingernails. </a:t>
            </a:r>
          </a:p>
        </p:txBody>
      </p:sp>
    </p:spTree>
    <p:extLst>
      <p:ext uri="{BB962C8B-B14F-4D97-AF65-F5344CB8AC3E}">
        <p14:creationId xmlns:p14="http://schemas.microsoft.com/office/powerpoint/2010/main" val="3797792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07909"/>
                                        </p:tgtEl>
                                        <p:attrNameLst>
                                          <p:attrName>style.visibility</p:attrName>
                                        </p:attrNameLst>
                                      </p:cBhvr>
                                      <p:to>
                                        <p:strVal val="visible"/>
                                      </p:to>
                                    </p:set>
                                    <p:animEffect transition="in" filter="box(out)">
                                      <p:cBhvr>
                                        <p:cTn id="7" dur="500"/>
                                        <p:tgtEl>
                                          <p:spTgt spid="5079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7907"/>
                                        </p:tgtEl>
                                        <p:attrNameLst>
                                          <p:attrName>style.visibility</p:attrName>
                                        </p:attrNameLst>
                                      </p:cBhvr>
                                      <p:to>
                                        <p:strVal val="visible"/>
                                      </p:to>
                                    </p:set>
                                    <p:animEffect transition="in" filter="box(out)">
                                      <p:cBhvr>
                                        <p:cTn id="12" dur="500"/>
                                        <p:tgtEl>
                                          <p:spTgt spid="50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7" grpId="0"/>
      <p:bldP spid="50790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Text Box 2"/>
          <p:cNvSpPr txBox="1">
            <a:spLocks noChangeArrowheads="1"/>
          </p:cNvSpPr>
          <p:nvPr/>
        </p:nvSpPr>
        <p:spPr bwMode="auto">
          <a:xfrm>
            <a:off x="2921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35555" name="Text Box 3"/>
          <p:cNvSpPr txBox="1">
            <a:spLocks noChangeArrowheads="1"/>
          </p:cNvSpPr>
          <p:nvPr/>
        </p:nvSpPr>
        <p:spPr bwMode="auto">
          <a:xfrm>
            <a:off x="533400" y="1428750"/>
            <a:ext cx="137001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400" b="1">
                <a:solidFill>
                  <a:srgbClr val="ECCA22"/>
                </a:solidFill>
              </a:rPr>
              <a:t>Answer </a:t>
            </a:r>
          </a:p>
        </p:txBody>
      </p:sp>
      <p:sp>
        <p:nvSpPr>
          <p:cNvPr id="535556" name="Text Box 4"/>
          <p:cNvSpPr txBox="1">
            <a:spLocks noChangeArrowheads="1"/>
          </p:cNvSpPr>
          <p:nvPr/>
        </p:nvSpPr>
        <p:spPr bwMode="auto">
          <a:xfrm>
            <a:off x="533400" y="1952625"/>
            <a:ext cx="4953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The four different organic bases in DNA form hydrogen bonds and make up the “rungs” of the ladder. The sugar and phosphate groups make up the backbone, or sides of the ladder. </a:t>
            </a:r>
          </a:p>
        </p:txBody>
      </p:sp>
      <p:pic>
        <p:nvPicPr>
          <p:cNvPr id="535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47800"/>
            <a:ext cx="2105025" cy="4038600"/>
          </a:xfrm>
          <a:prstGeom prst="rect">
            <a:avLst/>
          </a:prstGeom>
          <a:noFill/>
          <a:extLst>
            <a:ext uri="{909E8E84-426E-40DD-AFC4-6F175D3DCCD1}">
              <a14:hiddenFill xmlns:a14="http://schemas.microsoft.com/office/drawing/2010/main">
                <a:solidFill>
                  <a:srgbClr val="FFFFFF"/>
                </a:solidFill>
              </a14:hiddenFill>
            </a:ext>
          </a:extLst>
        </p:spPr>
      </p:pic>
      <p:sp>
        <p:nvSpPr>
          <p:cNvPr id="535558" name="Rectangle 2"/>
          <p:cNvSpPr>
            <a:spLocks noChangeArrowheads="1"/>
          </p:cNvSpPr>
          <p:nvPr/>
        </p:nvSpPr>
        <p:spPr bwMode="auto">
          <a:xfrm>
            <a:off x="2895600" y="66675"/>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charset="0"/>
              </a:defRPr>
            </a:lvl1pPr>
            <a:lvl2pPr>
              <a:defRPr sz="3600">
                <a:solidFill>
                  <a:schemeClr val="bg1"/>
                </a:solidFill>
                <a:latin typeface="Arial" charset="0"/>
              </a:defRPr>
            </a:lvl2pPr>
            <a:lvl3pPr>
              <a:defRPr sz="3600">
                <a:solidFill>
                  <a:schemeClr val="bg1"/>
                </a:solidFill>
                <a:latin typeface="Arial" charset="0"/>
              </a:defRPr>
            </a:lvl3pPr>
            <a:lvl4pPr>
              <a:defRPr sz="3600">
                <a:solidFill>
                  <a:schemeClr val="bg1"/>
                </a:solidFill>
                <a:latin typeface="Arial" charset="0"/>
              </a:defRPr>
            </a:lvl4pPr>
            <a:lvl5pPr>
              <a:defRPr sz="3600">
                <a:solidFill>
                  <a:schemeClr val="bg1"/>
                </a:solidFill>
                <a:latin typeface="Arial" charset="0"/>
              </a:defRPr>
            </a:lvl5pPr>
            <a:lvl6pPr marL="457200" fontAlgn="base">
              <a:spcBef>
                <a:spcPct val="0"/>
              </a:spcBef>
              <a:spcAft>
                <a:spcPct val="0"/>
              </a:spcAft>
              <a:defRPr sz="3600">
                <a:solidFill>
                  <a:schemeClr val="bg1"/>
                </a:solidFill>
                <a:latin typeface="Arial" charset="0"/>
              </a:defRPr>
            </a:lvl6pPr>
            <a:lvl7pPr marL="914400" fontAlgn="base">
              <a:spcBef>
                <a:spcPct val="0"/>
              </a:spcBef>
              <a:spcAft>
                <a:spcPct val="0"/>
              </a:spcAft>
              <a:defRPr sz="3600">
                <a:solidFill>
                  <a:schemeClr val="bg1"/>
                </a:solidFill>
                <a:latin typeface="Arial" charset="0"/>
              </a:defRPr>
            </a:lvl7pPr>
            <a:lvl8pPr marL="1371600" fontAlgn="base">
              <a:spcBef>
                <a:spcPct val="0"/>
              </a:spcBef>
              <a:spcAft>
                <a:spcPct val="0"/>
              </a:spcAft>
              <a:defRPr sz="3600">
                <a:solidFill>
                  <a:schemeClr val="bg1"/>
                </a:solidFill>
                <a:latin typeface="Arial" charset="0"/>
              </a:defRPr>
            </a:lvl8pPr>
            <a:lvl9pPr marL="1828800" fontAlgn="base">
              <a:spcBef>
                <a:spcPct val="0"/>
              </a:spcBef>
              <a:spcAft>
                <a:spcPct val="0"/>
              </a:spcAft>
              <a:defRPr sz="3600">
                <a:solidFill>
                  <a:schemeClr val="bg1"/>
                </a:solidFill>
                <a:latin typeface="Arial"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2914419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35555"/>
                                        </p:tgtEl>
                                        <p:attrNameLst>
                                          <p:attrName>style.visibility</p:attrName>
                                        </p:attrNameLst>
                                      </p:cBhvr>
                                      <p:to>
                                        <p:strVal val="visible"/>
                                      </p:to>
                                    </p:set>
                                    <p:animEffect transition="in" filter="box(out)">
                                      <p:cBhvr>
                                        <p:cTn id="7" dur="500"/>
                                        <p:tgtEl>
                                          <p:spTgt spid="535555"/>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535556"/>
                                        </p:tgtEl>
                                        <p:attrNameLst>
                                          <p:attrName>style.visibility</p:attrName>
                                        </p:attrNameLst>
                                      </p:cBhvr>
                                      <p:to>
                                        <p:strVal val="visible"/>
                                      </p:to>
                                    </p:set>
                                    <p:animEffect transition="in" filter="box(out)">
                                      <p:cBhvr>
                                        <p:cTn id="11" dur="500"/>
                                        <p:tgtEl>
                                          <p:spTgt spid="535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5" grpId="0"/>
      <p:bldP spid="5355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08931" name="Text Box 3"/>
          <p:cNvSpPr txBox="1">
            <a:spLocks noChangeArrowheads="1"/>
          </p:cNvSpPr>
          <p:nvPr/>
        </p:nvSpPr>
        <p:spPr bwMode="auto">
          <a:xfrm>
            <a:off x="822325" y="1552575"/>
            <a:ext cx="3308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Protein Monomers</a:t>
            </a:r>
          </a:p>
        </p:txBody>
      </p:sp>
      <p:sp>
        <p:nvSpPr>
          <p:cNvPr id="508932" name="Text Box 4"/>
          <p:cNvSpPr txBox="1">
            <a:spLocks noChangeArrowheads="1"/>
          </p:cNvSpPr>
          <p:nvPr/>
        </p:nvSpPr>
        <p:spPr bwMode="auto">
          <a:xfrm>
            <a:off x="528638" y="2293938"/>
            <a:ext cx="8077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Amino acids, such as glycine and cysteine, has an amine group (-NH</a:t>
            </a:r>
            <a:r>
              <a:rPr lang="en-US" altLang="en-US" sz="2400" baseline="-25000">
                <a:solidFill>
                  <a:srgbClr val="000000"/>
                </a:solidFill>
              </a:rPr>
              <a:t>2</a:t>
            </a:r>
            <a:r>
              <a:rPr lang="en-US" altLang="en-US" sz="2400">
                <a:solidFill>
                  <a:srgbClr val="000000"/>
                </a:solidFill>
              </a:rPr>
              <a:t>) and a carboxylic acid group </a:t>
            </a:r>
          </a:p>
          <a:p>
            <a:pPr fontAlgn="base">
              <a:spcBef>
                <a:spcPct val="0"/>
              </a:spcBef>
              <a:spcAft>
                <a:spcPct val="0"/>
              </a:spcAft>
              <a:buClr>
                <a:srgbClr val="009999"/>
              </a:buClr>
            </a:pPr>
            <a:r>
              <a:rPr lang="en-US" altLang="en-US" sz="2400">
                <a:solidFill>
                  <a:srgbClr val="000000"/>
                </a:solidFill>
              </a:rPr>
              <a:t>	(-COOH). </a:t>
            </a:r>
          </a:p>
        </p:txBody>
      </p:sp>
      <p:sp>
        <p:nvSpPr>
          <p:cNvPr id="508933" name="Text Box 5"/>
          <p:cNvSpPr txBox="1">
            <a:spLocks noChangeArrowheads="1"/>
          </p:cNvSpPr>
          <p:nvPr/>
        </p:nvSpPr>
        <p:spPr bwMode="auto">
          <a:xfrm>
            <a:off x="528638" y="3536950"/>
            <a:ext cx="815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Amine groups of one amino acid can combine with the carboxylic acid group of another amino acid, linking them together to form a compound called a peptide. </a:t>
            </a:r>
          </a:p>
        </p:txBody>
      </p:sp>
    </p:spTree>
    <p:extLst>
      <p:ext uri="{BB962C8B-B14F-4D97-AF65-F5344CB8AC3E}">
        <p14:creationId xmlns:p14="http://schemas.microsoft.com/office/powerpoint/2010/main" val="595244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08932"/>
                                        </p:tgtEl>
                                        <p:attrNameLst>
                                          <p:attrName>style.visibility</p:attrName>
                                        </p:attrNameLst>
                                      </p:cBhvr>
                                      <p:to>
                                        <p:strVal val="visible"/>
                                      </p:to>
                                    </p:set>
                                    <p:animEffect transition="in" filter="box(out)">
                                      <p:cBhvr>
                                        <p:cTn id="7" dur="500"/>
                                        <p:tgtEl>
                                          <p:spTgt spid="5089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8933"/>
                                        </p:tgtEl>
                                        <p:attrNameLst>
                                          <p:attrName>style.visibility</p:attrName>
                                        </p:attrNameLst>
                                      </p:cBhvr>
                                      <p:to>
                                        <p:strVal val="visible"/>
                                      </p:to>
                                    </p:set>
                                    <p:animEffect transition="in" filter="box(out)">
                                      <p:cBhvr>
                                        <p:cTn id="12" dur="500"/>
                                        <p:tgtEl>
                                          <p:spTgt spid="508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2" grpId="0"/>
      <p:bldP spid="5089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09955" name="Text Box 3"/>
          <p:cNvSpPr txBox="1">
            <a:spLocks noChangeArrowheads="1"/>
          </p:cNvSpPr>
          <p:nvPr/>
        </p:nvSpPr>
        <p:spPr bwMode="auto">
          <a:xfrm>
            <a:off x="822325" y="1552575"/>
            <a:ext cx="3308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Protein Monomers</a:t>
            </a:r>
          </a:p>
        </p:txBody>
      </p:sp>
      <p:sp>
        <p:nvSpPr>
          <p:cNvPr id="509956" name="Text Box 4"/>
          <p:cNvSpPr txBox="1">
            <a:spLocks noChangeArrowheads="1"/>
          </p:cNvSpPr>
          <p:nvPr/>
        </p:nvSpPr>
        <p:spPr bwMode="auto">
          <a:xfrm>
            <a:off x="528638" y="2293938"/>
            <a:ext cx="7407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The bond joining them is known as peptide bond. </a:t>
            </a:r>
          </a:p>
        </p:txBody>
      </p:sp>
      <p:sp>
        <p:nvSpPr>
          <p:cNvPr id="509957" name="Text Box 5"/>
          <p:cNvSpPr txBox="1">
            <a:spLocks noChangeArrowheads="1"/>
          </p:cNvSpPr>
          <p:nvPr/>
        </p:nvSpPr>
        <p:spPr bwMode="auto">
          <a:xfrm>
            <a:off x="528638" y="2959100"/>
            <a:ext cx="42068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When a peptide contains a large number of amino acids—about 50 or more—the molecule is called a protein. </a:t>
            </a:r>
          </a:p>
        </p:txBody>
      </p:sp>
      <p:pic>
        <p:nvPicPr>
          <p:cNvPr id="5099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86100"/>
            <a:ext cx="3495675"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363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09956"/>
                                        </p:tgtEl>
                                        <p:attrNameLst>
                                          <p:attrName>style.visibility</p:attrName>
                                        </p:attrNameLst>
                                      </p:cBhvr>
                                      <p:to>
                                        <p:strVal val="visible"/>
                                      </p:to>
                                    </p:set>
                                    <p:animEffect transition="in" filter="box(out)">
                                      <p:cBhvr>
                                        <p:cTn id="7" dur="500"/>
                                        <p:tgtEl>
                                          <p:spTgt spid="5099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9957"/>
                                        </p:tgtEl>
                                        <p:attrNameLst>
                                          <p:attrName>style.visibility</p:attrName>
                                        </p:attrNameLst>
                                      </p:cBhvr>
                                      <p:to>
                                        <p:strVal val="visible"/>
                                      </p:to>
                                    </p:set>
                                    <p:animEffect transition="in" filter="box(out)">
                                      <p:cBhvr>
                                        <p:cTn id="12" dur="500"/>
                                        <p:tgtEl>
                                          <p:spTgt spid="509957"/>
                                        </p:tgtEl>
                                      </p:cBhvr>
                                    </p:animEffect>
                                  </p:childTnLst>
                                </p:cTn>
                              </p:par>
                              <p:par>
                                <p:cTn id="13" presetID="4" presetClass="entr" presetSubtype="16" fill="hold" nodeType="withEffect">
                                  <p:stCondLst>
                                    <p:cond delay="0"/>
                                  </p:stCondLst>
                                  <p:childTnLst>
                                    <p:set>
                                      <p:cBhvr>
                                        <p:cTn id="14" dur="1" fill="hold">
                                          <p:stCondLst>
                                            <p:cond delay="0"/>
                                          </p:stCondLst>
                                        </p:cTn>
                                        <p:tgtEl>
                                          <p:spTgt spid="509958"/>
                                        </p:tgtEl>
                                        <p:attrNameLst>
                                          <p:attrName>style.visibility</p:attrName>
                                        </p:attrNameLst>
                                      </p:cBhvr>
                                      <p:to>
                                        <p:strVal val="visible"/>
                                      </p:to>
                                    </p:set>
                                    <p:animEffect transition="in" filter="box(in)">
                                      <p:cBhvr>
                                        <p:cTn id="15" dur="500"/>
                                        <p:tgtEl>
                                          <p:spTgt spid="509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6" grpId="0"/>
      <p:bldP spid="5099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10979" name="Text Box 3"/>
          <p:cNvSpPr txBox="1">
            <a:spLocks noChangeArrowheads="1"/>
          </p:cNvSpPr>
          <p:nvPr/>
        </p:nvSpPr>
        <p:spPr bwMode="auto">
          <a:xfrm>
            <a:off x="822325" y="1552575"/>
            <a:ext cx="3090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Protein Structure</a:t>
            </a:r>
          </a:p>
        </p:txBody>
      </p:sp>
      <p:sp>
        <p:nvSpPr>
          <p:cNvPr id="510980" name="Text Box 4"/>
          <p:cNvSpPr txBox="1">
            <a:spLocks noChangeArrowheads="1"/>
          </p:cNvSpPr>
          <p:nvPr/>
        </p:nvSpPr>
        <p:spPr bwMode="auto">
          <a:xfrm>
            <a:off x="528638" y="2293938"/>
            <a:ext cx="7407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Long protein molecules tend to twist and coil in a manner unique to each protein. </a:t>
            </a:r>
          </a:p>
        </p:txBody>
      </p:sp>
      <p:sp>
        <p:nvSpPr>
          <p:cNvPr id="510981" name="Text Box 5"/>
          <p:cNvSpPr txBox="1">
            <a:spLocks noChangeArrowheads="1"/>
          </p:cNvSpPr>
          <p:nvPr/>
        </p:nvSpPr>
        <p:spPr bwMode="auto">
          <a:xfrm>
            <a:off x="528638" y="3355975"/>
            <a:ext cx="38258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For example, hemoglobin, which carries oxygen in your blood, has four chains that coil around each other. </a:t>
            </a:r>
          </a:p>
        </p:txBody>
      </p:sp>
      <p:pic>
        <p:nvPicPr>
          <p:cNvPr id="5109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700" y="3162300"/>
            <a:ext cx="3810000" cy="277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62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0980"/>
                                        </p:tgtEl>
                                        <p:attrNameLst>
                                          <p:attrName>style.visibility</p:attrName>
                                        </p:attrNameLst>
                                      </p:cBhvr>
                                      <p:to>
                                        <p:strVal val="visible"/>
                                      </p:to>
                                    </p:set>
                                    <p:animEffect transition="in" filter="box(out)">
                                      <p:cBhvr>
                                        <p:cTn id="7" dur="500"/>
                                        <p:tgtEl>
                                          <p:spTgt spid="5109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0981"/>
                                        </p:tgtEl>
                                        <p:attrNameLst>
                                          <p:attrName>style.visibility</p:attrName>
                                        </p:attrNameLst>
                                      </p:cBhvr>
                                      <p:to>
                                        <p:strVal val="visible"/>
                                      </p:to>
                                    </p:set>
                                    <p:animEffect transition="in" filter="box(out)">
                                      <p:cBhvr>
                                        <p:cTn id="12" dur="500"/>
                                        <p:tgtEl>
                                          <p:spTgt spid="510981"/>
                                        </p:tgtEl>
                                      </p:cBhvr>
                                    </p:animEffect>
                                  </p:childTnLst>
                                </p:cTn>
                              </p:par>
                              <p:par>
                                <p:cTn id="13" presetID="4" presetClass="entr" presetSubtype="16" fill="hold" nodeType="withEffect">
                                  <p:stCondLst>
                                    <p:cond delay="0"/>
                                  </p:stCondLst>
                                  <p:childTnLst>
                                    <p:set>
                                      <p:cBhvr>
                                        <p:cTn id="14" dur="1" fill="hold">
                                          <p:stCondLst>
                                            <p:cond delay="0"/>
                                          </p:stCondLst>
                                        </p:cTn>
                                        <p:tgtEl>
                                          <p:spTgt spid="510982"/>
                                        </p:tgtEl>
                                        <p:attrNameLst>
                                          <p:attrName>style.visibility</p:attrName>
                                        </p:attrNameLst>
                                      </p:cBhvr>
                                      <p:to>
                                        <p:strVal val="visible"/>
                                      </p:to>
                                    </p:set>
                                    <p:animEffect transition="in" filter="box(in)">
                                      <p:cBhvr>
                                        <p:cTn id="15" dur="500"/>
                                        <p:tgtEl>
                                          <p:spTgt spid="510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80" grpId="0"/>
      <p:bldP spid="5109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12003" name="Text Box 3"/>
          <p:cNvSpPr txBox="1">
            <a:spLocks noChangeArrowheads="1"/>
          </p:cNvSpPr>
          <p:nvPr/>
        </p:nvSpPr>
        <p:spPr bwMode="auto">
          <a:xfrm>
            <a:off x="822325" y="1552575"/>
            <a:ext cx="3090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Protein Structure</a:t>
            </a:r>
          </a:p>
        </p:txBody>
      </p:sp>
      <p:sp>
        <p:nvSpPr>
          <p:cNvPr id="512004" name="Text Box 4"/>
          <p:cNvSpPr txBox="1">
            <a:spLocks noChangeArrowheads="1"/>
          </p:cNvSpPr>
          <p:nvPr/>
        </p:nvSpPr>
        <p:spPr bwMode="auto">
          <a:xfrm>
            <a:off x="528638" y="2293938"/>
            <a:ext cx="8016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Each chain contains an iron atom that carries the oxygen. </a:t>
            </a:r>
          </a:p>
        </p:txBody>
      </p:sp>
      <p:sp>
        <p:nvSpPr>
          <p:cNvPr id="512005" name="Text Box 5"/>
          <p:cNvSpPr txBox="1">
            <a:spLocks noChangeArrowheads="1"/>
          </p:cNvSpPr>
          <p:nvPr/>
        </p:nvSpPr>
        <p:spPr bwMode="auto">
          <a:xfrm>
            <a:off x="528638" y="3203575"/>
            <a:ext cx="3902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If you look closely, you can see all four iron atoms in hemoglobin.</a:t>
            </a:r>
          </a:p>
        </p:txBody>
      </p:sp>
      <p:pic>
        <p:nvPicPr>
          <p:cNvPr id="5120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700" y="3022600"/>
            <a:ext cx="3810000" cy="277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240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2004"/>
                                        </p:tgtEl>
                                        <p:attrNameLst>
                                          <p:attrName>style.visibility</p:attrName>
                                        </p:attrNameLst>
                                      </p:cBhvr>
                                      <p:to>
                                        <p:strVal val="visible"/>
                                      </p:to>
                                    </p:set>
                                    <p:animEffect transition="in" filter="box(out)">
                                      <p:cBhvr>
                                        <p:cTn id="7" dur="500"/>
                                        <p:tgtEl>
                                          <p:spTgt spid="5120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2005"/>
                                        </p:tgtEl>
                                        <p:attrNameLst>
                                          <p:attrName>style.visibility</p:attrName>
                                        </p:attrNameLst>
                                      </p:cBhvr>
                                      <p:to>
                                        <p:strVal val="visible"/>
                                      </p:to>
                                    </p:set>
                                    <p:animEffect transition="in" filter="box(out)">
                                      <p:cBhvr>
                                        <p:cTn id="12" dur="500"/>
                                        <p:tgtEl>
                                          <p:spTgt spid="512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4" grpId="0"/>
      <p:bldP spid="5120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13027" name="Text Box 3"/>
          <p:cNvSpPr txBox="1">
            <a:spLocks noChangeArrowheads="1"/>
          </p:cNvSpPr>
          <p:nvPr/>
        </p:nvSpPr>
        <p:spPr bwMode="auto">
          <a:xfrm>
            <a:off x="822325" y="1552575"/>
            <a:ext cx="3090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Protein Structure</a:t>
            </a:r>
          </a:p>
        </p:txBody>
      </p:sp>
      <p:sp>
        <p:nvSpPr>
          <p:cNvPr id="513028" name="Text Box 4"/>
          <p:cNvSpPr txBox="1">
            <a:spLocks noChangeArrowheads="1"/>
          </p:cNvSpPr>
          <p:nvPr/>
        </p:nvSpPr>
        <p:spPr bwMode="auto">
          <a:xfrm>
            <a:off x="528638" y="2293938"/>
            <a:ext cx="740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When you eat foods that contain proteins, your body breaks down the proteins into their amino acid monomers. </a:t>
            </a:r>
          </a:p>
        </p:txBody>
      </p:sp>
      <p:sp>
        <p:nvSpPr>
          <p:cNvPr id="513029" name="Text Box 5"/>
          <p:cNvSpPr txBox="1">
            <a:spLocks noChangeArrowheads="1"/>
          </p:cNvSpPr>
          <p:nvPr/>
        </p:nvSpPr>
        <p:spPr bwMode="auto">
          <a:xfrm>
            <a:off x="528638" y="3511550"/>
            <a:ext cx="740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Then your body uses these amino acids to make new proteins that form muscles, blood, and other body tissues. </a:t>
            </a:r>
          </a:p>
        </p:txBody>
      </p:sp>
    </p:spTree>
    <p:extLst>
      <p:ext uri="{BB962C8B-B14F-4D97-AF65-F5344CB8AC3E}">
        <p14:creationId xmlns:p14="http://schemas.microsoft.com/office/powerpoint/2010/main" val="2820898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3028"/>
                                        </p:tgtEl>
                                        <p:attrNameLst>
                                          <p:attrName>style.visibility</p:attrName>
                                        </p:attrNameLst>
                                      </p:cBhvr>
                                      <p:to>
                                        <p:strVal val="visible"/>
                                      </p:to>
                                    </p:set>
                                    <p:animEffect transition="in" filter="box(out)">
                                      <p:cBhvr>
                                        <p:cTn id="7" dur="500"/>
                                        <p:tgtEl>
                                          <p:spTgt spid="513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513029">
                                            <p:txEl>
                                              <p:pRg st="0" end="0"/>
                                            </p:txEl>
                                          </p:spTgt>
                                        </p:tgtEl>
                                        <p:attrNameLst>
                                          <p:attrName>style.visibility</p:attrName>
                                        </p:attrNameLst>
                                      </p:cBhvr>
                                      <p:to>
                                        <p:strVal val="visible"/>
                                      </p:to>
                                    </p:set>
                                    <p:animEffect transition="in" filter="box(out)">
                                      <p:cBhvr>
                                        <p:cTn id="12" dur="500"/>
                                        <p:tgtEl>
                                          <p:spTgt spid="5130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Text Box 2"/>
          <p:cNvSpPr txBox="1">
            <a:spLocks noChangeArrowheads="1"/>
          </p:cNvSpPr>
          <p:nvPr/>
        </p:nvSpPr>
        <p:spPr bwMode="auto">
          <a:xfrm>
            <a:off x="242888"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514051" name="Text Box 3"/>
          <p:cNvSpPr txBox="1">
            <a:spLocks noChangeArrowheads="1"/>
          </p:cNvSpPr>
          <p:nvPr/>
        </p:nvSpPr>
        <p:spPr bwMode="auto">
          <a:xfrm>
            <a:off x="822325" y="1552575"/>
            <a:ext cx="26987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Carbohydrates</a:t>
            </a:r>
          </a:p>
        </p:txBody>
      </p:sp>
      <p:sp>
        <p:nvSpPr>
          <p:cNvPr id="514052" name="Text Box 4"/>
          <p:cNvSpPr txBox="1">
            <a:spLocks noChangeArrowheads="1"/>
          </p:cNvSpPr>
          <p:nvPr/>
        </p:nvSpPr>
        <p:spPr bwMode="auto">
          <a:xfrm>
            <a:off x="528638" y="2293938"/>
            <a:ext cx="80168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b="1">
                <a:solidFill>
                  <a:srgbClr val="333399"/>
                </a:solidFill>
              </a:rPr>
              <a:t>Carbohydrates</a:t>
            </a:r>
            <a:r>
              <a:rPr lang="en-US" altLang="en-US" sz="2400">
                <a:solidFill>
                  <a:srgbClr val="000000"/>
                </a:solidFill>
              </a:rPr>
              <a:t> are compounds containing carbon, hydrogen, and oxygen, which have twice as many hydrogen atoms as oxygen atoms. </a:t>
            </a:r>
          </a:p>
        </p:txBody>
      </p:sp>
      <p:sp>
        <p:nvSpPr>
          <p:cNvPr id="514053" name="Text Box 5"/>
          <p:cNvSpPr txBox="1">
            <a:spLocks noChangeArrowheads="1"/>
          </p:cNvSpPr>
          <p:nvPr/>
        </p:nvSpPr>
        <p:spPr bwMode="auto">
          <a:xfrm>
            <a:off x="669925" y="3563938"/>
            <a:ext cx="794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Clr>
                <a:srgbClr val="009999"/>
              </a:buClr>
              <a:buFontTx/>
              <a:buChar char="•"/>
            </a:pPr>
            <a:r>
              <a:rPr lang="en-US" altLang="en-US" sz="2400">
                <a:solidFill>
                  <a:srgbClr val="000000"/>
                </a:solidFill>
              </a:rPr>
              <a:t>Carbohydrates include the sugars and starches.</a:t>
            </a:r>
          </a:p>
        </p:txBody>
      </p:sp>
      <p:pic>
        <p:nvPicPr>
          <p:cNvPr id="514054" name="Picture 6" descr="audio2">
            <a:hlinkClick r:id="" action="ppaction://noaction">
              <a:snd r:embed="rId2" name="carbohydrate.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700" y="3111500"/>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062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4052"/>
                                        </p:tgtEl>
                                        <p:attrNameLst>
                                          <p:attrName>style.visibility</p:attrName>
                                        </p:attrNameLst>
                                      </p:cBhvr>
                                      <p:to>
                                        <p:strVal val="visible"/>
                                      </p:to>
                                    </p:set>
                                    <p:animEffect transition="in" filter="box(out)">
                                      <p:cBhvr>
                                        <p:cTn id="7" dur="500"/>
                                        <p:tgtEl>
                                          <p:spTgt spid="514052"/>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514054"/>
                                        </p:tgtEl>
                                        <p:attrNameLst>
                                          <p:attrName>style.visibility</p:attrName>
                                        </p:attrNameLst>
                                      </p:cBhvr>
                                      <p:to>
                                        <p:strVal val="visible"/>
                                      </p:to>
                                    </p:set>
                                    <p:animEffect transition="in" filter="box(out)">
                                      <p:cBhvr>
                                        <p:cTn id="11" dur="500"/>
                                        <p:tgtEl>
                                          <p:spTgt spid="51405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514053"/>
                                        </p:tgtEl>
                                        <p:attrNameLst>
                                          <p:attrName>style.visibility</p:attrName>
                                        </p:attrNameLst>
                                      </p:cBhvr>
                                      <p:to>
                                        <p:strVal val="visible"/>
                                      </p:to>
                                    </p:set>
                                    <p:animEffect transition="in" filter="box(out)">
                                      <p:cBhvr>
                                        <p:cTn id="16" dur="500"/>
                                        <p:tgtEl>
                                          <p:spTgt spid="514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2" grpId="0"/>
      <p:bldP spid="514053" grpId="0"/>
    </p:bldLst>
  </p:timing>
</p:sld>
</file>

<file path=ppt/theme/theme1.xml><?xml version="1.0" encoding="utf-8"?>
<a:theme xmlns:a="http://schemas.openxmlformats.org/drawingml/2006/main" name="7_Custom Design">
  <a:themeElements>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7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7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7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8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8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8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1103</Words>
  <Application>Microsoft Office PowerPoint</Application>
  <PresentationFormat>On-screen Show (4:3)</PresentationFormat>
  <Paragraphs>103</Paragraphs>
  <Slides>30</Slides>
  <Notes>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7_Custom Design</vt:lpstr>
      <vt:lpstr>8_Custom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Brever</dc:creator>
  <cp:lastModifiedBy>Scott Brever</cp:lastModifiedBy>
  <cp:revision>1</cp:revision>
  <dcterms:created xsi:type="dcterms:W3CDTF">2019-05-20T19:59:00Z</dcterms:created>
  <dcterms:modified xsi:type="dcterms:W3CDTF">2019-05-20T19:59:57Z</dcterms:modified>
</cp:coreProperties>
</file>