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9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88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56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93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186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4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4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4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3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5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8773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5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6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7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8778" name="Rectangle 10"/>
          <p:cNvSpPr>
            <a:spLocks noChangeArrowheads="1"/>
          </p:cNvSpPr>
          <p:nvPr userDrawn="1"/>
        </p:nvSpPr>
        <p:spPr bwMode="auto">
          <a:xfrm>
            <a:off x="1079500" y="1666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</a:rPr>
              <a:t>Petroleum—A Source of Organic Compounds</a:t>
            </a:r>
          </a:p>
        </p:txBody>
      </p:sp>
      <p:pic>
        <p:nvPicPr>
          <p:cNvPr id="288779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80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81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81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9797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9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0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01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289802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3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4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1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613_Fig_13.sw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486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What is petroleum?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528638" y="28448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Do you carry a comb in your pocket or purse?  What is it made from? 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528638" y="2293938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What is petroleum?</a:t>
            </a:r>
          </a:p>
        </p:txBody>
      </p:sp>
    </p:spTree>
    <p:extLst>
      <p:ext uri="{BB962C8B-B14F-4D97-AF65-F5344CB8AC3E}">
        <p14:creationId xmlns:p14="http://schemas.microsoft.com/office/powerpoint/2010/main" val="10116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  <p:bldP spid="1454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38258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Finally, those with the lowest boiling points condense on the top most plates or never condense at all and are collected as gasses at the top of the tower. 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822325" y="1552575"/>
            <a:ext cx="3725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Separating Fractions</a:t>
            </a:r>
          </a:p>
        </p:txBody>
      </p:sp>
      <p:pic>
        <p:nvPicPr>
          <p:cNvPr id="1546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1524000"/>
            <a:ext cx="31591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28638" y="3111500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reason is that pressure from the rising vapors prevents this.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28638" y="39624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separation of the fractions is improved by the interaction of rising vapors with condensed liquid. 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822325" y="1552575"/>
            <a:ext cx="3725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Separating Fractions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Why don’t the condensed liquids fall back through the holes?</a:t>
            </a:r>
          </a:p>
        </p:txBody>
      </p:sp>
    </p:spTree>
    <p:extLst>
      <p:ext uri="{BB962C8B-B14F-4D97-AF65-F5344CB8AC3E}">
        <p14:creationId xmlns:p14="http://schemas.microsoft.com/office/powerpoint/2010/main" val="18928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/>
      <p:bldP spid="155655" grpId="0"/>
      <p:bldP spid="1556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622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Uses for Petroleum Compounds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48053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fractions that condense on the upper plates and contain from five to ten carbons are used for gasoline and solvents. </a:t>
            </a:r>
          </a:p>
        </p:txBody>
      </p:sp>
      <p:pic>
        <p:nvPicPr>
          <p:cNvPr id="258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108200"/>
            <a:ext cx="25495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5622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Uses for Petroleum Compounds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4881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Below these are fractions with 12 to 18 carbons that are used for kerosene and jet fuel.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93725" y="3530600"/>
            <a:ext cx="4892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bottom fractions go into lubricating oil, and the residue is used for paving asphalt. </a:t>
            </a:r>
          </a:p>
        </p:txBody>
      </p:sp>
      <p:pic>
        <p:nvPicPr>
          <p:cNvPr id="1577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4955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  <p:bldP spid="1577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528638" y="3149600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first synthetic dye was a bright purple called mauve that was discovered accidentally in coal tar compounds. 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Aromatic dyes from petroleum have replaced natural dyes, such as indigo and alizarin, almost completely. 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822325" y="1552575"/>
            <a:ext cx="4613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Other Petroleum Products</a:t>
            </a:r>
          </a:p>
        </p:txBody>
      </p:sp>
    </p:spTree>
    <p:extLst>
      <p:ext uri="{BB962C8B-B14F-4D97-AF65-F5344CB8AC3E}">
        <p14:creationId xmlns:p14="http://schemas.microsoft.com/office/powerpoint/2010/main" val="39409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  <p:bldP spid="1699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785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Polymers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Did you ever loop together strips of paper to make paper chains for decorations? 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528638" y="3165475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paper chain can represent the structure of a polymer. 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28638" y="4968875"/>
            <a:ext cx="7407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of the smaller molecules from petroleum can act like links in a chain. </a:t>
            </a:r>
          </a:p>
        </p:txBody>
      </p:sp>
      <p:pic>
        <p:nvPicPr>
          <p:cNvPr id="1587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17913"/>
            <a:ext cx="419100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  <p:bldP spid="158727" grpId="0"/>
      <p:bldP spid="1587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785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Polymers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Long chains of monomers are called </a:t>
            </a:r>
            <a:r>
              <a:rPr lang="en-US" altLang="en-US" sz="2400" b="1">
                <a:solidFill>
                  <a:srgbClr val="333399"/>
                </a:solidFill>
              </a:rPr>
              <a:t>polymers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528638" y="2794000"/>
            <a:ext cx="7788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small molecule, which can combine with itself repeatedly to form long chain, is called a </a:t>
            </a:r>
            <a:r>
              <a:rPr lang="en-US" altLang="en-US" sz="2400" b="1">
                <a:solidFill>
                  <a:srgbClr val="333399"/>
                </a:solidFill>
              </a:rPr>
              <a:t>monomer</a:t>
            </a:r>
            <a:r>
              <a:rPr lang="en-US" altLang="en-US" sz="24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528638" y="3657600"/>
            <a:ext cx="7788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Often two or more different monomers, known as copolymers, combine to make one polymer molecule. </a:t>
            </a:r>
          </a:p>
        </p:txBody>
      </p:sp>
      <p:pic>
        <p:nvPicPr>
          <p:cNvPr id="159759" name="Picture 6" descr="audio2">
            <a:hlinkClick r:id="" action="ppaction://noaction">
              <a:snd r:embed="rId2" name="polymer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780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0" name="Picture 6" descr="audio2">
            <a:hlinkClick r:id="" action="ppaction://noaction">
              <a:snd r:embed="rId4" name="monomer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32258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  <p:bldP spid="159751" grpId="0"/>
      <p:bldP spid="1597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528638" y="3479800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Because so many things used today are made of synthetic polymers, some people call this "The Age of Plastics." 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3446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Polymer Properties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Polymers can be made light and flexible or so strong that they can be used to make plastic pipes, boats, and even some auto bodies.</a:t>
            </a:r>
          </a:p>
        </p:txBody>
      </p:sp>
    </p:spTree>
    <p:extLst>
      <p:ext uri="{BB962C8B-B14F-4D97-AF65-F5344CB8AC3E}">
        <p14:creationId xmlns:p14="http://schemas.microsoft.com/office/powerpoint/2010/main" val="31465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/>
      <p:bldP spid="1638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528638" y="30480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Like hydrocarbons, polymers can have branches in their chains.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3446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Polymer Properties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properties of polymers depend mostly on which monomers are used to make them.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28638" y="38735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amount of branching and the shape of the polymer greatly affects its properties. </a:t>
            </a:r>
          </a:p>
        </p:txBody>
      </p:sp>
    </p:spTree>
    <p:extLst>
      <p:ext uri="{BB962C8B-B14F-4D97-AF65-F5344CB8AC3E}">
        <p14:creationId xmlns:p14="http://schemas.microsoft.com/office/powerpoint/2010/main" val="10417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28638" y="35052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Bulletproof vests are made of tightly woven, synthetic polymer. 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3446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Polymer Properties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Other polymers can be spun into threads, which are used to make clothing or items such as suitcases and backpacks. 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28638" y="4364038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polymers remain rigid when heated, but others become soft and pliable when heated and harden again when cooled. </a:t>
            </a:r>
          </a:p>
        </p:txBody>
      </p:sp>
    </p:spTree>
    <p:extLst>
      <p:ext uri="{BB962C8B-B14F-4D97-AF65-F5344CB8AC3E}">
        <p14:creationId xmlns:p14="http://schemas.microsoft.com/office/powerpoint/2010/main" val="3474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167943" grpId="0"/>
      <p:bldP spid="1679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486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What is petroleum?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Petroleum is a fossil fuel that is a mixture of thousands of carbon compounds.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528638" y="3136900"/>
            <a:ext cx="801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liquid part of petroleum is called crude oil. 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28638" y="3619500"/>
            <a:ext cx="801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Crude oil is dark, flammable, and foul-smelling. </a:t>
            </a:r>
          </a:p>
        </p:txBody>
      </p:sp>
    </p:spTree>
    <p:extLst>
      <p:ext uri="{BB962C8B-B14F-4D97-AF65-F5344CB8AC3E}">
        <p14:creationId xmlns:p14="http://schemas.microsoft.com/office/powerpoint/2010/main" val="35571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3" grpId="0"/>
      <p:bldP spid="1474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100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 Polymers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28638" y="3127375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common polymer or plastic is made from the monomer ethene or ethylene. 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528638" y="3965575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Under standard room-temperature conditions, this small hydrocarbon is a gas.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528638" y="4803775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However, when ethylene combines with itself repeatedly, it forms a polymer called polyethylene.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polymers are made from only carbon and hydrogen. </a:t>
            </a:r>
          </a:p>
        </p:txBody>
      </p:sp>
    </p:spTree>
    <p:extLst>
      <p:ext uri="{BB962C8B-B14F-4D97-AF65-F5344CB8AC3E}">
        <p14:creationId xmlns:p14="http://schemas.microsoft.com/office/powerpoint/2010/main" val="8970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  <p:bldP spid="160775" grpId="0"/>
      <p:bldP spid="160780" grpId="0"/>
      <p:bldP spid="1607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However, when ethylene combines with itself repeatedly it forms a polymer called polyethylene. 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822325" y="1552575"/>
            <a:ext cx="3425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Common Polymers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28638" y="31496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Polyethylene (pah lee EH thuh leen) is used widely in shopping bags and plastic bottles. </a:t>
            </a:r>
          </a:p>
        </p:txBody>
      </p:sp>
    </p:spTree>
    <p:extLst>
      <p:ext uri="{BB962C8B-B14F-4D97-AF65-F5344CB8AC3E}">
        <p14:creationId xmlns:p14="http://schemas.microsoft.com/office/powerpoint/2010/main" val="3994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  <p:bldP spid="1628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28638" y="3178175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Polypropylene is used to make glues, carpets, and high-performance outdoor clothing. 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4100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 Polymers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Polypropylene is a hydrocarbon polymer made from propene monomers. </a:t>
            </a:r>
          </a:p>
        </p:txBody>
      </p:sp>
    </p:spTree>
    <p:extLst>
      <p:ext uri="{BB962C8B-B14F-4D97-AF65-F5344CB8AC3E}">
        <p14:creationId xmlns:p14="http://schemas.microsoft.com/office/powerpoint/2010/main" val="17309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2754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528638" y="3095625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example, polystyrene (pah lee STI reen) that is made from styrene, forms brittle, transparent cases for CDs and lightweight, opaque foam cups and packing materials. 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4100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 Polymers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Sometimes the same polymer can take two completely different forms. </a:t>
            </a:r>
          </a:p>
        </p:txBody>
      </p:sp>
    </p:spTree>
    <p:extLst>
      <p:ext uri="{BB962C8B-B14F-4D97-AF65-F5344CB8AC3E}">
        <p14:creationId xmlns:p14="http://schemas.microsoft.com/office/powerpoint/2010/main" val="42284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1658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528638" y="4013200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Polyurethane is used to make synthetic sponges, foam, waterproof coatings, and shoe parts. 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6157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Substituted Hydrocarbon Polymers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Polymers can contain elements besides carbon and hydrogen. 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28638" y="31496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example, polyurethane contains carbon, hydrogen, nitrogen, and oxygen. </a:t>
            </a:r>
          </a:p>
        </p:txBody>
      </p:sp>
    </p:spTree>
    <p:extLst>
      <p:ext uri="{BB962C8B-B14F-4D97-AF65-F5344CB8AC3E}">
        <p14:creationId xmlns:p14="http://schemas.microsoft.com/office/powerpoint/2010/main" val="8365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  <p:bldP spid="166919" grpId="0"/>
      <p:bldP spid="1669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528638" y="39624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PVC is used to make plastic pipes, house siding, and hoses. 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6157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Substituted Hydrocarbon Polymers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Another substituted hydrocarbon polymer is polyvinyl chloride (PVC). 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528638" y="31623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PVC, some of the hydrogen atoms are replaced with chlorine atoms.</a:t>
            </a:r>
          </a:p>
        </p:txBody>
      </p:sp>
    </p:spTree>
    <p:extLst>
      <p:ext uri="{BB962C8B-B14F-4D97-AF65-F5344CB8AC3E}">
        <p14:creationId xmlns:p14="http://schemas.microsoft.com/office/powerpoint/2010/main" val="41009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/>
      <p:bldP spid="276486" grpId="0"/>
      <p:bldP spid="2764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985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Polyesters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Synthetic fibers known as polyesters are polymers; that is, they are chains containing many or </a:t>
            </a:r>
            <a:r>
              <a:rPr lang="en-US" altLang="en-US" sz="2400" i="1">
                <a:solidFill>
                  <a:srgbClr val="000000"/>
                </a:solidFill>
              </a:rPr>
              <a:t>poly</a:t>
            </a:r>
            <a:r>
              <a:rPr lang="en-US" altLang="en-US" sz="2400">
                <a:solidFill>
                  <a:srgbClr val="000000"/>
                </a:solidFill>
              </a:rPr>
              <a:t> esters.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2794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4127500" y="0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ECCA22"/>
              </a:solidFill>
            </a:endParaRP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533400" y="310038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They are made from an organic acid that has two –COOH groups and an alcohol that has two –OH groups, as shown.</a:t>
            </a:r>
          </a:p>
        </p:txBody>
      </p:sp>
      <p:pic>
        <p:nvPicPr>
          <p:cNvPr id="2805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78581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/>
      <p:bldP spid="2805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985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Polyesters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2794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4127500" y="0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ECCA22"/>
              </a:solidFill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533400" y="30480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Polyesters are often used to make fabrics that are durable, water-repellant, colorfast, and do not wrinkle easily.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Many varieties of polyesters can be made, depending on what alcohols and acids are used. </a:t>
            </a:r>
          </a:p>
        </p:txBody>
      </p:sp>
    </p:spTree>
    <p:extLst>
      <p:ext uri="{BB962C8B-B14F-4D97-AF65-F5344CB8AC3E}">
        <p14:creationId xmlns:p14="http://schemas.microsoft.com/office/powerpoint/2010/main" val="28550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28638" y="3175000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Bubbles remain within the polymer when it cools, making polystyrene foam an efficient insulator. 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4100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Hydrocarbon Polymers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158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make this transformation, a gas such as carbon dioxide is blown into melted polystyrene as it is molded. </a:t>
            </a:r>
          </a:p>
        </p:txBody>
      </p:sp>
    </p:spTree>
    <p:extLst>
      <p:ext uri="{BB962C8B-B14F-4D97-AF65-F5344CB8AC3E}">
        <p14:creationId xmlns:p14="http://schemas.microsoft.com/office/powerpoint/2010/main" val="19488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28638" y="2781300"/>
            <a:ext cx="35194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way to combat this is by recycling, which recovers clean plastics for reuse in new products. 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315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Depolymerization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Many polymers do not decompose. </a:t>
            </a:r>
          </a:p>
        </p:txBody>
      </p:sp>
      <p:pic>
        <p:nvPicPr>
          <p:cNvPr id="1710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6563"/>
            <a:ext cx="35814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802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Processing Crude Oil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39671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make items such as combs, the first step is to extract the crude oil from its underground source. </a:t>
            </a:r>
          </a:p>
        </p:txBody>
      </p:sp>
      <p:pic>
        <p:nvPicPr>
          <p:cNvPr id="274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1052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528638" y="3886200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These monomers can then be reused. 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822325" y="1552575"/>
            <a:ext cx="315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Depolymerization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94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Another approach involves a process called </a:t>
            </a:r>
            <a:r>
              <a:rPr lang="en-US" altLang="en-US" sz="2400" b="1">
                <a:solidFill>
                  <a:srgbClr val="333399"/>
                </a:solidFill>
              </a:rPr>
              <a:t>depolymerization</a:t>
            </a:r>
            <a:r>
              <a:rPr lang="en-US" altLang="en-US" sz="2400">
                <a:solidFill>
                  <a:srgbClr val="000000"/>
                </a:solidFill>
              </a:rPr>
              <a:t>, which uses heat or chemicals to break the long polymer chain into its monomer fragments. 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528638" y="4343400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Each polymer requires a different process, and much research is needed to make this type of recycling economical. </a:t>
            </a:r>
          </a:p>
        </p:txBody>
      </p:sp>
      <p:pic>
        <p:nvPicPr>
          <p:cNvPr id="172043" name="Picture 6" descr="audio2">
            <a:hlinkClick r:id="" action="ppaction://noaction">
              <a:snd r:embed="rId2" name="depolymeriza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575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9" grpId="0"/>
      <p:bldP spid="1720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33400" y="1504950"/>
            <a:ext cx="1841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 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33400" y="2163763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	Petroleum is a mixture of thousands of __________ compounds.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3597275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iron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hydrogen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carbon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nitrogen</a:t>
            </a:r>
          </a:p>
        </p:txBody>
      </p:sp>
      <p:sp>
        <p:nvSpPr>
          <p:cNvPr id="222217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8560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/>
      <p:bldP spid="222214" grpId="0"/>
      <p:bldP spid="2222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C. Petroleum contains the flammable liquid called crude oil. </a:t>
            </a:r>
          </a:p>
        </p:txBody>
      </p:sp>
      <p:sp>
        <p:nvSpPr>
          <p:cNvPr id="223241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8468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/>
      <p:bldP spid="2232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841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 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533400" y="2316163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	What process is used to separate crude oil into useable compounds? </a:t>
            </a:r>
          </a:p>
        </p:txBody>
      </p:sp>
      <p:sp>
        <p:nvSpPr>
          <p:cNvPr id="224266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2258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Fractional distillation is used to separate crude oil into fractions containing compounds with similar boiling points. This process takes place in petroleum refineries. </a:t>
            </a:r>
          </a:p>
        </p:txBody>
      </p:sp>
      <p:sp>
        <p:nvSpPr>
          <p:cNvPr id="225288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845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  <p:bldP spid="2252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841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 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533400" y="2316163"/>
            <a:ext cx="794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Which is not obtained from petroleum? 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609600" y="3292475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propane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gasoline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paving asphalt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glycogen </a:t>
            </a:r>
          </a:p>
        </p:txBody>
      </p:sp>
      <p:sp>
        <p:nvSpPr>
          <p:cNvPr id="226313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5485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/>
      <p:bldP spid="226310" grpId="0"/>
      <p:bldP spid="2263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2921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533400" y="1657350"/>
            <a:ext cx="137001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 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533400" y="22860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D. Glycogen is a glucose polymer that stores energy from starch in the liver and muscles. </a:t>
            </a:r>
          </a:p>
        </p:txBody>
      </p:sp>
      <p:sp>
        <p:nvSpPr>
          <p:cNvPr id="227338" name="Rectangle 2"/>
          <p:cNvSpPr>
            <a:spLocks noChangeArrowheads="1"/>
          </p:cNvSpPr>
          <p:nvPr/>
        </p:nvSpPr>
        <p:spPr bwMode="auto">
          <a:xfrm>
            <a:off x="28956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2885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  <p:bldP spid="2273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802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Processing Crude Oil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Then, chemists and engineers separate the crude oil into fractions containing compounds with similar boiling points. 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28638" y="35306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separation process is known as fractional distillation. </a:t>
            </a:r>
          </a:p>
        </p:txBody>
      </p:sp>
    </p:spTree>
    <p:extLst>
      <p:ext uri="{BB962C8B-B14F-4D97-AF65-F5344CB8AC3E}">
        <p14:creationId xmlns:p14="http://schemas.microsoft.com/office/powerpoint/2010/main" val="41890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  <p:bldP spid="148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486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What is petroleum?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16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If you have ever driven past a refinery, you may have seen big, metal towers called fractionating towers. 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528638" y="3162300"/>
            <a:ext cx="8016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They often rise as high as 35 m and can be 18 m wide and have pipes and metal scaffolding attached to the outside. </a:t>
            </a:r>
          </a:p>
        </p:txBody>
      </p:sp>
    </p:spTree>
    <p:extLst>
      <p:ext uri="{BB962C8B-B14F-4D97-AF65-F5344CB8AC3E}">
        <p14:creationId xmlns:p14="http://schemas.microsoft.com/office/powerpoint/2010/main" val="29367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/>
      <p:bldP spid="1495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96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Tower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16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Inside the tower is a series of metal plates arranged like the floors of a building. 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28638" y="31496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These plates have small holes so that vapors can pass through. </a:t>
            </a:r>
          </a:p>
        </p:txBody>
      </p:sp>
    </p:spTree>
    <p:extLst>
      <p:ext uri="{BB962C8B-B14F-4D97-AF65-F5344CB8AC3E}">
        <p14:creationId xmlns:p14="http://schemas.microsoft.com/office/powerpoint/2010/main" val="10561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96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Tower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4359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tower separates crude oil into fractions containing compounds having a range of boiling points. 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28638" y="3886200"/>
            <a:ext cx="413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Within a fraction, boiling points may range more than 100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altLang="en-US" sz="2400">
                <a:solidFill>
                  <a:srgbClr val="000000"/>
                </a:solidFill>
              </a:rPr>
              <a:t>C. </a:t>
            </a:r>
          </a:p>
        </p:txBody>
      </p:sp>
      <p:pic>
        <p:nvPicPr>
          <p:cNvPr id="151563" name="Picture 11" descr="MAC OSX sm butto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105410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3362794" imgH="5028571"/>
        </mc:Choice>
        <mc:Fallback>
          <p:control name="ShockwaveFlash1" r:id="rId2" imgW="3362794" imgH="50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8800" y="1447800"/>
                  <a:ext cx="2581275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03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725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Separating Fractions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crude petroleum at the base of the tower is heated to more than 350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altLang="en-US" sz="2400">
                <a:solidFill>
                  <a:srgbClr val="000000"/>
                </a:solidFill>
              </a:rPr>
              <a:t>C.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28638" y="31242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At this temperature most hydrocarbons in the mixture become vapor and start to rise. </a:t>
            </a:r>
          </a:p>
        </p:txBody>
      </p:sp>
    </p:spTree>
    <p:extLst>
      <p:ext uri="{BB962C8B-B14F-4D97-AF65-F5344CB8AC3E}">
        <p14:creationId xmlns:p14="http://schemas.microsoft.com/office/powerpoint/2010/main" val="21082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  <p:bldP spid="152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2428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94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higher boiling fractions reach only the lower plates before they condense, forming shallow pools that drain off through pipes on the sides of the tower and are collected.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528638" y="3835400"/>
            <a:ext cx="794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Fractions with lower boiling points may climb higher to the middle plates before condensing. 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822325" y="1552575"/>
            <a:ext cx="3725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Separating Fractions</a:t>
            </a:r>
          </a:p>
        </p:txBody>
      </p:sp>
    </p:spTree>
    <p:extLst>
      <p:ext uri="{BB962C8B-B14F-4D97-AF65-F5344CB8AC3E}">
        <p14:creationId xmlns:p14="http://schemas.microsoft.com/office/powerpoint/2010/main" val="33254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  <p:bldP spid="153607" grpId="0"/>
    </p:bld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1295</Words>
  <Application>Microsoft Office PowerPoint</Application>
  <PresentationFormat>On-screen Show (4:3)</PresentationFormat>
  <Paragraphs>124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2_Custom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2019-05-20T19:57:33Z</dcterms:created>
  <dcterms:modified xsi:type="dcterms:W3CDTF">2019-05-20T19:58:54Z</dcterms:modified>
</cp:coreProperties>
</file>