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1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8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5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40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38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47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725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7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9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6730" name="Rectangle 10"/>
          <p:cNvSpPr>
            <a:spLocks noChangeArrowheads="1"/>
          </p:cNvSpPr>
          <p:nvPr userDrawn="1"/>
        </p:nvSpPr>
        <p:spPr bwMode="auto">
          <a:xfrm>
            <a:off x="1771650" y="65088"/>
            <a:ext cx="592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Substituted Hydrocarbons</a:t>
            </a:r>
          </a:p>
        </p:txBody>
      </p:sp>
      <p:pic>
        <p:nvPicPr>
          <p:cNvPr id="286731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3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7749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1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2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87754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5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6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656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Substituted Hydrocarbons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58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substituted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hydrocarbon</a:t>
            </a:r>
            <a:r>
              <a:rPr lang="en-US" altLang="en-US" sz="2400">
                <a:solidFill>
                  <a:srgbClr val="000000"/>
                </a:solidFill>
              </a:rPr>
              <a:t> has one or more of its hydrogen atoms replaced by atoms or groups of other elements. 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528638" y="43434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Depending on what properties are needed, chemists decide what to add. 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528638" y="34798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group of atoms inserted are called functional groups. </a:t>
            </a:r>
          </a:p>
        </p:txBody>
      </p:sp>
      <p:pic>
        <p:nvPicPr>
          <p:cNvPr id="137228" name="Picture 6" descr="audio2">
            <a:hlinkClick r:id="" action="ppaction://noaction">
              <a:snd r:embed="rId2" name="substituted_hydrocarb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892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3" grpId="0"/>
      <p:bldP spid="1372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09950"/>
            <a:ext cx="1739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Amines are substituted hydrocarbons that have –SH group replacing a hydrogen atom.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1470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Amines</a:t>
            </a: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533400" y="3097213"/>
            <a:ext cx="7467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Aniline is an amine that is used to make dyes.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533400" y="3517900"/>
            <a:ext cx="5715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Amines</a:t>
            </a:r>
            <a:r>
              <a:rPr lang="en-US" altLang="en-US" sz="2400">
                <a:solidFill>
                  <a:srgbClr val="000000"/>
                </a:solidFill>
              </a:rPr>
              <a:t> are also essential for life.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1370" name="Picture 6" descr="audio2">
            <a:hlinkClick r:id="" action="ppaction://noaction">
              <a:snd r:embed="rId3" name="amin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5814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7" grpId="0"/>
      <p:bldP spid="271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165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Mercaptans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58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a –SH group replaces a hydrogen atom, the resulting compound is called a thiol, or more commonly a mercaptan. 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28638" y="35306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mercaptans have unpleasant odors.  This can be useful to animals like the skunk. </a:t>
            </a:r>
          </a:p>
        </p:txBody>
      </p:sp>
    </p:spTree>
    <p:extLst>
      <p:ext uri="{BB962C8B-B14F-4D97-AF65-F5344CB8AC3E}">
        <p14:creationId xmlns:p14="http://schemas.microsoft.com/office/powerpoint/2010/main" val="20526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165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Mercaptans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Though you might not think so, such a powerful stink can be an asset, and not just for skunks. 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28638" y="3149600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fact, smelly mercaptans can save lives. 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28638" y="36322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Natural gas has no odor, so gas companies add small amounts of mercaptans so the people can detect gas leaks. </a:t>
            </a:r>
          </a:p>
        </p:txBody>
      </p:sp>
    </p:spTree>
    <p:extLst>
      <p:ext uri="{BB962C8B-B14F-4D97-AF65-F5344CB8AC3E}">
        <p14:creationId xmlns:p14="http://schemas.microsoft.com/office/powerpoint/2010/main" val="9466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utoUpdateAnimBg="0"/>
      <p:bldP spid="143367" grpId="0" autoUpdateAnimBg="0"/>
      <p:bldP spid="14337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165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Mercaptans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503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Small amounts of some mercaptans, however, can produce pleasant smells. 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528638" y="3536950"/>
            <a:ext cx="4394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the grapefruit mercaptan give grapefruit its distinct smell and flavor. </a:t>
            </a:r>
          </a:p>
        </p:txBody>
      </p:sp>
      <p:pic>
        <p:nvPicPr>
          <p:cNvPr id="2723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447800"/>
            <a:ext cx="2073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utoUpdateAnimBg="0"/>
      <p:bldP spid="2723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341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Halocarbons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6529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four chlorine atoms replace four hydrogen atoms in ethylene, the result is tetrachloroethene (the truh klor uh eth EEN). </a:t>
            </a:r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05000"/>
            <a:ext cx="30607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989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Substituting Other Elements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Adding four fluorine atoms to ethylene makes a compound that can be transformed into a black, shiny material used for nonstick surfaces in cookware. 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546100" y="3460750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one or more hydrogen atoms are replaced with a halogen, such as chlorine or fluorine, the result is a halocarbon. </a:t>
            </a:r>
          </a:p>
        </p:txBody>
      </p:sp>
    </p:spTree>
    <p:extLst>
      <p:ext uri="{BB962C8B-B14F-4D97-AF65-F5344CB8AC3E}">
        <p14:creationId xmlns:p14="http://schemas.microsoft.com/office/powerpoint/2010/main" val="6104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/>
      <p:bldP spid="2570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902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Aromatic Compounds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Chewing flavored gum or dissolving a candy mint in your mouth releases pleasant flavors and aromas. 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28638" y="3449638"/>
            <a:ext cx="740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chemical compounds produce pleasant odors but others have less pleasant flavors and smells. </a:t>
            </a:r>
          </a:p>
        </p:txBody>
      </p:sp>
    </p:spTree>
    <p:extLst>
      <p:ext uri="{BB962C8B-B14F-4D97-AF65-F5344CB8AC3E}">
        <p14:creationId xmlns:p14="http://schemas.microsoft.com/office/powerpoint/2010/main" val="22780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902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Aromatic Compounds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40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Smell is not what makes a compound aromatic in the chemical sense. 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28638" y="3035300"/>
            <a:ext cx="419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a chemist, an </a:t>
            </a:r>
            <a:r>
              <a:rPr lang="en-US" altLang="en-US" sz="2400" b="1">
                <a:solidFill>
                  <a:srgbClr val="333399"/>
                </a:solidFill>
              </a:rPr>
              <a:t>aromatic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compound</a:t>
            </a:r>
            <a:r>
              <a:rPr lang="en-US" altLang="en-US" sz="2400">
                <a:solidFill>
                  <a:srgbClr val="000000"/>
                </a:solidFill>
              </a:rPr>
              <a:t> is one that contains a benzene structure. </a:t>
            </a:r>
          </a:p>
        </p:txBody>
      </p:sp>
      <p:pic>
        <p:nvPicPr>
          <p:cNvPr id="131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22625"/>
            <a:ext cx="327660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5" name="Picture 6" descr="audio2">
            <a:hlinkClick r:id="" action="ppaction://noaction">
              <a:snd r:embed="rId3" name="aromatic_compoun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2164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0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3400" y="16573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 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an aromatic compound?</a:t>
            </a:r>
          </a:p>
        </p:txBody>
      </p:sp>
      <p:sp>
        <p:nvSpPr>
          <p:cNvPr id="273415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847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73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In the chemical sense, an aromatic compound is one that contains a benzene structure having a ring with six carbons.</a:t>
            </a:r>
          </a:p>
        </p:txBody>
      </p:sp>
      <p:sp>
        <p:nvSpPr>
          <p:cNvPr id="217096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793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  <p:bldP spid="2170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02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Substituting Oxygen Groups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15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Oxygen is found in many substituted hydrocarbons. 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528638" y="36449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Alcohols, organic acids, and esters have functional groups that contain oxygen. 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528638" y="2794000"/>
            <a:ext cx="809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Oxygen can form single and double bonds with carbon, and single bonds with hydrogen. </a:t>
            </a:r>
          </a:p>
        </p:txBody>
      </p:sp>
    </p:spTree>
    <p:extLst>
      <p:ext uri="{BB962C8B-B14F-4D97-AF65-F5344CB8AC3E}">
        <p14:creationId xmlns:p14="http://schemas.microsoft.com/office/powerpoint/2010/main" val="29430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/>
      <p:bldP spid="265222" grpId="0"/>
      <p:bldP spid="2652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 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533400" y="2316163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 –NH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group takes the place of a hydrogen atom in a (n) __________.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533400" y="3733800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srgbClr val="000000"/>
                </a:solidFill>
              </a:rPr>
              <a:t> ester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srgbClr val="000000"/>
                </a:solidFill>
              </a:rPr>
              <a:t> halocarbon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srgbClr val="000000"/>
                </a:solidFill>
              </a:rPr>
              <a:t> mercaptan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srgbClr val="000000"/>
                </a:solidFill>
              </a:rPr>
              <a:t> amine</a:t>
            </a:r>
          </a:p>
        </p:txBody>
      </p:sp>
      <p:sp>
        <p:nvSpPr>
          <p:cNvPr id="218123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42941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/>
      <p:bldP spid="218118" grpId="0"/>
      <p:bldP spid="2181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Amines contain a –NH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group. </a:t>
            </a:r>
          </a:p>
        </p:txBody>
      </p:sp>
      <p:sp>
        <p:nvSpPr>
          <p:cNvPr id="219145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6161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 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533400" y="2316163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If a hydroxyl (-OH) group replaces a hydrogen atom in a hydrocarbon, what type of compound results? </a:t>
            </a:r>
          </a:p>
        </p:txBody>
      </p:sp>
      <p:sp>
        <p:nvSpPr>
          <p:cNvPr id="220169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9772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1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8382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An alcohol is formed when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-OH groups replace one or more hydrogen atoms in a hydrocarbon. </a:t>
            </a:r>
          </a:p>
        </p:txBody>
      </p:sp>
      <p:pic>
        <p:nvPicPr>
          <p:cNvPr id="2211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8738"/>
            <a:ext cx="2743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5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40097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/>
      <p:bldP spid="221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87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Alcohols and Acids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</a:t>
            </a:r>
            <a:r>
              <a:rPr lang="en-US" altLang="en-US" sz="2400" b="1">
                <a:solidFill>
                  <a:srgbClr val="333399"/>
                </a:solidFill>
              </a:rPr>
              <a:t>alcohol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is formed when –OH groups replace one or more hydrogen atoms in a hydrocarbon. 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46100" y="3149600"/>
            <a:ext cx="5016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Organic acids form when a carboxyl group, –COOH, is substituted for one of the hydrogen atoms attached to a carbon atom. </a:t>
            </a:r>
          </a:p>
        </p:txBody>
      </p:sp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3219450"/>
            <a:ext cx="25844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8" name="Picture 6" descr="audio2">
            <a:hlinkClick r:id="" action="ppaction://noaction">
              <a:snd r:embed="rId3" name="alcohol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733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  <p:bldP spid="139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687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Alcohols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1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Rubbing alcohol is a substituted hydrocarbon. 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28638" y="2781300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Alcohols are an important group of organic compounds.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28638" y="3289300"/>
            <a:ext cx="8093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They serve often as solvents and disinfectants, and more importantly can be used as pieces to assemble larger molecules. </a:t>
            </a:r>
          </a:p>
        </p:txBody>
      </p:sp>
    </p:spTree>
    <p:extLst>
      <p:ext uri="{BB962C8B-B14F-4D97-AF65-F5344CB8AC3E}">
        <p14:creationId xmlns:p14="http://schemas.microsoft.com/office/powerpoint/2010/main" val="39233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7" grpId="0"/>
      <p:bldP spid="1382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59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Organic Acids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structures of ethane, ethanol, and ethanoic acid are similar.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46100" y="3124200"/>
            <a:ext cx="4787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Do you see that ethanoic acid, found in vinegar, is substituted hydrocarbon? </a:t>
            </a: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81300"/>
            <a:ext cx="2841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27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Esters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Mixing an acid and a base will yield water and a salt.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528638" y="35687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Substituted hydrocarbons that contain a </a:t>
            </a:r>
            <a:r>
              <a:rPr lang="en-US" altLang="en-US" sz="2400" i="1">
                <a:solidFill>
                  <a:srgbClr val="000000"/>
                </a:solidFill>
              </a:rPr>
              <a:t>–COOC</a:t>
            </a:r>
            <a:r>
              <a:rPr lang="en-US" altLang="en-US" sz="2400">
                <a:solidFill>
                  <a:srgbClr val="000000"/>
                </a:solidFill>
              </a:rPr>
              <a:t> group are called </a:t>
            </a:r>
            <a:r>
              <a:rPr lang="en-US" altLang="en-US" sz="2400" b="1">
                <a:solidFill>
                  <a:srgbClr val="333399"/>
                </a:solidFill>
              </a:rPr>
              <a:t>esters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528638" y="27686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Similarly, mixed an alcohol and an organic acid will yield water and an ester.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6248" name="Picture 6" descr="audio2">
            <a:hlinkClick r:id="" action="ppaction://noaction">
              <a:snd r:embed="rId2" name="este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497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  <p:bldP spid="266246" grpId="0"/>
      <p:bldP spid="266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27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Esters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Esters of the alcohol glycerine are used commercially to make soaps.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533400" y="31115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Other esters are used widely in flavors and perfumes, and still others can be transformed into fibers to make clothing.</a:t>
            </a:r>
          </a:p>
        </p:txBody>
      </p:sp>
    </p:spTree>
    <p:extLst>
      <p:ext uri="{BB962C8B-B14F-4D97-AF65-F5344CB8AC3E}">
        <p14:creationId xmlns:p14="http://schemas.microsoft.com/office/powerpoint/2010/main" val="23946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013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Esters for Flavor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fruit-flavored soft drinks and desserts taste like the real fruit.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533400" y="30480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If you look at the label though, you might be surprised to find that no fruit was used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</a:t>
            </a:r>
            <a:r>
              <a:rPr lang="en-US" altLang="en-US" sz="2400">
                <a:solidFill>
                  <a:srgbClr val="000000"/>
                </a:solidFill>
              </a:rPr>
              <a:t>only artificial flavor.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533400" y="386080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likely this artificial flavor contains some esters.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4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39624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Although natural and artificial flavors often contain a blend of many esters, the odor of some individual esters immediately makes you think of particular fruits as shown.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013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Esters for Flavor</a:t>
            </a:r>
          </a:p>
        </p:txBody>
      </p:sp>
      <p:pic>
        <p:nvPicPr>
          <p:cNvPr id="270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0825"/>
            <a:ext cx="279717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779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2019-05-20T19:53:52Z</dcterms:created>
  <dcterms:modified xsi:type="dcterms:W3CDTF">2019-05-20T19:57:27Z</dcterms:modified>
</cp:coreProperties>
</file>