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49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9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48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13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3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6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5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25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4677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9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0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4682" name="Rectangle 10"/>
          <p:cNvSpPr>
            <a:spLocks noChangeArrowheads="1"/>
          </p:cNvSpPr>
          <p:nvPr userDrawn="1"/>
        </p:nvSpPr>
        <p:spPr bwMode="auto">
          <a:xfrm>
            <a:off x="1828800" y="68263"/>
            <a:ext cx="633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Simple Organic Compounds</a:t>
            </a:r>
          </a:p>
        </p:txBody>
      </p:sp>
      <p:pic>
        <p:nvPicPr>
          <p:cNvPr id="284683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5701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3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4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5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85706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7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cherie.HVF\Desktop\Physical%20Science%20IC\613\613-24%20ppt\PS0363AC.avi" TargetMode="External"/><Relationship Id="rId5" Type="http://schemas.openxmlformats.org/officeDocument/2006/relationships/image" Target="../media/image8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compounds containing the element carbon are </a:t>
            </a:r>
            <a:r>
              <a:rPr lang="en-US" altLang="en-US" sz="2400" b="1">
                <a:solidFill>
                  <a:srgbClr val="333399"/>
                </a:solidFill>
              </a:rPr>
              <a:t>organic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compounds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37036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Organic Compounds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400" y="30988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others, including carbon dioxide and the carbonates, are considered inorganic.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187" name="Picture 6" descr="audio2">
            <a:hlinkClick r:id="" action="ppaction://noaction">
              <a:snd r:embed="rId2" name="organic_compoun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701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84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Lengths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Hydrocarbon chains come in many lengths. 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546100" y="3155950"/>
            <a:ext cx="472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root of the hydrocarbon’s name tells you how many carbon atoms are in the chain. 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571500" y="4419600"/>
            <a:ext cx="4686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table lists the roots for some hydrocarbons. </a:t>
            </a:r>
          </a:p>
        </p:txBody>
      </p:sp>
      <p:pic>
        <p:nvPicPr>
          <p:cNvPr id="2539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861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/>
      <p:bldP spid="253963" grpId="0"/>
      <p:bldP spid="2539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884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Lengths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figure shows a graph of the boiling points of some hydrocarbons.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58800" y="3203575"/>
            <a:ext cx="2895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the relationship between boiling points and the addition of carbon atoms.</a:t>
            </a:r>
          </a:p>
        </p:txBody>
      </p:sp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97213"/>
            <a:ext cx="5076825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554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Bonding in Hydrocarbons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2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easy way to remember what type of bond a hydrocarbon has is to look at the last three letters.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58800" y="3155950"/>
            <a:ext cx="812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Compounds ending with -</a:t>
            </a:r>
            <a:r>
              <a:rPr lang="en-US" altLang="en-US" sz="2400" i="1">
                <a:solidFill>
                  <a:srgbClr val="000000"/>
                </a:solidFill>
              </a:rPr>
              <a:t>ane </a:t>
            </a:r>
            <a:r>
              <a:rPr lang="en-US" altLang="en-US" sz="2400">
                <a:solidFill>
                  <a:srgbClr val="000000"/>
                </a:solidFill>
              </a:rPr>
              <a:t>have a single bond; the ending -</a:t>
            </a:r>
            <a:r>
              <a:rPr lang="en-US" altLang="en-US" sz="2400" i="1">
                <a:solidFill>
                  <a:srgbClr val="000000"/>
                </a:solidFill>
              </a:rPr>
              <a:t>ene</a:t>
            </a:r>
            <a:r>
              <a:rPr lang="en-US" altLang="en-US" sz="2400">
                <a:solidFill>
                  <a:srgbClr val="000000"/>
                </a:solidFill>
              </a:rPr>
              <a:t> indicates a double bond, and -</a:t>
            </a:r>
            <a:r>
              <a:rPr lang="en-US" altLang="en-US" sz="2400" i="1">
                <a:solidFill>
                  <a:srgbClr val="000000"/>
                </a:solidFill>
              </a:rPr>
              <a:t>yne</a:t>
            </a:r>
            <a:r>
              <a:rPr lang="en-US" altLang="en-US" sz="2400">
                <a:solidFill>
                  <a:srgbClr val="000000"/>
                </a:solidFill>
              </a:rPr>
              <a:t> indicates a triple bond. </a:t>
            </a:r>
          </a:p>
        </p:txBody>
      </p:sp>
    </p:spTree>
    <p:extLst>
      <p:ext uri="{BB962C8B-B14F-4D97-AF65-F5344CB8AC3E}">
        <p14:creationId xmlns:p14="http://schemas.microsoft.com/office/powerpoint/2010/main" val="5972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457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Single Bonds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46100" y="3162300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table lists four saturated hydrocarbons.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58800" y="3648075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how each carbon atom appears to be a link in a chain connected by single covalent bonds. </a:t>
            </a:r>
          </a:p>
        </p:txBody>
      </p:sp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473575"/>
            <a:ext cx="4976813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528638" y="2293938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Hydrocarbons that contain only single bonds are called </a:t>
            </a:r>
            <a:r>
              <a:rPr lang="en-US" altLang="en-US" sz="2400" b="1">
                <a:solidFill>
                  <a:srgbClr val="333399"/>
                </a:solidFill>
              </a:rPr>
              <a:t>saturated</a:t>
            </a:r>
            <a:r>
              <a:rPr lang="en-US" altLang="en-US" sz="2400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hydrocarbons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16751" name="Picture 6" descr="audio2">
            <a:hlinkClick r:id="" action="ppaction://noaction">
              <a:snd r:embed="rId3" name="saturated_hydrocarb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7305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116743" grpId="0"/>
      <p:bldP spid="116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7352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Multiple Bonds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Hydrocarbons, such as ethene and ethyne, that contain at least one double or triple bond are called </a:t>
            </a:r>
            <a:r>
              <a:rPr lang="en-US" altLang="en-US" sz="2400" b="1">
                <a:solidFill>
                  <a:srgbClr val="333399"/>
                </a:solidFill>
              </a:rPr>
              <a:t>unsaturated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hydrocarbons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259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89350"/>
            <a:ext cx="44196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6" name="Picture 6" descr="audio2">
            <a:hlinkClick r:id="" action="ppaction://noaction">
              <a:snd r:embed="rId3" name="unsaturated_hydrocarb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114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7352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Multiple Bonds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Ethylene is another name for the hydrocarbon ethene, (C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</a:rPr>
              <a:t>4</a:t>
            </a:r>
            <a:r>
              <a:rPr lang="en-US" altLang="en-US" sz="240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46100" y="3187700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contains one double bone in which two carbon atoms share two pairs of electrons. 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33400" y="4051300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hydrocarbon ethyne (C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) contains a triple bond in which three pairs of electrons are shared. </a:t>
            </a:r>
          </a:p>
        </p:txBody>
      </p:sp>
    </p:spTree>
    <p:extLst>
      <p:ext uri="{BB962C8B-B14F-4D97-AF65-F5344CB8AC3E}">
        <p14:creationId xmlns:p14="http://schemas.microsoft.com/office/powerpoint/2010/main" val="16722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328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Structural Isomers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chemical formula of pentane is C</a:t>
            </a:r>
            <a:r>
              <a:rPr lang="en-US" altLang="en-US" sz="2400" baseline="-25000">
                <a:solidFill>
                  <a:srgbClr val="000000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</a:rPr>
              <a:t>12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28638" y="2743200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Two other hydrocarbon called isopentane and neopentane have exactly the same chemical formula. 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28638" y="3619500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How can this be? </a:t>
            </a:r>
          </a:p>
        </p:txBody>
      </p:sp>
    </p:spTree>
    <p:extLst>
      <p:ext uri="{BB962C8B-B14F-4D97-AF65-F5344CB8AC3E}">
        <p14:creationId xmlns:p14="http://schemas.microsoft.com/office/powerpoint/2010/main" val="41472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328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Structural Isomers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283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answer lies in the arrangement of the five carbon atoms. 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28638" y="3462338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a molecule of pentane, the carbon atoms form a continuous chain. </a:t>
            </a:r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76675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328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Structural Isomers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359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carbon chain of iospentane has one branch and the chain of neopentane has two branches. </a:t>
            </a:r>
          </a:p>
        </p:txBody>
      </p:sp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2825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328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Structural Isomers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46100" y="2797175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Isomers</a:t>
            </a:r>
            <a:r>
              <a:rPr lang="en-US" altLang="en-US" sz="2400">
                <a:solidFill>
                  <a:srgbClr val="000000"/>
                </a:solidFill>
              </a:rPr>
              <a:t> are compounds that have identical chemical formulas but different molecular structures and shapes. 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Pentane, isopentane, and neopentane are isomers. </a:t>
            </a:r>
          </a:p>
        </p:txBody>
      </p:sp>
      <p:pic>
        <p:nvPicPr>
          <p:cNvPr id="121869" name="PS0363AC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093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3429000" y="5821363"/>
            <a:ext cx="1906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ECCA22"/>
                </a:solidFill>
              </a:rPr>
              <a:t>Click image to play movie</a:t>
            </a: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121871" name="Picture 6" descr="audio2">
            <a:hlinkClick r:id="" action="ppaction://noaction">
              <a:snd r:embed="rId4" name="isomer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594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1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1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9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69"/>
                </p:tgtEl>
              </p:cMediaNode>
            </p:video>
          </p:childTnLst>
        </p:cTn>
      </p:par>
    </p:tnLst>
    <p:bldLst>
      <p:bldP spid="121862" grpId="0"/>
      <p:bldP spid="1218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may wonder why carbon can form so many organic compounds.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33400" y="3087688"/>
            <a:ext cx="556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main reason is that a carbon atom has four electrons in its outer energy level.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1627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Bonding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33400" y="4216400"/>
            <a:ext cx="5410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means that each carbon atom can form four covalent bonds with atoms of carbon or with other elements. </a:t>
            </a:r>
          </a:p>
        </p:txBody>
      </p:sp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4150"/>
            <a:ext cx="25034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433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Isomers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533400" y="35306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Generally, melting points and boiling points are lowered as the amount of branching in an isomer increases. 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arrangement of carbon atoms in each compound changes the shape of the molecule, and very often affects its physical properties. </a:t>
            </a:r>
          </a:p>
        </p:txBody>
      </p:sp>
    </p:spTree>
    <p:extLst>
      <p:ext uri="{BB962C8B-B14F-4D97-AF65-F5344CB8AC3E}">
        <p14:creationId xmlns:p14="http://schemas.microsoft.com/office/powerpoint/2010/main" val="5137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433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Isomers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can see this pattern in the table. </a:t>
            </a:r>
          </a:p>
        </p:txBody>
      </p:sp>
      <p:pic>
        <p:nvPicPr>
          <p:cNvPr id="2549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6962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433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Isomers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05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may have noticed that the melting point of neopentane does not follow the general trend. 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523875" y="3175000"/>
            <a:ext cx="7883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Its higher melting point is due to its symmetry and globular shape.</a:t>
            </a:r>
          </a:p>
        </p:txBody>
      </p:sp>
    </p:spTree>
    <p:extLst>
      <p:ext uri="{BB962C8B-B14F-4D97-AF65-F5344CB8AC3E}">
        <p14:creationId xmlns:p14="http://schemas.microsoft.com/office/powerpoint/2010/main" val="72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59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Other Isomers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There are many other kinds of isomers. 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3400" y="2806700"/>
            <a:ext cx="5410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unsaturated hydrocarbons, the double and triple bonds can be located in different places in a carbon chain.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33400" y="4352925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in this butene isomer (called 1-butene), the double bond is between the first and second carbon atoms.</a:t>
            </a:r>
          </a:p>
        </p:txBody>
      </p:sp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276600"/>
            <a:ext cx="25177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9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Other Isomers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016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these butene isomers, the double bond is between the second and third carbons. 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28638" y="3114675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that there are two ways that the chain can bend when the double bond is in this location.</a:t>
            </a:r>
          </a:p>
        </p:txBody>
      </p:sp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7475"/>
            <a:ext cx="7239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/>
      <p:bldP spid="2631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59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Other Isomers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isomers differ only slightly in how their atoms are arranged in space.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28638" y="3124200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Such isomers form what is often called right- and left-handed molecules, like mirror images.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28638" y="3987800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Two such isomers may have nearly identical physical and chemical properties. </a:t>
            </a:r>
          </a:p>
        </p:txBody>
      </p:sp>
    </p:spTree>
    <p:extLst>
      <p:ext uri="{BB962C8B-B14F-4D97-AF65-F5344CB8AC3E}">
        <p14:creationId xmlns:p14="http://schemas.microsoft.com/office/powerpoint/2010/main" val="1860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  <p:bldP spid="123911" grpId="0"/>
      <p:bldP spid="1239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17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Carbon Rings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Carbon chains can also form rings. These rings are often referred to as cyclic compounds 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528638" y="3124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Carbon rings are indicated by the prefix </a:t>
            </a:r>
            <a:r>
              <a:rPr lang="en-US" altLang="en-US" sz="2400" i="1">
                <a:solidFill>
                  <a:srgbClr val="000000"/>
                </a:solidFill>
              </a:rPr>
              <a:t>cyclo-</a:t>
            </a:r>
            <a:r>
              <a:rPr lang="en-US" altLang="en-US" sz="2400">
                <a:solidFill>
                  <a:srgbClr val="000000"/>
                </a:solidFill>
              </a:rPr>
              <a:t>, which means circular. 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28638" y="3940175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Three cyclic compounds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cyclopropane, cyclopentene, and cycloctyneare shown here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4194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/>
      <p:bldP spid="264198" grpId="0"/>
      <p:bldP spid="2641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649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Benzene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740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Look at a model of benzene, C</a:t>
            </a:r>
            <a:r>
              <a:rPr lang="en-US" altLang="en-US" sz="2400" baseline="-25000">
                <a:solidFill>
                  <a:srgbClr val="000000"/>
                </a:solidFill>
              </a:rPr>
              <a:t>6</a:t>
            </a:r>
            <a:r>
              <a:rPr lang="en-US" altLang="en-US" sz="2400">
                <a:solidFill>
                  <a:srgbClr val="000000"/>
                </a:solidFill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</a:rPr>
              <a:t>6</a:t>
            </a:r>
            <a:r>
              <a:rPr lang="en-US" altLang="en-US" sz="2400">
                <a:solidFill>
                  <a:srgbClr val="000000"/>
                </a:solidFill>
              </a:rPr>
              <a:t>, and its structural formula. 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533400" y="3111500"/>
            <a:ext cx="4359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As you can see, the </a:t>
            </a:r>
            <a:r>
              <a:rPr lang="en-US" altLang="en-US" sz="2400" b="1">
                <a:solidFill>
                  <a:srgbClr val="333399"/>
                </a:solidFill>
              </a:rPr>
              <a:t>benzene</a:t>
            </a:r>
            <a:r>
              <a:rPr lang="en-US" altLang="en-US" sz="2400">
                <a:solidFill>
                  <a:srgbClr val="000000"/>
                </a:solidFill>
              </a:rPr>
              <a:t> molecule has six carbon atoms bonded into a ring with alternating double and single bonds. </a:t>
            </a:r>
          </a:p>
        </p:txBody>
      </p:sp>
      <p:pic>
        <p:nvPicPr>
          <p:cNvPr id="2560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952750"/>
            <a:ext cx="24796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0" name="Picture 6" descr="audio2">
            <a:hlinkClick r:id="" action="ppaction://noaction">
              <a:snd r:embed="rId3" name="benzen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  <p:bldP spid="2560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649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Benzene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40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electrons shown as alternating double and single bonds that form the ring are shared by all six carbon atoms in the ring. </a:t>
            </a:r>
          </a:p>
        </p:txBody>
      </p:sp>
      <p:pic>
        <p:nvPicPr>
          <p:cNvPr id="132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2650"/>
            <a:ext cx="45720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equal sharing of electrons is represented by the special benzene symbol—a circle in a hexagon. 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28638" y="4038600"/>
            <a:ext cx="495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stable ring acts as a framework upon which new molecules can be built. 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28638" y="3175000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compounds contain this stable ring structure. 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822325" y="1552575"/>
            <a:ext cx="1649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Benzene</a:t>
            </a:r>
          </a:p>
        </p:txBody>
      </p:sp>
      <p:pic>
        <p:nvPicPr>
          <p:cNvPr id="133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343275"/>
            <a:ext cx="24796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covalent bond is formed when two atoms share a pair of electrons.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33400" y="308768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large number of bonds allows carbon to form many types of compounds ranging from small compounds to complex compounds.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1627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Bonding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33400" y="42037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It also can form double and triple bonds as well as single bonds.</a:t>
            </a:r>
          </a:p>
        </p:txBody>
      </p:sp>
    </p:spTree>
    <p:extLst>
      <p:ext uri="{BB962C8B-B14F-4D97-AF65-F5344CB8AC3E}">
        <p14:creationId xmlns:p14="http://schemas.microsoft.com/office/powerpoint/2010/main" val="6622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  <p:bldP spid="1085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320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Fused Rings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20700" y="2794000"/>
            <a:ext cx="3733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type of moth crystal is made of naphthalene (NAF thuh leen), which is two fused benzene rings.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28638" y="2293938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Benzene rings sometimes fuse together.</a:t>
            </a:r>
          </a:p>
        </p:txBody>
      </p:sp>
      <p:pic>
        <p:nvPicPr>
          <p:cNvPr id="134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25755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320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Fused Rings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known compounds contain three or more rings fused together. 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33400" y="31496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Tetracycline (teh truh SI kleen) antibiotics are based on a fused ring system containing four fused rings. </a:t>
            </a:r>
          </a:p>
        </p:txBody>
      </p:sp>
    </p:spTree>
    <p:extLst>
      <p:ext uri="{BB962C8B-B14F-4D97-AF65-F5344CB8AC3E}">
        <p14:creationId xmlns:p14="http://schemas.microsoft.com/office/powerpoint/2010/main" val="36581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533400" y="15049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 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33400" y="2163763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element must a compound contain in order to be considered an organic compound?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609600" y="35052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carbon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nitrogen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oxygen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hydrogen</a:t>
            </a:r>
          </a:p>
        </p:txBody>
      </p:sp>
      <p:sp>
        <p:nvSpPr>
          <p:cNvPr id="209933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329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209931" grpId="0"/>
      <p:bldP spid="2099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A. Most compounds containing carbon are organic compounds.</a:t>
            </a:r>
          </a:p>
        </p:txBody>
      </p:sp>
      <p:sp>
        <p:nvSpPr>
          <p:cNvPr id="210954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2027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533400" y="15049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533400" y="2163763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Which is a hydrocarbon?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609600" y="3140075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propane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ethanol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acetic acid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mercaptan </a:t>
            </a:r>
          </a:p>
        </p:txBody>
      </p:sp>
      <p:sp>
        <p:nvSpPr>
          <p:cNvPr id="211977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7183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  <p:bldP spid="211974" grpId="0"/>
      <p:bldP spid="2119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Propane is a hydrocarbon, made up of only carbon and hydrogen atoms. </a:t>
            </a:r>
          </a:p>
        </p:txBody>
      </p:sp>
      <p:pic>
        <p:nvPicPr>
          <p:cNvPr id="2130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543800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3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9868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2129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533400" y="15049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533400" y="2163763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Hydrocarbons containing only single-bonded carbon atoms are called __________. </a:t>
            </a:r>
          </a:p>
        </p:txBody>
      </p:sp>
      <p:sp>
        <p:nvSpPr>
          <p:cNvPr id="214027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587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/>
      <p:bldP spid="2140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33400" y="15049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They are called saturated hydrocarbons. “Saturated” in this term means the compound holds as many hydrogen atoms as possible. </a:t>
            </a:r>
          </a:p>
        </p:txBody>
      </p:sp>
      <p:pic>
        <p:nvPicPr>
          <p:cNvPr id="2150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9909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1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7127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  <p:bldP spid="2150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8196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reason carbon can form so many compounds is that carbon can link together with other carbon atoms in many different arrangements—chains, branched chains, and even rings.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Arrangement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1350"/>
            <a:ext cx="36353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0038"/>
            <a:ext cx="17526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76713"/>
            <a:ext cx="16764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There are many ways to represent organic compounds.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6078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Representing Organic Compounds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533400" y="27686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Three common ways are the chemical formula, the structural formula, and the space-filling model.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533400" y="35560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methane can be represented by its chemical formula CH</a:t>
            </a:r>
            <a:r>
              <a:rPr lang="en-US" altLang="en-US" sz="2400" baseline="-25000">
                <a:solidFill>
                  <a:srgbClr val="000000"/>
                </a:solidFill>
              </a:rPr>
              <a:t>4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1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105" grpId="0"/>
      <p:bldP spid="260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976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Representations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Methane can be represented in two other ways. 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30225" y="2794000"/>
            <a:ext cx="4435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structural formula uses lines to show that four hydrogen atoms are bonded to one carbon atom in a methane molecule. </a:t>
            </a:r>
          </a:p>
        </p:txBody>
      </p:sp>
      <p:pic>
        <p:nvPicPr>
          <p:cNvPr id="1126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95575"/>
            <a:ext cx="28511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976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Representations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3825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second way, the space-filling model, shows a more realistic picture of the relative size and arrangement of the atoms in the molecule. </a:t>
            </a:r>
          </a:p>
        </p:txBody>
      </p:sp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7338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33400" y="31496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compound made up of only carbon and hydrogen atoms is called a </a:t>
            </a:r>
            <a:r>
              <a:rPr lang="en-US" altLang="en-US" sz="2400" b="1">
                <a:solidFill>
                  <a:srgbClr val="333399"/>
                </a:solidFill>
              </a:rPr>
              <a:t>hydrocarbon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Methane is a main component of natural gas and is a hydrocarbon. 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546100" y="4013200"/>
            <a:ext cx="8140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Methane and other hydrocarbons produce more than 90 percent of the energy humans use. </a:t>
            </a:r>
          </a:p>
        </p:txBody>
      </p:sp>
      <p:pic>
        <p:nvPicPr>
          <p:cNvPr id="111629" name="Picture 6" descr="audio2">
            <a:hlinkClick r:id="" action="ppaction://noaction">
              <a:snd r:embed="rId2" name="hydrocarb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59092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23" grpId="0"/>
      <p:bldP spid="111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hydrocarbon used as fuel is propane.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46100" y="2895600"/>
            <a:ext cx="8140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Propane's structural formula and space-filling model are shown. </a:t>
            </a:r>
          </a:p>
        </p:txBody>
      </p:sp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9941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1215</Words>
  <Application>Microsoft Office PowerPoint</Application>
  <PresentationFormat>On-screen Show (4:3)</PresentationFormat>
  <Paragraphs>126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2019-05-20T19:51:57Z</dcterms:created>
  <dcterms:modified xsi:type="dcterms:W3CDTF">2019-05-20T19:53:49Z</dcterms:modified>
</cp:coreProperties>
</file>