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7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675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6675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1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5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06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6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7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78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63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052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" Target="../slides/slide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24262" name="Picture 18" descr="buttoms_07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6324600"/>
            <a:ext cx="4000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4" name="Picture 20" descr="buttoms_12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324600"/>
            <a:ext cx="457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5" name="Picture 21" descr="buttoms_15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24600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8" name="Picture 12" descr="buttoms_10">
            <a:hlinkClick r:id="rId17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63246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69" name="Picture 9" descr="buttoms_03">
            <a:hlinkClick r:id="rId19" action="ppaction://hlinksldjump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6324600"/>
            <a:ext cx="4953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270" name="Picture 10" descr="buttoms_05">
            <a:hlinkClick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324600"/>
            <a:ext cx="2200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64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723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Stability in Bonding 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7620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properties of compounds are generally different from the properties of the elements they contain. 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533400" y="3098800"/>
            <a:ext cx="7620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 chemical formula for a compound indicates the composition of a unit of the compound.</a:t>
            </a:r>
          </a:p>
        </p:txBody>
      </p:sp>
      <p:sp>
        <p:nvSpPr>
          <p:cNvPr id="272389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71230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/>
      <p:bldP spid="27238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2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2911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type of bond exists in this molecule?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2816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0"/>
            <a:ext cx="3519488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1606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70403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/>
      <p:bldP spid="2816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82627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35972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This is a water molecule containing two single covalent bonds, one between each hydrogen atom and the oxygen atom.</a:t>
            </a:r>
          </a:p>
        </p:txBody>
      </p:sp>
      <p:pic>
        <p:nvPicPr>
          <p:cNvPr id="2826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0"/>
            <a:ext cx="3519488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2630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374068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/>
      <p:bldP spid="2826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3</a:t>
            </a:r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809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Which are more likely to form an ionic bond, sodium and fluorine or lithium and carbon?</a:t>
            </a:r>
          </a:p>
        </p:txBody>
      </p:sp>
      <p:pic>
        <p:nvPicPr>
          <p:cNvPr id="2836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7239000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3654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371838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/>
      <p:bldP spid="2836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809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Sodium and fluorine are most likely to form an ionic bond because sodium has one electron in its outer energy level; fluorine has seven electrons in its outer energy level.</a:t>
            </a:r>
          </a:p>
        </p:txBody>
      </p:sp>
      <p:sp>
        <p:nvSpPr>
          <p:cNvPr id="28467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12310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/>
      <p:bldP spid="2846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4</a:t>
            </a:r>
          </a:p>
        </p:txBody>
      </p:sp>
      <p:sp>
        <p:nvSpPr>
          <p:cNvPr id="285699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4054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is the chemical formula for ammonium hydroxide?</a:t>
            </a: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512763" y="3749675"/>
            <a:ext cx="40592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NH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OH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(NH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OH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NH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(OH)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NHOH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2857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733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570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64778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/>
      <p:bldP spid="285700" grpId="0"/>
      <p:bldP spid="2857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809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A. The ammonium and hydroxide ions have 1+ and 1- charges, respectively.</a:t>
            </a:r>
          </a:p>
        </p:txBody>
      </p:sp>
      <p:sp>
        <p:nvSpPr>
          <p:cNvPr id="286725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186405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/>
      <p:bldP spid="2867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5</a:t>
            </a:r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809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is the name of Cu</a:t>
            </a:r>
            <a:r>
              <a:rPr lang="en-US" altLang="en-US" sz="2400" baseline="-25000">
                <a:solidFill>
                  <a:srgbClr val="000000"/>
                </a:solidFill>
              </a:rPr>
              <a:t>3</a:t>
            </a:r>
            <a:r>
              <a:rPr lang="en-US" altLang="en-US" sz="2400">
                <a:solidFill>
                  <a:srgbClr val="000000"/>
                </a:solidFill>
              </a:rPr>
              <a:t>(PO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512763" y="3063875"/>
            <a:ext cx="68024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copper phosphide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copper (III) phosphate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copper (II) phosphate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copper (II) phosphide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7750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370684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  <p:bldP spid="287748" grpId="0"/>
      <p:bldP spid="2877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8093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C. The phosphate ion has a charge of 3-, and there are two of them. Since there are 3 copper atoms balancing the 6- charge, it must be copper(II) in this compound.</a:t>
            </a:r>
          </a:p>
        </p:txBody>
      </p:sp>
      <p:sp>
        <p:nvSpPr>
          <p:cNvPr id="28877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9017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/>
      <p:bldP spid="2887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1</a:t>
            </a:r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809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How many oxygen atoms are needed for each molecule of carbon dioxide?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512763" y="3216275"/>
            <a:ext cx="68024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4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9798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20133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/>
      <p:bldP spid="289796" grpId="0"/>
      <p:bldP spid="2897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809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B. The formula for carbon dioxide is CO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90821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15143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  <p:bldP spid="2908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723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Stability in Bonding </a:t>
            </a: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7620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Chemical bonding occurs because atoms of most elements become more stable by gaining, losing, or sharing electrons in order to obtain a stable outer energy level. </a:t>
            </a:r>
          </a:p>
        </p:txBody>
      </p:sp>
      <p:sp>
        <p:nvSpPr>
          <p:cNvPr id="273412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202951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2</a:t>
            </a:r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517525" y="1752600"/>
            <a:ext cx="8245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Compare the atoms in group 17 to those in group 18. Which of these statements best describes these groups?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91846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  <p:pic>
        <p:nvPicPr>
          <p:cNvPr id="2918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7239000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74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  <p:bldP spid="2918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517525" y="1722438"/>
            <a:ext cx="809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Group 18 is more stable than group 17.</a:t>
            </a:r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519113" y="2438400"/>
            <a:ext cx="809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Group 17 is more stable than group 18.</a:t>
            </a:r>
          </a:p>
        </p:txBody>
      </p:sp>
      <p:pic>
        <p:nvPicPr>
          <p:cNvPr id="2928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7239000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2870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96154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/>
      <p:bldP spid="2928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519113" y="2362200"/>
            <a:ext cx="809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Group 17 and group 18 are both stable.</a:t>
            </a:r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519113" y="1676400"/>
            <a:ext cx="824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Group 17 and group 18 are both highly reactive.</a:t>
            </a:r>
          </a:p>
        </p:txBody>
      </p:sp>
      <p:sp>
        <p:nvSpPr>
          <p:cNvPr id="293894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  <p:pic>
        <p:nvPicPr>
          <p:cNvPr id="2938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7239000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58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/>
      <p:bldP spid="2938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517525" y="1828800"/>
            <a:ext cx="809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A. Group 18 contains the noble gases, which have completely filled outer energy levels. They are unusually stable.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9491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02550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4" grpId="0"/>
      <p:bldP spid="2949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ext Box 2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3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517525" y="1752600"/>
            <a:ext cx="809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Atoms in which group are most likely to form chemical bonds with atoms in group 17?</a:t>
            </a:r>
          </a:p>
        </p:txBody>
      </p:sp>
      <p:pic>
        <p:nvPicPr>
          <p:cNvPr id="2959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7239000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5942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361548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/>
      <p:bldP spid="2959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96963" name="Text Box 3"/>
          <p:cNvSpPr txBox="1">
            <a:spLocks noChangeArrowheads="1"/>
          </p:cNvSpPr>
          <p:nvPr/>
        </p:nvSpPr>
        <p:spPr bwMode="auto">
          <a:xfrm>
            <a:off x="517525" y="1447800"/>
            <a:ext cx="2759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group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group 2</a:t>
            </a:r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4556125" y="1447800"/>
            <a:ext cx="2759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group 16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group 18</a:t>
            </a:r>
          </a:p>
        </p:txBody>
      </p:sp>
      <p:pic>
        <p:nvPicPr>
          <p:cNvPr id="296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0"/>
            <a:ext cx="7239000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66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75403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/>
      <p:bldP spid="29696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517525" y="1828800"/>
            <a:ext cx="80930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A. Elements in group 1 have one electron in their outer energy levels; group 17 elements need only one electron to complete their outer energy levels.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97989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19126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6" grpId="0"/>
      <p:bldP spid="29798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ext Box 2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4</a:t>
            </a:r>
          </a:p>
        </p:txBody>
      </p:sp>
      <p:sp>
        <p:nvSpPr>
          <p:cNvPr id="299011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517525" y="1752600"/>
            <a:ext cx="809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type of bond is represented in the diagram?	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519113" y="4953000"/>
            <a:ext cx="2452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covalent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ionic	</a:t>
            </a:r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4633913" y="4953000"/>
            <a:ext cx="35194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irreversible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transferable	</a:t>
            </a:r>
          </a:p>
        </p:txBody>
      </p:sp>
      <p:pic>
        <p:nvPicPr>
          <p:cNvPr id="2990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6629400" cy="227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9016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28604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0" grpId="0"/>
      <p:bldP spid="299012" grpId="0"/>
      <p:bldP spid="299013" grpId="0"/>
      <p:bldP spid="2990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517525" y="1951038"/>
            <a:ext cx="809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B. In this ionic bond, a potassium atom loses one electron and an iodine atom gains one electron.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003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78156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  <p:bldP spid="3000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Text Box 2"/>
          <p:cNvSpPr txBox="1">
            <a:spLocks noChangeArrowheads="1"/>
          </p:cNvSpPr>
          <p:nvPr/>
        </p:nvSpPr>
        <p:spPr bwMode="auto">
          <a:xfrm>
            <a:off x="533400" y="13541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4</a:t>
            </a:r>
          </a:p>
        </p:txBody>
      </p:sp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517525" y="1858963"/>
            <a:ext cx="428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is the chemical formula for ammonium sulfate?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519113" y="3521075"/>
            <a:ext cx="39766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A.  NH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SO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B.  (NH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SO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C.  NH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(SO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D.  (NH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(SO</a:t>
            </a:r>
            <a:r>
              <a:rPr lang="en-US" altLang="en-US" sz="2400" baseline="-25000">
                <a:solidFill>
                  <a:srgbClr val="000000"/>
                </a:solidFill>
              </a:rPr>
              <a:t>4</a:t>
            </a:r>
            <a:r>
              <a:rPr lang="en-US" altLang="en-US" sz="2400">
                <a:solidFill>
                  <a:srgbClr val="000000"/>
                </a:solidFill>
              </a:rPr>
              <a:t>)</a:t>
            </a:r>
            <a:r>
              <a:rPr lang="en-US" altLang="en-US" sz="2400" baseline="-25000">
                <a:solidFill>
                  <a:srgbClr val="000000"/>
                </a:solidFill>
              </a:rPr>
              <a:t>2</a:t>
            </a:r>
            <a:r>
              <a:rPr lang="en-US" altLang="en-US" sz="240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3010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40386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1063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118579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  <p:bldP spid="301060" grpId="0"/>
      <p:bldP spid="3010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723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Types of Bonds 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8081962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Ionic bonds between atoms are formed by the attraction between ions.  Covalent bonds are formed by the sharing of electrons. </a:t>
            </a:r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533400" y="3429000"/>
            <a:ext cx="8077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Ionic bonding occurs between charged particles called ions and produces ionic compounds.  Covalent bonding produces units called molecules and occurs between nonmetallic elements. </a:t>
            </a:r>
          </a:p>
        </p:txBody>
      </p:sp>
      <p:sp>
        <p:nvSpPr>
          <p:cNvPr id="274437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323667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  <p:bldP spid="27443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517525" y="1951038"/>
            <a:ext cx="8093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The answer is B. The ammonium ion has a positive charge of 1+; the sulfate ion has a charge of 2-. Two ammonium ions are required to balance the charge of the sulfate ion.</a:t>
            </a:r>
          </a:p>
        </p:txBody>
      </p:sp>
      <p:sp>
        <p:nvSpPr>
          <p:cNvPr id="302085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Standardized Test Practice</a:t>
            </a:r>
          </a:p>
        </p:txBody>
      </p:sp>
    </p:spTree>
    <p:extLst>
      <p:ext uri="{BB962C8B-B14F-4D97-AF65-F5344CB8AC3E}">
        <p14:creationId xmlns:p14="http://schemas.microsoft.com/office/powerpoint/2010/main" val="211033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/>
      <p:bldP spid="3020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528638" y="2293938"/>
            <a:ext cx="8081962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unequal sharing of electrons produces compounds that contain polar bonds, and the equal sharing of electrons produces nonpolar compounds. </a:t>
            </a: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822325" y="1552575"/>
            <a:ext cx="723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Types of Bonds </a:t>
            </a:r>
          </a:p>
        </p:txBody>
      </p:sp>
      <p:sp>
        <p:nvSpPr>
          <p:cNvPr id="275460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235840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7788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Writing Formulas and Naming Compounds </a:t>
            </a:r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8081962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An oxidation number indicates how many electrons an atom has gained, lost, or shared when bonding with other atoms. 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533400" y="3378200"/>
            <a:ext cx="81534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In the formula of an ionic compound, the element or ion with the positive oxidation number is written first, followed by the one with the negative oxidation number. </a:t>
            </a:r>
          </a:p>
        </p:txBody>
      </p:sp>
      <p:sp>
        <p:nvSpPr>
          <p:cNvPr id="276485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275951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  <p:bldP spid="2764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7788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Writing Formulas and Naming Compounds 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8001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The name of a binary compound is derived from the names of the two elements that compose the compound.  Salt is an example of a binary compound.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533400" y="3429000"/>
            <a:ext cx="8001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A hydrate is a compound that has water chemically attached to its ions and written into its formula. </a:t>
            </a:r>
          </a:p>
        </p:txBody>
      </p:sp>
      <p:sp>
        <p:nvSpPr>
          <p:cNvPr id="277509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97524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/>
      <p:bldP spid="2775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822325" y="1552575"/>
            <a:ext cx="7712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b="1">
                <a:solidFill>
                  <a:srgbClr val="009999"/>
                </a:solidFill>
              </a:rPr>
              <a:t>Writing Formulas and Naming Compounds 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528638" y="2293938"/>
            <a:ext cx="80010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009999"/>
              </a:buClr>
              <a:buFontTx/>
              <a:buChar char="•"/>
            </a:pPr>
            <a:r>
              <a:rPr lang="en-US" altLang="en-US" sz="2400">
                <a:solidFill>
                  <a:srgbClr val="000000"/>
                </a:solidFill>
              </a:rPr>
              <a:t>Greek prefixes are used in the names of covalent compounds.  These indicate the number of each atom present. </a:t>
            </a:r>
          </a:p>
        </p:txBody>
      </p:sp>
      <p:sp>
        <p:nvSpPr>
          <p:cNvPr id="278532" name="Rectangle 2"/>
          <p:cNvSpPr>
            <a:spLocks noChangeArrowheads="1"/>
          </p:cNvSpPr>
          <p:nvPr/>
        </p:nvSpPr>
        <p:spPr bwMode="auto">
          <a:xfrm>
            <a:off x="9271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Reviewing Main Ideas</a:t>
            </a:r>
          </a:p>
        </p:txBody>
      </p:sp>
    </p:spTree>
    <p:extLst>
      <p:ext uri="{BB962C8B-B14F-4D97-AF65-F5344CB8AC3E}">
        <p14:creationId xmlns:p14="http://schemas.microsoft.com/office/powerpoint/2010/main" val="109550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757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Question 1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778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What are the three ways atoms form chemical bonds?</a:t>
            </a:r>
          </a:p>
        </p:txBody>
      </p:sp>
      <p:sp>
        <p:nvSpPr>
          <p:cNvPr id="279557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336805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/>
      <p:bldP spid="2795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533400" y="1430338"/>
            <a:ext cx="12858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400" b="1">
                <a:solidFill>
                  <a:srgbClr val="ECCA22"/>
                </a:solidFill>
              </a:rPr>
              <a:t>Answer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431800" y="373063"/>
            <a:ext cx="184150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517525" y="1935163"/>
            <a:ext cx="31400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Atoms can gain, share, or lose electrons in order to form the chemical bonds of compounds.</a:t>
            </a:r>
            <a:r>
              <a:rPr lang="en-US" altLang="en-US" sz="2400" b="1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2805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4953000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0582" name="Rectangle 2"/>
          <p:cNvSpPr>
            <a:spLocks noChangeArrowheads="1"/>
          </p:cNvSpPr>
          <p:nvPr/>
        </p:nvSpPr>
        <p:spPr bwMode="auto">
          <a:xfrm>
            <a:off x="838200" y="66675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1pPr>
            <a:lvl2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2pPr>
            <a:lvl3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3pPr>
            <a:lvl4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4pPr>
            <a:lvl5pPr algn="ctr" eaLnBrk="0" hangingPunct="0">
              <a:defRPr sz="3600">
                <a:solidFill>
                  <a:schemeClr val="bg1"/>
                </a:solidFill>
                <a:latin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Chapter Review</a:t>
            </a:r>
          </a:p>
        </p:txBody>
      </p:sp>
    </p:spTree>
    <p:extLst>
      <p:ext uri="{BB962C8B-B14F-4D97-AF65-F5344CB8AC3E}">
        <p14:creationId xmlns:p14="http://schemas.microsoft.com/office/powerpoint/2010/main" val="2238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/>
      <p:bldP spid="280580" grpId="0"/>
    </p:bldLst>
  </p:timing>
</p:sld>
</file>

<file path=ppt/theme/theme1.xml><?xml version="1.0" encoding="utf-8"?>
<a:theme xmlns:a="http://schemas.openxmlformats.org/drawingml/2006/main" name="3_Custom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9999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912</Words>
  <Application>Microsoft Office PowerPoint</Application>
  <PresentationFormat>On-screen Show (4:3)</PresentationFormat>
  <Paragraphs>116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Brever</dc:creator>
  <cp:lastModifiedBy>Scott Brever</cp:lastModifiedBy>
  <cp:revision>1</cp:revision>
  <dcterms:created xsi:type="dcterms:W3CDTF">2019-01-21T16:05:28Z</dcterms:created>
  <dcterms:modified xsi:type="dcterms:W3CDTF">2019-01-21T16:07:07Z</dcterms:modified>
</cp:coreProperties>
</file>