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64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74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5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662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46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707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83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55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8955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61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35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82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302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085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748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373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11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728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443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96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95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901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slide" Target="../slides/slide1.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22213"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6"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7"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3</a:t>
            </a:r>
          </a:p>
        </p:txBody>
      </p:sp>
      <p:sp>
        <p:nvSpPr>
          <p:cNvPr id="222218" name="Rectangle 10"/>
          <p:cNvSpPr>
            <a:spLocks noChangeArrowheads="1"/>
          </p:cNvSpPr>
          <p:nvPr userDrawn="1"/>
        </p:nvSpPr>
        <p:spPr bwMode="auto">
          <a:xfrm>
            <a:off x="977900" y="128588"/>
            <a:ext cx="815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000" b="1">
                <a:solidFill>
                  <a:srgbClr val="FFFFFF"/>
                </a:solidFill>
                <a:latin typeface="ITCFranklinGothicStd-Hvy" charset="0"/>
              </a:rPr>
              <a:t>Writing Formulas and Naming Compounds</a:t>
            </a:r>
          </a:p>
        </p:txBody>
      </p:sp>
      <p:pic>
        <p:nvPicPr>
          <p:cNvPr id="222221"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22" name="Picture 9" descr="buttoms_03">
            <a:hlinkClick r:id="rId19" action="ppaction://hlinksldjump"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23" name="Picture 10" descr="buttoms_05">
            <a:hlinkClick r:id="" action="ppaction://noaction"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75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23237"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9"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0"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1"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3</a:t>
            </a:r>
          </a:p>
        </p:txBody>
      </p:sp>
      <p:pic>
        <p:nvPicPr>
          <p:cNvPr id="223244"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5" name="Picture 9" descr="buttoms_03">
            <a:hlinkClick r:id="rId19" action="ppaction://hlinksldjump"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6" name="Picture 10" descr="buttoms_05">
            <a:hlinkClick r:id="" action="ppaction://noaction"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907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822325" y="1552575"/>
            <a:ext cx="449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Binary Ionic Compounds </a:t>
            </a:r>
          </a:p>
        </p:txBody>
      </p:sp>
      <p:sp>
        <p:nvSpPr>
          <p:cNvPr id="154630" name="Text Box 6"/>
          <p:cNvSpPr txBox="1">
            <a:spLocks noChangeArrowheads="1"/>
          </p:cNvSpPr>
          <p:nvPr/>
        </p:nvSpPr>
        <p:spPr bwMode="auto">
          <a:xfrm>
            <a:off x="533400" y="3086100"/>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binary</a:t>
            </a:r>
            <a:r>
              <a:rPr lang="en-US" altLang="en-US" sz="2400" b="1">
                <a:solidFill>
                  <a:srgbClr val="FF3399"/>
                </a:solidFill>
              </a:rPr>
              <a:t> </a:t>
            </a:r>
            <a:r>
              <a:rPr lang="en-US" altLang="en-US" sz="2400" b="1">
                <a:solidFill>
                  <a:srgbClr val="333399"/>
                </a:solidFill>
              </a:rPr>
              <a:t>compound</a:t>
            </a:r>
            <a:r>
              <a:rPr lang="en-US" altLang="en-US" sz="2400">
                <a:solidFill>
                  <a:srgbClr val="000000"/>
                </a:solidFill>
              </a:rPr>
              <a:t> is one that is composed of two elements. </a:t>
            </a:r>
          </a:p>
        </p:txBody>
      </p:sp>
      <p:sp>
        <p:nvSpPr>
          <p:cNvPr id="154631" name="Text Box 7"/>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first formulas of compounds you will write are for binary ionic compounds. </a:t>
            </a:r>
          </a:p>
        </p:txBody>
      </p:sp>
      <p:sp>
        <p:nvSpPr>
          <p:cNvPr id="154632" name="Text Box 8"/>
          <p:cNvSpPr txBox="1">
            <a:spLocks noChangeArrowheads="1"/>
          </p:cNvSpPr>
          <p:nvPr/>
        </p:nvSpPr>
        <p:spPr bwMode="auto">
          <a:xfrm>
            <a:off x="533400" y="38100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Before you can write a formula, you must have all the needed information at your fingertips. </a:t>
            </a:r>
          </a:p>
        </p:txBody>
      </p:sp>
      <p:pic>
        <p:nvPicPr>
          <p:cNvPr id="154635" name="Picture 6" descr="audio2">
            <a:hlinkClick r:id="" action="ppaction://noaction">
              <a:snd r:embed="rId2" name="binary_compound.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50" y="34925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18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4631"/>
                                        </p:tgtEl>
                                        <p:attrNameLst>
                                          <p:attrName>style.visibility</p:attrName>
                                        </p:attrNameLst>
                                      </p:cBhvr>
                                      <p:to>
                                        <p:strVal val="visible"/>
                                      </p:to>
                                    </p:set>
                                    <p:animEffect transition="in" filter="box(out)">
                                      <p:cBhvr>
                                        <p:cTn id="7" dur="500"/>
                                        <p:tgtEl>
                                          <p:spTgt spid="154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4630"/>
                                        </p:tgtEl>
                                        <p:attrNameLst>
                                          <p:attrName>style.visibility</p:attrName>
                                        </p:attrNameLst>
                                      </p:cBhvr>
                                      <p:to>
                                        <p:strVal val="visible"/>
                                      </p:to>
                                    </p:set>
                                    <p:animEffect transition="in" filter="box(out)">
                                      <p:cBhvr>
                                        <p:cTn id="12" dur="500"/>
                                        <p:tgtEl>
                                          <p:spTgt spid="154630"/>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54635"/>
                                        </p:tgtEl>
                                        <p:attrNameLst>
                                          <p:attrName>style.visibility</p:attrName>
                                        </p:attrNameLst>
                                      </p:cBhvr>
                                      <p:to>
                                        <p:strVal val="visible"/>
                                      </p:to>
                                    </p:set>
                                    <p:animEffect transition="in" filter="box(out)">
                                      <p:cBhvr>
                                        <p:cTn id="16" dur="500"/>
                                        <p:tgtEl>
                                          <p:spTgt spid="1546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54632"/>
                                        </p:tgtEl>
                                        <p:attrNameLst>
                                          <p:attrName>style.visibility</p:attrName>
                                        </p:attrNameLst>
                                      </p:cBhvr>
                                      <p:to>
                                        <p:strVal val="visible"/>
                                      </p:to>
                                    </p:set>
                                    <p:animEffect transition="in" filter="box(out)">
                                      <p:cBhvr>
                                        <p:cTn id="21" dur="500"/>
                                        <p:tgtEl>
                                          <p:spTgt spid="154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P spid="154631" grpId="0"/>
      <p:bldP spid="1546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822325" y="1552575"/>
            <a:ext cx="2773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Names </a:t>
            </a:r>
          </a:p>
        </p:txBody>
      </p:sp>
      <p:sp>
        <p:nvSpPr>
          <p:cNvPr id="166918" name="Text Box 6"/>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can name a binary ionic compound from its formula by using these rules. </a:t>
            </a:r>
          </a:p>
        </p:txBody>
      </p:sp>
      <p:sp>
        <p:nvSpPr>
          <p:cNvPr id="166919" name="Text Box 7"/>
          <p:cNvSpPr txBox="1">
            <a:spLocks noChangeArrowheads="1"/>
          </p:cNvSpPr>
          <p:nvPr/>
        </p:nvSpPr>
        <p:spPr bwMode="auto">
          <a:xfrm>
            <a:off x="838200" y="3084513"/>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a:solidFill>
                  <a:srgbClr val="000000"/>
                </a:solidFill>
              </a:rPr>
              <a:t>1.  Write the name of the positive ion.</a:t>
            </a:r>
          </a:p>
        </p:txBody>
      </p:sp>
    </p:spTree>
    <p:extLst>
      <p:ext uri="{BB962C8B-B14F-4D97-AF65-F5344CB8AC3E}">
        <p14:creationId xmlns:p14="http://schemas.microsoft.com/office/powerpoint/2010/main" val="3533376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6918"/>
                                        </p:tgtEl>
                                        <p:attrNameLst>
                                          <p:attrName>style.visibility</p:attrName>
                                        </p:attrNameLst>
                                      </p:cBhvr>
                                      <p:to>
                                        <p:strVal val="visible"/>
                                      </p:to>
                                    </p:set>
                                    <p:animEffect transition="in" filter="box(out)">
                                      <p:cBhvr>
                                        <p:cTn id="7" dur="500"/>
                                        <p:tgtEl>
                                          <p:spTgt spid="166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box(out)">
                                      <p:cBhvr>
                                        <p:cTn id="12"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p:bldP spid="1669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822325" y="1552575"/>
            <a:ext cx="2773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Names </a:t>
            </a:r>
          </a:p>
        </p:txBody>
      </p:sp>
      <p:sp>
        <p:nvSpPr>
          <p:cNvPr id="165895" name="Text Box 7"/>
          <p:cNvSpPr txBox="1">
            <a:spLocks noChangeArrowheads="1"/>
          </p:cNvSpPr>
          <p:nvPr/>
        </p:nvSpPr>
        <p:spPr bwMode="auto">
          <a:xfrm>
            <a:off x="838200" y="2484438"/>
            <a:ext cx="4495800"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CC3300"/>
              </a:buClr>
            </a:pPr>
            <a:r>
              <a:rPr lang="en-US" altLang="en-US" sz="2400">
                <a:solidFill>
                  <a:srgbClr val="000000"/>
                </a:solidFill>
              </a:rPr>
              <a:t>2.  Check to see if the positive ion is capable of forming more than one oxidation number.  If it is, determine the oxidation number of the ion from the formula of the compound.  </a:t>
            </a:r>
          </a:p>
        </p:txBody>
      </p:sp>
      <p:pic>
        <p:nvPicPr>
          <p:cNvPr id="1658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11313"/>
            <a:ext cx="3176588" cy="42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5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5895"/>
                                        </p:tgtEl>
                                        <p:attrNameLst>
                                          <p:attrName>style.visibility</p:attrName>
                                        </p:attrNameLst>
                                      </p:cBhvr>
                                      <p:to>
                                        <p:strVal val="visible"/>
                                      </p:to>
                                    </p:set>
                                    <p:animEffect transition="in" filter="box(out)">
                                      <p:cBhvr>
                                        <p:cTn id="7" dur="500"/>
                                        <p:tgtEl>
                                          <p:spTgt spid="16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822325" y="1552575"/>
            <a:ext cx="2773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Names </a:t>
            </a:r>
          </a:p>
        </p:txBody>
      </p:sp>
      <p:sp>
        <p:nvSpPr>
          <p:cNvPr id="204805" name="Text Box 5"/>
          <p:cNvSpPr txBox="1">
            <a:spLocks noChangeArrowheads="1"/>
          </p:cNvSpPr>
          <p:nvPr/>
        </p:nvSpPr>
        <p:spPr bwMode="auto">
          <a:xfrm>
            <a:off x="838200" y="2484438"/>
            <a:ext cx="4419600"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CC3300"/>
              </a:buClr>
            </a:pPr>
            <a:r>
              <a:rPr lang="en-US" altLang="en-US" sz="2400">
                <a:solidFill>
                  <a:srgbClr val="000000"/>
                </a:solidFill>
              </a:rPr>
              <a:t>2. (continued) Write the charge of the positive ion using roman numerals in parentheses after the ion’s name.  If the ion has only one possible oxidation number, proceed to step 3. </a:t>
            </a:r>
          </a:p>
        </p:txBody>
      </p:sp>
      <p:pic>
        <p:nvPicPr>
          <p:cNvPr id="2048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85900"/>
            <a:ext cx="3222625" cy="431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78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box(out)">
                                      <p:cBhvr>
                                        <p:cTn id="7" dur="5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Text Box 3"/>
          <p:cNvSpPr txBox="1">
            <a:spLocks noChangeArrowheads="1"/>
          </p:cNvSpPr>
          <p:nvPr/>
        </p:nvSpPr>
        <p:spPr bwMode="auto">
          <a:xfrm>
            <a:off x="822325" y="1552575"/>
            <a:ext cx="2674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Names</a:t>
            </a:r>
          </a:p>
        </p:txBody>
      </p:sp>
      <p:sp>
        <p:nvSpPr>
          <p:cNvPr id="168966" name="Text Box 6"/>
          <p:cNvSpPr txBox="1">
            <a:spLocks noChangeArrowheads="1"/>
          </p:cNvSpPr>
          <p:nvPr/>
        </p:nvSpPr>
        <p:spPr bwMode="auto">
          <a:xfrm>
            <a:off x="838200" y="2251075"/>
            <a:ext cx="4038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CC3300"/>
              </a:buClr>
            </a:pPr>
            <a:r>
              <a:rPr lang="en-US" altLang="en-US" sz="2400">
                <a:solidFill>
                  <a:srgbClr val="000000"/>
                </a:solidFill>
              </a:rPr>
              <a:t>3.  Write the root name of the negative ion.  The root is the first part of the element’s name. </a:t>
            </a:r>
          </a:p>
        </p:txBody>
      </p:sp>
      <p:sp>
        <p:nvSpPr>
          <p:cNvPr id="168967" name="Text Box 7"/>
          <p:cNvSpPr txBox="1">
            <a:spLocks noChangeArrowheads="1"/>
          </p:cNvSpPr>
          <p:nvPr/>
        </p:nvSpPr>
        <p:spPr bwMode="auto">
          <a:xfrm>
            <a:off x="838200" y="3644900"/>
            <a:ext cx="3886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CC3300"/>
              </a:buClr>
            </a:pPr>
            <a:r>
              <a:rPr lang="en-US" altLang="en-US" sz="2400">
                <a:solidFill>
                  <a:srgbClr val="000000"/>
                </a:solidFill>
              </a:rPr>
              <a:t>4.  Add the ending -</a:t>
            </a:r>
            <a:r>
              <a:rPr lang="en-US" altLang="en-US" sz="2400" i="1">
                <a:solidFill>
                  <a:srgbClr val="000000"/>
                </a:solidFill>
              </a:rPr>
              <a:t>ide</a:t>
            </a:r>
            <a:r>
              <a:rPr lang="en-US" altLang="en-US" sz="2400">
                <a:solidFill>
                  <a:srgbClr val="000000"/>
                </a:solidFill>
              </a:rPr>
              <a:t> to the root.  The table lists several elements and their -</a:t>
            </a:r>
            <a:r>
              <a:rPr lang="en-US" altLang="en-US" sz="2400" i="1">
                <a:solidFill>
                  <a:srgbClr val="000000"/>
                </a:solidFill>
              </a:rPr>
              <a:t>ide</a:t>
            </a:r>
            <a:r>
              <a:rPr lang="en-US" altLang="en-US" sz="2400">
                <a:solidFill>
                  <a:srgbClr val="000000"/>
                </a:solidFill>
              </a:rPr>
              <a:t> counterparts. </a:t>
            </a:r>
          </a:p>
        </p:txBody>
      </p:sp>
      <p:pic>
        <p:nvPicPr>
          <p:cNvPr id="1689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84313"/>
            <a:ext cx="3644900" cy="407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9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8966"/>
                                        </p:tgtEl>
                                        <p:attrNameLst>
                                          <p:attrName>style.visibility</p:attrName>
                                        </p:attrNameLst>
                                      </p:cBhvr>
                                      <p:to>
                                        <p:strVal val="visible"/>
                                      </p:to>
                                    </p:set>
                                    <p:animEffect transition="in" filter="box(out)">
                                      <p:cBhvr>
                                        <p:cTn id="7" dur="500"/>
                                        <p:tgtEl>
                                          <p:spTgt spid="168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7"/>
                                        </p:tgtEl>
                                        <p:attrNameLst>
                                          <p:attrName>style.visibility</p:attrName>
                                        </p:attrNameLst>
                                      </p:cBhvr>
                                      <p:to>
                                        <p:strVal val="visible"/>
                                      </p:to>
                                    </p:set>
                                    <p:animEffect transition="in" filter="box(out)">
                                      <p:cBhvr>
                                        <p:cTn id="12" dur="500"/>
                                        <p:tgtEl>
                                          <p:spTgt spid="168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p:bldP spid="1689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3"/>
          <p:cNvSpPr txBox="1">
            <a:spLocks noChangeArrowheads="1"/>
          </p:cNvSpPr>
          <p:nvPr/>
        </p:nvSpPr>
        <p:spPr bwMode="auto">
          <a:xfrm>
            <a:off x="822325" y="1552575"/>
            <a:ext cx="2773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Names </a:t>
            </a:r>
          </a:p>
        </p:txBody>
      </p:sp>
      <p:sp>
        <p:nvSpPr>
          <p:cNvPr id="169990" name="Text Box 6"/>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Subscripts do not become part of the name for ionic compounds. </a:t>
            </a:r>
          </a:p>
        </p:txBody>
      </p:sp>
      <p:sp>
        <p:nvSpPr>
          <p:cNvPr id="169991" name="Text Box 7"/>
          <p:cNvSpPr txBox="1">
            <a:spLocks noChangeArrowheads="1"/>
          </p:cNvSpPr>
          <p:nvPr/>
        </p:nvSpPr>
        <p:spPr bwMode="auto">
          <a:xfrm>
            <a:off x="533400" y="30861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However, subscripts can be used to help determine the charges of those metals that have more than one positive charge </a:t>
            </a:r>
          </a:p>
        </p:txBody>
      </p:sp>
    </p:spTree>
    <p:extLst>
      <p:ext uri="{BB962C8B-B14F-4D97-AF65-F5344CB8AC3E}">
        <p14:creationId xmlns:p14="http://schemas.microsoft.com/office/powerpoint/2010/main" val="385973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ox(out)">
                                      <p:cBhvr>
                                        <p:cTn id="7" dur="500"/>
                                        <p:tgtEl>
                                          <p:spTgt spid="169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9991"/>
                                        </p:tgtEl>
                                        <p:attrNameLst>
                                          <p:attrName>style.visibility</p:attrName>
                                        </p:attrNameLst>
                                      </p:cBhvr>
                                      <p:to>
                                        <p:strVal val="visible"/>
                                      </p:to>
                                    </p:set>
                                    <p:animEffect transition="in" filter="box(out)">
                                      <p:cBhvr>
                                        <p:cTn id="12" dur="500"/>
                                        <p:tgtEl>
                                          <p:spTgt spid="16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p:bldP spid="1699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3"/>
          <p:cNvSpPr txBox="1">
            <a:spLocks noChangeArrowheads="1"/>
          </p:cNvSpPr>
          <p:nvPr/>
        </p:nvSpPr>
        <p:spPr bwMode="auto">
          <a:xfrm>
            <a:off x="822325" y="1552575"/>
            <a:ext cx="5600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Compounds with Complex Ions </a:t>
            </a:r>
          </a:p>
        </p:txBody>
      </p:sp>
      <p:sp>
        <p:nvSpPr>
          <p:cNvPr id="171014" name="Text Box 6"/>
          <p:cNvSpPr txBox="1">
            <a:spLocks noChangeArrowheads="1"/>
          </p:cNvSpPr>
          <p:nvPr/>
        </p:nvSpPr>
        <p:spPr bwMode="auto">
          <a:xfrm>
            <a:off x="528638" y="2293938"/>
            <a:ext cx="457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Not all ionic compounds are binary.</a:t>
            </a:r>
          </a:p>
        </p:txBody>
      </p:sp>
      <p:sp>
        <p:nvSpPr>
          <p:cNvPr id="171015" name="Text Box 7"/>
          <p:cNvSpPr txBox="1">
            <a:spLocks noChangeArrowheads="1"/>
          </p:cNvSpPr>
          <p:nvPr/>
        </p:nvSpPr>
        <p:spPr bwMode="auto">
          <a:xfrm>
            <a:off x="533400" y="3136900"/>
            <a:ext cx="4648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Baking soda has the formula NaHCO</a:t>
            </a:r>
            <a:r>
              <a:rPr lang="en-US" altLang="en-US" sz="2400" baseline="-25000">
                <a:solidFill>
                  <a:srgbClr val="000000"/>
                </a:solidFill>
              </a:rPr>
              <a:t>3</a:t>
            </a:r>
            <a:r>
              <a:rPr lang="en-US" altLang="en-US" sz="2400">
                <a:solidFill>
                  <a:srgbClr val="000000"/>
                </a:solidFill>
              </a:rPr>
              <a:t>. </a:t>
            </a:r>
          </a:p>
        </p:txBody>
      </p:sp>
      <p:sp>
        <p:nvSpPr>
          <p:cNvPr id="171017" name="Text Box 9"/>
          <p:cNvSpPr txBox="1">
            <a:spLocks noChangeArrowheads="1"/>
          </p:cNvSpPr>
          <p:nvPr/>
        </p:nvSpPr>
        <p:spPr bwMode="auto">
          <a:xfrm>
            <a:off x="533400" y="3949700"/>
            <a:ext cx="4648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is an example of an ionic compound that is not binary.</a:t>
            </a:r>
          </a:p>
        </p:txBody>
      </p:sp>
      <p:pic>
        <p:nvPicPr>
          <p:cNvPr id="17102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25650"/>
            <a:ext cx="2803525" cy="376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5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box(out)">
                                      <p:cBhvr>
                                        <p:cTn id="7" dur="500"/>
                                        <p:tgtEl>
                                          <p:spTgt spid="171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1015"/>
                                        </p:tgtEl>
                                        <p:attrNameLst>
                                          <p:attrName>style.visibility</p:attrName>
                                        </p:attrNameLst>
                                      </p:cBhvr>
                                      <p:to>
                                        <p:strVal val="visible"/>
                                      </p:to>
                                    </p:set>
                                    <p:animEffect transition="in" filter="box(out)">
                                      <p:cBhvr>
                                        <p:cTn id="12" dur="500"/>
                                        <p:tgtEl>
                                          <p:spTgt spid="1710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1017"/>
                                        </p:tgtEl>
                                        <p:attrNameLst>
                                          <p:attrName>style.visibility</p:attrName>
                                        </p:attrNameLst>
                                      </p:cBhvr>
                                      <p:to>
                                        <p:strVal val="visible"/>
                                      </p:to>
                                    </p:set>
                                    <p:animEffect transition="in" filter="box(out)">
                                      <p:cBhvr>
                                        <p:cTn id="17" dur="500"/>
                                        <p:tgtEl>
                                          <p:spTgt spid="171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P spid="171015" grpId="0"/>
      <p:bldP spid="1710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822325" y="1552575"/>
            <a:ext cx="5600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Compounds with Complex Ions </a:t>
            </a:r>
          </a:p>
        </p:txBody>
      </p:sp>
      <p:sp>
        <p:nvSpPr>
          <p:cNvPr id="191496" name="Text Box 8"/>
          <p:cNvSpPr txBox="1">
            <a:spLocks noChangeArrowheads="1"/>
          </p:cNvSpPr>
          <p:nvPr/>
        </p:nvSpPr>
        <p:spPr bwMode="auto">
          <a:xfrm>
            <a:off x="528638" y="2293938"/>
            <a:ext cx="43434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ionic compounds, including baking soda, are composed of more than two elements.  They contain polyatomic ions.</a:t>
            </a:r>
          </a:p>
        </p:txBody>
      </p:sp>
      <p:pic>
        <p:nvPicPr>
          <p:cNvPr id="19150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75" y="2028825"/>
            <a:ext cx="27876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80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1496"/>
                                        </p:tgtEl>
                                        <p:attrNameLst>
                                          <p:attrName>style.visibility</p:attrName>
                                        </p:attrNameLst>
                                      </p:cBhvr>
                                      <p:to>
                                        <p:strVal val="visible"/>
                                      </p:to>
                                    </p:set>
                                    <p:animEffect transition="in" filter="box(out)">
                                      <p:cBhvr>
                                        <p:cTn id="7" dur="5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ext Box 3"/>
          <p:cNvSpPr txBox="1">
            <a:spLocks noChangeArrowheads="1"/>
          </p:cNvSpPr>
          <p:nvPr/>
        </p:nvSpPr>
        <p:spPr bwMode="auto">
          <a:xfrm>
            <a:off x="822325" y="1552575"/>
            <a:ext cx="5600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Compounds with Complex Ions </a:t>
            </a:r>
          </a:p>
        </p:txBody>
      </p:sp>
      <p:sp>
        <p:nvSpPr>
          <p:cNvPr id="172038" name="Text Box 6"/>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polyatomic</a:t>
            </a:r>
            <a:r>
              <a:rPr lang="en-US" altLang="en-US" sz="2400" b="1">
                <a:solidFill>
                  <a:srgbClr val="FF3399"/>
                </a:solidFill>
              </a:rPr>
              <a:t> </a:t>
            </a:r>
            <a:r>
              <a:rPr lang="en-US" altLang="en-US" sz="2400" b="1">
                <a:solidFill>
                  <a:srgbClr val="333399"/>
                </a:solidFill>
              </a:rPr>
              <a:t>ion</a:t>
            </a:r>
            <a:r>
              <a:rPr lang="en-US" altLang="en-US" sz="2400">
                <a:solidFill>
                  <a:srgbClr val="000000"/>
                </a:solidFill>
              </a:rPr>
              <a:t> is a positively or negatively charged, covalently bonded group of atoms. </a:t>
            </a:r>
          </a:p>
        </p:txBody>
      </p:sp>
      <p:sp>
        <p:nvSpPr>
          <p:cNvPr id="172039" name="Text Box 7"/>
          <p:cNvSpPr txBox="1">
            <a:spLocks noChangeArrowheads="1"/>
          </p:cNvSpPr>
          <p:nvPr/>
        </p:nvSpPr>
        <p:spPr bwMode="auto">
          <a:xfrm>
            <a:off x="533400" y="30861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 the polyatomic ions as a whole contain two or more elements. </a:t>
            </a:r>
          </a:p>
        </p:txBody>
      </p:sp>
      <p:pic>
        <p:nvPicPr>
          <p:cNvPr id="172045" name="Picture 6" descr="audio2">
            <a:hlinkClick r:id="" action="ppaction://noaction">
              <a:snd r:embed="rId2" name="polyatomic_ion.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550" y="26670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276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box(out)">
                                      <p:cBhvr>
                                        <p:cTn id="7" dur="500"/>
                                        <p:tgtEl>
                                          <p:spTgt spid="17203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72045"/>
                                        </p:tgtEl>
                                        <p:attrNameLst>
                                          <p:attrName>style.visibility</p:attrName>
                                        </p:attrNameLst>
                                      </p:cBhvr>
                                      <p:to>
                                        <p:strVal val="visible"/>
                                      </p:to>
                                    </p:set>
                                    <p:animEffect transition="in" filter="box(out)">
                                      <p:cBhvr>
                                        <p:cTn id="11" dur="500"/>
                                        <p:tgtEl>
                                          <p:spTgt spid="1720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72039"/>
                                        </p:tgtEl>
                                        <p:attrNameLst>
                                          <p:attrName>style.visibility</p:attrName>
                                        </p:attrNameLst>
                                      </p:cBhvr>
                                      <p:to>
                                        <p:strVal val="visible"/>
                                      </p:to>
                                    </p:set>
                                    <p:animEffect transition="in" filter="box(out)">
                                      <p:cBhvr>
                                        <p:cTn id="16" dur="500"/>
                                        <p:tgtEl>
                                          <p:spTgt spid="172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p:bldP spid="1720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822325" y="1552575"/>
            <a:ext cx="2773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Names </a:t>
            </a:r>
          </a:p>
        </p:txBody>
      </p:sp>
      <p:sp>
        <p:nvSpPr>
          <p:cNvPr id="173062" name="Text Box 6"/>
          <p:cNvSpPr txBox="1">
            <a:spLocks noChangeArrowheads="1"/>
          </p:cNvSpPr>
          <p:nvPr/>
        </p:nvSpPr>
        <p:spPr bwMode="auto">
          <a:xfrm>
            <a:off x="528638" y="2293938"/>
            <a:ext cx="381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table lists several polyatomic ions. </a:t>
            </a:r>
          </a:p>
        </p:txBody>
      </p:sp>
      <p:sp>
        <p:nvSpPr>
          <p:cNvPr id="173065" name="Text Box 9"/>
          <p:cNvSpPr txBox="1">
            <a:spLocks noChangeArrowheads="1"/>
          </p:cNvSpPr>
          <p:nvPr/>
        </p:nvSpPr>
        <p:spPr bwMode="auto">
          <a:xfrm>
            <a:off x="533400" y="3090863"/>
            <a:ext cx="3886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To name a compound that contains one of these ions, first write the name of the positive ion. </a:t>
            </a:r>
          </a:p>
        </p:txBody>
      </p:sp>
      <p:sp>
        <p:nvSpPr>
          <p:cNvPr id="173066" name="Text Box 10"/>
          <p:cNvSpPr txBox="1">
            <a:spLocks noChangeArrowheads="1"/>
          </p:cNvSpPr>
          <p:nvPr/>
        </p:nvSpPr>
        <p:spPr bwMode="auto">
          <a:xfrm>
            <a:off x="533400" y="4559300"/>
            <a:ext cx="381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Then write the name of the negative ion.</a:t>
            </a:r>
          </a:p>
        </p:txBody>
      </p:sp>
      <p:pic>
        <p:nvPicPr>
          <p:cNvPr id="17307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35188"/>
            <a:ext cx="3949700" cy="319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7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box(out)">
                                      <p:cBhvr>
                                        <p:cTn id="7" dur="500"/>
                                        <p:tgtEl>
                                          <p:spTgt spid="173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3065"/>
                                        </p:tgtEl>
                                        <p:attrNameLst>
                                          <p:attrName>style.visibility</p:attrName>
                                        </p:attrNameLst>
                                      </p:cBhvr>
                                      <p:to>
                                        <p:strVal val="visible"/>
                                      </p:to>
                                    </p:set>
                                    <p:animEffect transition="in" filter="box(out)">
                                      <p:cBhvr>
                                        <p:cTn id="12" dur="500"/>
                                        <p:tgtEl>
                                          <p:spTgt spid="173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3066"/>
                                        </p:tgtEl>
                                        <p:attrNameLst>
                                          <p:attrName>style.visibility</p:attrName>
                                        </p:attrNameLst>
                                      </p:cBhvr>
                                      <p:to>
                                        <p:strVal val="visible"/>
                                      </p:to>
                                    </p:set>
                                    <p:animEffect transition="in" filter="box(out)">
                                      <p:cBhvr>
                                        <p:cTn id="17" dur="500"/>
                                        <p:tgtEl>
                                          <p:spTgt spid="173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P spid="173065" grpId="0"/>
      <p:bldP spid="1730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ext Box 3"/>
          <p:cNvSpPr txBox="1">
            <a:spLocks noChangeArrowheads="1"/>
          </p:cNvSpPr>
          <p:nvPr/>
        </p:nvSpPr>
        <p:spPr bwMode="auto">
          <a:xfrm>
            <a:off x="822325" y="1552575"/>
            <a:ext cx="3206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Formulas </a:t>
            </a:r>
          </a:p>
        </p:txBody>
      </p:sp>
      <p:sp>
        <p:nvSpPr>
          <p:cNvPr id="174086" name="Text Box 6"/>
          <p:cNvSpPr txBox="1">
            <a:spLocks noChangeArrowheads="1"/>
          </p:cNvSpPr>
          <p:nvPr/>
        </p:nvSpPr>
        <p:spPr bwMode="auto">
          <a:xfrm>
            <a:off x="528638" y="2293938"/>
            <a:ext cx="8158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To write formulas for these compounds, follow the rules for binary compounds, with one addition. </a:t>
            </a:r>
          </a:p>
        </p:txBody>
      </p:sp>
      <p:sp>
        <p:nvSpPr>
          <p:cNvPr id="174087" name="Text Box 7"/>
          <p:cNvSpPr txBox="1">
            <a:spLocks noChangeArrowheads="1"/>
          </p:cNvSpPr>
          <p:nvPr/>
        </p:nvSpPr>
        <p:spPr bwMode="auto">
          <a:xfrm>
            <a:off x="533400" y="30861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more than one polyatomic ion is needed, write parentheses around the polyatomic ion before adding the subscript.</a:t>
            </a:r>
          </a:p>
        </p:txBody>
      </p:sp>
    </p:spTree>
    <p:extLst>
      <p:ext uri="{BB962C8B-B14F-4D97-AF65-F5344CB8AC3E}">
        <p14:creationId xmlns:p14="http://schemas.microsoft.com/office/powerpoint/2010/main" val="241647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box(out)">
                                      <p:cBhvr>
                                        <p:cTn id="7" dur="500"/>
                                        <p:tgtEl>
                                          <p:spTgt spid="174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087"/>
                                        </p:tgtEl>
                                        <p:attrNameLst>
                                          <p:attrName>style.visibility</p:attrName>
                                        </p:attrNameLst>
                                      </p:cBhvr>
                                      <p:to>
                                        <p:strVal val="visible"/>
                                      </p:to>
                                    </p:set>
                                    <p:animEffect transition="in" filter="box(out)">
                                      <p:cBhvr>
                                        <p:cTn id="12"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p:bldP spid="1740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ext Box 3"/>
          <p:cNvSpPr txBox="1">
            <a:spLocks noChangeArrowheads="1"/>
          </p:cNvSpPr>
          <p:nvPr/>
        </p:nvSpPr>
        <p:spPr bwMode="auto">
          <a:xfrm>
            <a:off x="822325" y="1552575"/>
            <a:ext cx="449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Binary Ionic Compounds </a:t>
            </a:r>
          </a:p>
        </p:txBody>
      </p:sp>
      <p:sp>
        <p:nvSpPr>
          <p:cNvPr id="155654" name="Text Box 6"/>
          <p:cNvSpPr txBox="1">
            <a:spLocks noChangeArrowheads="1"/>
          </p:cNvSpPr>
          <p:nvPr/>
        </p:nvSpPr>
        <p:spPr bwMode="auto">
          <a:xfrm>
            <a:off x="533400" y="3368675"/>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relationship between an element’s position on the periodic table and the number of electrons it gains or loses is called the </a:t>
            </a:r>
            <a:r>
              <a:rPr lang="en-US" altLang="en-US" sz="2400" b="1">
                <a:solidFill>
                  <a:srgbClr val="333399"/>
                </a:solidFill>
              </a:rPr>
              <a:t>oxidation</a:t>
            </a:r>
            <a:r>
              <a:rPr lang="en-US" altLang="en-US" sz="2400" b="1">
                <a:solidFill>
                  <a:srgbClr val="FF3399"/>
                </a:solidFill>
              </a:rPr>
              <a:t> </a:t>
            </a:r>
            <a:r>
              <a:rPr lang="en-US" altLang="en-US" sz="2400" b="1">
                <a:solidFill>
                  <a:srgbClr val="333399"/>
                </a:solidFill>
              </a:rPr>
              <a:t>number</a:t>
            </a:r>
            <a:r>
              <a:rPr lang="en-US" altLang="en-US" sz="2400" b="1">
                <a:solidFill>
                  <a:srgbClr val="000000"/>
                </a:solidFill>
              </a:rPr>
              <a:t> </a:t>
            </a:r>
            <a:r>
              <a:rPr lang="en-US" altLang="en-US" sz="2400">
                <a:solidFill>
                  <a:srgbClr val="000000"/>
                </a:solidFill>
              </a:rPr>
              <a:t>of an element. </a:t>
            </a:r>
          </a:p>
        </p:txBody>
      </p:sp>
      <p:sp>
        <p:nvSpPr>
          <p:cNvPr id="155655" name="Text Box 7"/>
          <p:cNvSpPr txBox="1">
            <a:spLocks noChangeArrowheads="1"/>
          </p:cNvSpPr>
          <p:nvPr/>
        </p:nvSpPr>
        <p:spPr bwMode="auto">
          <a:xfrm>
            <a:off x="528638" y="2293938"/>
            <a:ext cx="7620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need to know which elements are involved and what number of electrons they lose, gain, or share in order to become stable. </a:t>
            </a:r>
          </a:p>
        </p:txBody>
      </p:sp>
      <p:pic>
        <p:nvPicPr>
          <p:cNvPr id="155660" name="Picture 6" descr="audio2">
            <a:hlinkClick r:id="" action="ppaction://noaction">
              <a:snd r:embed="rId2" name="oxidation_number.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41021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6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5655"/>
                                        </p:tgtEl>
                                        <p:attrNameLst>
                                          <p:attrName>style.visibility</p:attrName>
                                        </p:attrNameLst>
                                      </p:cBhvr>
                                      <p:to>
                                        <p:strVal val="visible"/>
                                      </p:to>
                                    </p:set>
                                    <p:animEffect transition="in" filter="box(out)">
                                      <p:cBhvr>
                                        <p:cTn id="7" dur="500"/>
                                        <p:tgtEl>
                                          <p:spTgt spid="155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5654"/>
                                        </p:tgtEl>
                                        <p:attrNameLst>
                                          <p:attrName>style.visibility</p:attrName>
                                        </p:attrNameLst>
                                      </p:cBhvr>
                                      <p:to>
                                        <p:strVal val="visible"/>
                                      </p:to>
                                    </p:set>
                                    <p:animEffect transition="in" filter="box(out)">
                                      <p:cBhvr>
                                        <p:cTn id="12" dur="500"/>
                                        <p:tgtEl>
                                          <p:spTgt spid="155654"/>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55660"/>
                                        </p:tgtEl>
                                        <p:attrNameLst>
                                          <p:attrName>style.visibility</p:attrName>
                                        </p:attrNameLst>
                                      </p:cBhvr>
                                      <p:to>
                                        <p:strVal val="visible"/>
                                      </p:to>
                                    </p:set>
                                    <p:animEffect transition="in" filter="box(out)">
                                      <p:cBhvr>
                                        <p:cTn id="16" dur="500"/>
                                        <p:tgtEl>
                                          <p:spTgt spid="155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p:bldP spid="1556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822325" y="1552575"/>
            <a:ext cx="3368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Formulas </a:t>
            </a:r>
          </a:p>
        </p:txBody>
      </p:sp>
      <p:sp>
        <p:nvSpPr>
          <p:cNvPr id="175110" name="Text Box 6"/>
          <p:cNvSpPr txBox="1">
            <a:spLocks noChangeArrowheads="1"/>
          </p:cNvSpPr>
          <p:nvPr/>
        </p:nvSpPr>
        <p:spPr bwMode="auto">
          <a:xfrm>
            <a:off x="528638" y="2293938"/>
            <a:ext cx="3429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Here is one example of naming a complex compound.</a:t>
            </a:r>
          </a:p>
        </p:txBody>
      </p:sp>
      <p:pic>
        <p:nvPicPr>
          <p:cNvPr id="17511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38300"/>
            <a:ext cx="3840163"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7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box(out)">
                                      <p:cBhvr>
                                        <p:cTn id="7" dur="5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822325" y="1552575"/>
            <a:ext cx="54625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Compounds with Added Water </a:t>
            </a:r>
          </a:p>
        </p:txBody>
      </p:sp>
      <p:sp>
        <p:nvSpPr>
          <p:cNvPr id="176134" name="Text Box 6"/>
          <p:cNvSpPr txBox="1">
            <a:spLocks noChangeArrowheads="1"/>
          </p:cNvSpPr>
          <p:nvPr/>
        </p:nvSpPr>
        <p:spPr bwMode="auto">
          <a:xfrm>
            <a:off x="528638" y="2293938"/>
            <a:ext cx="7620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ionic compounds have water molecules as part of their structure.  These compounds are called hydrates. </a:t>
            </a:r>
          </a:p>
        </p:txBody>
      </p:sp>
      <p:sp>
        <p:nvSpPr>
          <p:cNvPr id="176135" name="Text Box 7"/>
          <p:cNvSpPr txBox="1">
            <a:spLocks noChangeArrowheads="1"/>
          </p:cNvSpPr>
          <p:nvPr/>
        </p:nvSpPr>
        <p:spPr bwMode="auto">
          <a:xfrm>
            <a:off x="533400" y="3419475"/>
            <a:ext cx="7620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hydrate</a:t>
            </a:r>
            <a:r>
              <a:rPr lang="en-US" altLang="en-US" sz="2400">
                <a:solidFill>
                  <a:srgbClr val="000000"/>
                </a:solidFill>
              </a:rPr>
              <a:t> is a compound that has water chemically attached to its ions and written into its chemical formula. </a:t>
            </a:r>
          </a:p>
        </p:txBody>
      </p:sp>
      <p:pic>
        <p:nvPicPr>
          <p:cNvPr id="176138" name="Picture 6" descr="audio2">
            <a:hlinkClick r:id="" action="ppaction://noaction">
              <a:snd r:embed="rId2" name="hydrat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41656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66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box(out)">
                                      <p:cBhvr>
                                        <p:cTn id="7" dur="500"/>
                                        <p:tgtEl>
                                          <p:spTgt spid="176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5"/>
                                        </p:tgtEl>
                                        <p:attrNameLst>
                                          <p:attrName>style.visibility</p:attrName>
                                        </p:attrNameLst>
                                      </p:cBhvr>
                                      <p:to>
                                        <p:strVal val="visible"/>
                                      </p:to>
                                    </p:set>
                                    <p:animEffect transition="in" filter="box(out)">
                                      <p:cBhvr>
                                        <p:cTn id="12" dur="500"/>
                                        <p:tgtEl>
                                          <p:spTgt spid="176135"/>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76138"/>
                                        </p:tgtEl>
                                        <p:attrNameLst>
                                          <p:attrName>style.visibility</p:attrName>
                                        </p:attrNameLst>
                                      </p:cBhvr>
                                      <p:to>
                                        <p:strVal val="visible"/>
                                      </p:to>
                                    </p:set>
                                    <p:animEffect transition="in" filter="box(out)">
                                      <p:cBhvr>
                                        <p:cTn id="16" dur="500"/>
                                        <p:tgtEl>
                                          <p:spTgt spid="176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p:bldP spid="1761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822325" y="1552575"/>
            <a:ext cx="3448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Common Hydrates </a:t>
            </a:r>
          </a:p>
        </p:txBody>
      </p:sp>
      <p:sp>
        <p:nvSpPr>
          <p:cNvPr id="177158" name="Text Box 6"/>
          <p:cNvSpPr txBox="1">
            <a:spLocks noChangeArrowheads="1"/>
          </p:cNvSpPr>
          <p:nvPr/>
        </p:nvSpPr>
        <p:spPr bwMode="auto">
          <a:xfrm>
            <a:off x="528638" y="2293938"/>
            <a:ext cx="7620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a solution of cobalt chloride evaporates, pink crystals that contain six water molecules for each unit of cobalt chloride are formed. </a:t>
            </a:r>
          </a:p>
        </p:txBody>
      </p:sp>
      <p:sp>
        <p:nvSpPr>
          <p:cNvPr id="177159" name="Text Box 7"/>
          <p:cNvSpPr txBox="1">
            <a:spLocks noChangeArrowheads="1"/>
          </p:cNvSpPr>
          <p:nvPr/>
        </p:nvSpPr>
        <p:spPr bwMode="auto">
          <a:xfrm>
            <a:off x="533400" y="3352800"/>
            <a:ext cx="7620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formula for this compound is CoCl</a:t>
            </a:r>
            <a:r>
              <a:rPr lang="en-US" altLang="en-US" sz="2400" baseline="-25000">
                <a:solidFill>
                  <a:srgbClr val="000000"/>
                </a:solidFill>
              </a:rPr>
              <a:t>2 </a:t>
            </a:r>
            <a:r>
              <a:rPr lang="en-US" altLang="en-US" sz="2400">
                <a:solidFill>
                  <a:srgbClr val="000000"/>
                </a:solidFill>
                <a:cs typeface="Times New Roman" pitchFamily="18" charset="0"/>
              </a:rPr>
              <a:t>• 6 H</a:t>
            </a:r>
            <a:r>
              <a:rPr lang="en-US" altLang="en-US" sz="2400" baseline="-25000">
                <a:solidFill>
                  <a:srgbClr val="000000"/>
                </a:solidFill>
                <a:cs typeface="Times New Roman" pitchFamily="18" charset="0"/>
              </a:rPr>
              <a:t>2</a:t>
            </a:r>
            <a:r>
              <a:rPr lang="en-US" altLang="en-US" sz="2400">
                <a:solidFill>
                  <a:srgbClr val="000000"/>
                </a:solidFill>
                <a:cs typeface="Times New Roman" pitchFamily="18" charset="0"/>
              </a:rPr>
              <a:t>O.</a:t>
            </a:r>
            <a:r>
              <a:rPr lang="en-US" altLang="en-US" sz="2400">
                <a:solidFill>
                  <a:srgbClr val="000000"/>
                </a:solidFill>
              </a:rPr>
              <a:t> </a:t>
            </a:r>
          </a:p>
        </p:txBody>
      </p:sp>
    </p:spTree>
    <p:extLst>
      <p:ext uri="{BB962C8B-B14F-4D97-AF65-F5344CB8AC3E}">
        <p14:creationId xmlns:p14="http://schemas.microsoft.com/office/powerpoint/2010/main" val="4086519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box(out)">
                                      <p:cBhvr>
                                        <p:cTn id="7" dur="500"/>
                                        <p:tgtEl>
                                          <p:spTgt spid="177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7159"/>
                                        </p:tgtEl>
                                        <p:attrNameLst>
                                          <p:attrName>style.visibility</p:attrName>
                                        </p:attrNameLst>
                                      </p:cBhvr>
                                      <p:to>
                                        <p:strVal val="visible"/>
                                      </p:to>
                                    </p:set>
                                    <p:animEffect transition="in" filter="box(out)">
                                      <p:cBhvr>
                                        <p:cTn id="12" dur="500"/>
                                        <p:tgtEl>
                                          <p:spTgt spid="17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p:bldP spid="1771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822325" y="1552575"/>
            <a:ext cx="3448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Common Hydrates </a:t>
            </a:r>
          </a:p>
        </p:txBody>
      </p:sp>
      <p:sp>
        <p:nvSpPr>
          <p:cNvPr id="178182" name="Text Box 6"/>
          <p:cNvSpPr txBox="1">
            <a:spLocks noChangeArrowheads="1"/>
          </p:cNvSpPr>
          <p:nvPr/>
        </p:nvSpPr>
        <p:spPr bwMode="auto">
          <a:xfrm>
            <a:off x="528638" y="2293938"/>
            <a:ext cx="822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Plaster of paris also forms a hydrate when water is added. </a:t>
            </a:r>
          </a:p>
        </p:txBody>
      </p:sp>
      <p:sp>
        <p:nvSpPr>
          <p:cNvPr id="178183" name="Text Box 7"/>
          <p:cNvSpPr txBox="1">
            <a:spLocks noChangeArrowheads="1"/>
          </p:cNvSpPr>
          <p:nvPr/>
        </p:nvSpPr>
        <p:spPr bwMode="auto">
          <a:xfrm>
            <a:off x="533400" y="30480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becomes calcium sulfate dihydrate, which is also known as gypsum. </a:t>
            </a:r>
          </a:p>
        </p:txBody>
      </p:sp>
    </p:spTree>
    <p:extLst>
      <p:ext uri="{BB962C8B-B14F-4D97-AF65-F5344CB8AC3E}">
        <p14:creationId xmlns:p14="http://schemas.microsoft.com/office/powerpoint/2010/main" val="476917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8182"/>
                                        </p:tgtEl>
                                        <p:attrNameLst>
                                          <p:attrName>style.visibility</p:attrName>
                                        </p:attrNameLst>
                                      </p:cBhvr>
                                      <p:to>
                                        <p:strVal val="visible"/>
                                      </p:to>
                                    </p:set>
                                    <p:animEffect transition="in" filter="box(out)">
                                      <p:cBhvr>
                                        <p:cTn id="7" dur="500"/>
                                        <p:tgtEl>
                                          <p:spTgt spid="178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8183"/>
                                        </p:tgtEl>
                                        <p:attrNameLst>
                                          <p:attrName>style.visibility</p:attrName>
                                        </p:attrNameLst>
                                      </p:cBhvr>
                                      <p:to>
                                        <p:strVal val="visible"/>
                                      </p:to>
                                    </p:set>
                                    <p:animEffect transition="in" filter="box(out)">
                                      <p:cBhvr>
                                        <p:cTn id="12" dur="500"/>
                                        <p:tgtEl>
                                          <p:spTgt spid="178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822325" y="1552575"/>
            <a:ext cx="3448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Common Hydrates </a:t>
            </a:r>
          </a:p>
        </p:txBody>
      </p:sp>
      <p:sp>
        <p:nvSpPr>
          <p:cNvPr id="206855" name="Text Box 7"/>
          <p:cNvSpPr txBox="1">
            <a:spLocks noChangeArrowheads="1"/>
          </p:cNvSpPr>
          <p:nvPr/>
        </p:nvSpPr>
        <p:spPr bwMode="auto">
          <a:xfrm>
            <a:off x="528638" y="2293938"/>
            <a:ext cx="8158162"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writing a formula that contains a hydrate, the number of water molecules is shown after a “</a:t>
            </a:r>
            <a:r>
              <a:rPr lang="en-US" altLang="en-US" sz="2400">
                <a:solidFill>
                  <a:srgbClr val="000000"/>
                </a:solidFill>
                <a:sym typeface="Symbol" pitchFamily="18" charset="2"/>
              </a:rPr>
              <a:t></a:t>
            </a:r>
            <a:r>
              <a:rPr lang="en-US" altLang="en-US" sz="2400">
                <a:solidFill>
                  <a:srgbClr val="000000"/>
                </a:solidFill>
              </a:rPr>
              <a:t>”.  Following the number 2 is the formula for water as shown. </a:t>
            </a:r>
          </a:p>
        </p:txBody>
      </p:sp>
      <p:pic>
        <p:nvPicPr>
          <p:cNvPr id="206856" name="Picture 8" descr="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714750"/>
            <a:ext cx="38862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75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6855"/>
                                        </p:tgtEl>
                                        <p:attrNameLst>
                                          <p:attrName>style.visibility</p:attrName>
                                        </p:attrNameLst>
                                      </p:cBhvr>
                                      <p:to>
                                        <p:strVal val="visible"/>
                                      </p:to>
                                    </p:set>
                                    <p:animEffect transition="in" filter="box(out)">
                                      <p:cBhvr>
                                        <p:cTn id="7" dur="500"/>
                                        <p:tgtEl>
                                          <p:spTgt spid="20685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06856"/>
                                        </p:tgtEl>
                                        <p:attrNameLst>
                                          <p:attrName>style.visibility</p:attrName>
                                        </p:attrNameLst>
                                      </p:cBhvr>
                                      <p:to>
                                        <p:strVal val="visible"/>
                                      </p:to>
                                    </p:set>
                                    <p:animEffect transition="in" filter="box(out)">
                                      <p:cBhvr>
                                        <p:cTn id="11" dur="500"/>
                                        <p:tgtEl>
                                          <p:spTgt spid="206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ext Box 3"/>
          <p:cNvSpPr txBox="1">
            <a:spLocks noChangeArrowheads="1"/>
          </p:cNvSpPr>
          <p:nvPr/>
        </p:nvSpPr>
        <p:spPr bwMode="auto">
          <a:xfrm>
            <a:off x="822325" y="1552575"/>
            <a:ext cx="7239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Naming Binary Covalent Compounds </a:t>
            </a:r>
          </a:p>
        </p:txBody>
      </p:sp>
      <p:sp>
        <p:nvSpPr>
          <p:cNvPr id="180230" name="Text Box 6"/>
          <p:cNvSpPr txBox="1">
            <a:spLocks noChangeArrowheads="1"/>
          </p:cNvSpPr>
          <p:nvPr/>
        </p:nvSpPr>
        <p:spPr bwMode="auto">
          <a:xfrm>
            <a:off x="528638" y="2293938"/>
            <a:ext cx="80819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Covalent compounds are those formed between elements that are nonmetals. </a:t>
            </a:r>
          </a:p>
        </p:txBody>
      </p:sp>
      <p:sp>
        <p:nvSpPr>
          <p:cNvPr id="180231" name="Text Box 7"/>
          <p:cNvSpPr txBox="1">
            <a:spLocks noChangeArrowheads="1"/>
          </p:cNvSpPr>
          <p:nvPr/>
        </p:nvSpPr>
        <p:spPr bwMode="auto">
          <a:xfrm>
            <a:off x="533400" y="3038475"/>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pairs of nonmetals can form more than one compound with each other.</a:t>
            </a:r>
          </a:p>
        </p:txBody>
      </p:sp>
      <p:sp>
        <p:nvSpPr>
          <p:cNvPr id="180232" name="Text Box 8"/>
          <p:cNvSpPr txBox="1">
            <a:spLocks noChangeArrowheads="1"/>
          </p:cNvSpPr>
          <p:nvPr/>
        </p:nvSpPr>
        <p:spPr bwMode="auto">
          <a:xfrm>
            <a:off x="533400" y="38481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the system you have learned so far, N</a:t>
            </a:r>
            <a:r>
              <a:rPr lang="en-US" altLang="en-US" sz="2400" baseline="-25000">
                <a:solidFill>
                  <a:srgbClr val="000000"/>
                </a:solidFill>
              </a:rPr>
              <a:t>2</a:t>
            </a:r>
            <a:r>
              <a:rPr lang="en-US" altLang="en-US" sz="2400">
                <a:solidFill>
                  <a:srgbClr val="000000"/>
                </a:solidFill>
              </a:rPr>
              <a:t>O, NO, NO</a:t>
            </a:r>
            <a:r>
              <a:rPr lang="en-US" altLang="en-US" sz="2400" baseline="-25000">
                <a:solidFill>
                  <a:srgbClr val="000000"/>
                </a:solidFill>
              </a:rPr>
              <a:t>2</a:t>
            </a:r>
            <a:r>
              <a:rPr lang="en-US" altLang="en-US" sz="2400">
                <a:solidFill>
                  <a:srgbClr val="000000"/>
                </a:solidFill>
              </a:rPr>
              <a:t>, and N</a:t>
            </a:r>
            <a:r>
              <a:rPr lang="en-US" altLang="en-US" sz="2400" baseline="-25000">
                <a:solidFill>
                  <a:srgbClr val="000000"/>
                </a:solidFill>
              </a:rPr>
              <a:t>2</a:t>
            </a:r>
            <a:r>
              <a:rPr lang="en-US" altLang="en-US" sz="2400">
                <a:solidFill>
                  <a:srgbClr val="000000"/>
                </a:solidFill>
              </a:rPr>
              <a:t>O</a:t>
            </a:r>
            <a:r>
              <a:rPr lang="en-US" altLang="en-US" sz="2400" baseline="-25000">
                <a:solidFill>
                  <a:srgbClr val="000000"/>
                </a:solidFill>
              </a:rPr>
              <a:t>5</a:t>
            </a:r>
            <a:r>
              <a:rPr lang="en-US" altLang="en-US" sz="2400">
                <a:solidFill>
                  <a:srgbClr val="000000"/>
                </a:solidFill>
              </a:rPr>
              <a:t> would be called nitrogen oxide.  You would not know from that name what the composition of the compound is. </a:t>
            </a:r>
          </a:p>
        </p:txBody>
      </p:sp>
    </p:spTree>
    <p:extLst>
      <p:ext uri="{BB962C8B-B14F-4D97-AF65-F5344CB8AC3E}">
        <p14:creationId xmlns:p14="http://schemas.microsoft.com/office/powerpoint/2010/main" val="42711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box(out)">
                                      <p:cBhvr>
                                        <p:cTn id="7" dur="500"/>
                                        <p:tgtEl>
                                          <p:spTgt spid="180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0231"/>
                                        </p:tgtEl>
                                        <p:attrNameLst>
                                          <p:attrName>style.visibility</p:attrName>
                                        </p:attrNameLst>
                                      </p:cBhvr>
                                      <p:to>
                                        <p:strVal val="visible"/>
                                      </p:to>
                                    </p:set>
                                    <p:animEffect transition="in" filter="box(out)">
                                      <p:cBhvr>
                                        <p:cTn id="12" dur="500"/>
                                        <p:tgtEl>
                                          <p:spTgt spid="180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0232"/>
                                        </p:tgtEl>
                                        <p:attrNameLst>
                                          <p:attrName>style.visibility</p:attrName>
                                        </p:attrNameLst>
                                      </p:cBhvr>
                                      <p:to>
                                        <p:strVal val="visible"/>
                                      </p:to>
                                    </p:set>
                                    <p:animEffect transition="in" filter="box(out)">
                                      <p:cBhvr>
                                        <p:cTn id="17" dur="5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P spid="180231" grpId="0"/>
      <p:bldP spid="1802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3"/>
          <p:cNvSpPr txBox="1">
            <a:spLocks noChangeArrowheads="1"/>
          </p:cNvSpPr>
          <p:nvPr/>
        </p:nvSpPr>
        <p:spPr bwMode="auto">
          <a:xfrm>
            <a:off x="822325" y="1552575"/>
            <a:ext cx="7239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Using Prefixes </a:t>
            </a:r>
          </a:p>
        </p:txBody>
      </p:sp>
      <p:sp>
        <p:nvSpPr>
          <p:cNvPr id="181254" name="Text Box 6"/>
          <p:cNvSpPr txBox="1">
            <a:spLocks noChangeArrowheads="1"/>
          </p:cNvSpPr>
          <p:nvPr/>
        </p:nvSpPr>
        <p:spPr bwMode="auto">
          <a:xfrm>
            <a:off x="528638" y="2293938"/>
            <a:ext cx="82296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Scientists use Greek prefixes to indicate how many atoms of each element are in a binary covalent compound.</a:t>
            </a:r>
          </a:p>
        </p:txBody>
      </p:sp>
      <p:sp>
        <p:nvSpPr>
          <p:cNvPr id="181255" name="Text Box 7"/>
          <p:cNvSpPr txBox="1">
            <a:spLocks noChangeArrowheads="1"/>
          </p:cNvSpPr>
          <p:nvPr/>
        </p:nvSpPr>
        <p:spPr bwMode="auto">
          <a:xfrm>
            <a:off x="546100" y="3419475"/>
            <a:ext cx="52451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Notice that the last vowel of the prefix is dropped when the second element begins with a vowel as in pentoxide. </a:t>
            </a:r>
          </a:p>
        </p:txBody>
      </p:sp>
      <p:pic>
        <p:nvPicPr>
          <p:cNvPr id="1812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0" y="3209925"/>
            <a:ext cx="25590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615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1254"/>
                                        </p:tgtEl>
                                        <p:attrNameLst>
                                          <p:attrName>style.visibility</p:attrName>
                                        </p:attrNameLst>
                                      </p:cBhvr>
                                      <p:to>
                                        <p:strVal val="visible"/>
                                      </p:to>
                                    </p:set>
                                    <p:animEffect transition="in" filter="box(out)">
                                      <p:cBhvr>
                                        <p:cTn id="7" dur="500"/>
                                        <p:tgtEl>
                                          <p:spTgt spid="181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1255"/>
                                        </p:tgtEl>
                                        <p:attrNameLst>
                                          <p:attrName>style.visibility</p:attrName>
                                        </p:attrNameLst>
                                      </p:cBhvr>
                                      <p:to>
                                        <p:strVal val="visible"/>
                                      </p:to>
                                    </p:set>
                                    <p:animEffect transition="in" filter="box(out)">
                                      <p:cBhvr>
                                        <p:cTn id="12" dur="500"/>
                                        <p:tgtEl>
                                          <p:spTgt spid="18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p:bldP spid="1812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822325" y="1552575"/>
            <a:ext cx="7239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Using Prefixes </a:t>
            </a:r>
          </a:p>
        </p:txBody>
      </p:sp>
      <p:sp>
        <p:nvSpPr>
          <p:cNvPr id="205831" name="Text Box 7"/>
          <p:cNvSpPr txBox="1">
            <a:spLocks noChangeArrowheads="1"/>
          </p:cNvSpPr>
          <p:nvPr/>
        </p:nvSpPr>
        <p:spPr bwMode="auto">
          <a:xfrm>
            <a:off x="528638" y="2293938"/>
            <a:ext cx="3962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Often the prefix </a:t>
            </a:r>
            <a:r>
              <a:rPr lang="en-US" altLang="en-US" sz="2400" i="1">
                <a:solidFill>
                  <a:srgbClr val="000000"/>
                </a:solidFill>
              </a:rPr>
              <a:t>mono-</a:t>
            </a:r>
            <a:r>
              <a:rPr lang="en-US" altLang="en-US" sz="2400">
                <a:solidFill>
                  <a:srgbClr val="000000"/>
                </a:solidFill>
              </a:rPr>
              <a:t> is omitted, although it is used for emphasis in some cases. </a:t>
            </a:r>
          </a:p>
        </p:txBody>
      </p:sp>
      <p:pic>
        <p:nvPicPr>
          <p:cNvPr id="2058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716338" cy="385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0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5831"/>
                                        </p:tgtEl>
                                        <p:attrNameLst>
                                          <p:attrName>style.visibility</p:attrName>
                                        </p:attrNameLst>
                                      </p:cBhvr>
                                      <p:to>
                                        <p:strVal val="visible"/>
                                      </p:to>
                                    </p:set>
                                    <p:animEffect transition="in" filter="box(out)">
                                      <p:cBhvr>
                                        <p:cTn id="7" dur="500"/>
                                        <p:tgtEl>
                                          <p:spTgt spid="20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p:cNvSpPr txBox="1">
            <a:spLocks noChangeArrowheads="1"/>
          </p:cNvSpPr>
          <p:nvPr/>
        </p:nvSpPr>
        <p:spPr bwMode="auto">
          <a:xfrm>
            <a:off x="822325" y="1552575"/>
            <a:ext cx="7239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Using Prefixes </a:t>
            </a:r>
          </a:p>
        </p:txBody>
      </p:sp>
      <p:sp>
        <p:nvSpPr>
          <p:cNvPr id="182278" name="Text Box 6"/>
          <p:cNvSpPr txBox="1">
            <a:spLocks noChangeArrowheads="1"/>
          </p:cNvSpPr>
          <p:nvPr/>
        </p:nvSpPr>
        <p:spPr bwMode="auto">
          <a:xfrm>
            <a:off x="528638" y="2293938"/>
            <a:ext cx="8158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These same prefixes are used when naming the hydrates previously discussed. </a:t>
            </a:r>
          </a:p>
        </p:txBody>
      </p:sp>
      <p:sp>
        <p:nvSpPr>
          <p:cNvPr id="182279" name="Text Box 7"/>
          <p:cNvSpPr txBox="1">
            <a:spLocks noChangeArrowheads="1"/>
          </p:cNvSpPr>
          <p:nvPr/>
        </p:nvSpPr>
        <p:spPr bwMode="auto">
          <a:xfrm>
            <a:off x="533400" y="30861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main ionic compound is named the regular way, but the number of water molecules in the hydrate is indicated by the Greek prefix.</a:t>
            </a:r>
          </a:p>
        </p:txBody>
      </p:sp>
    </p:spTree>
    <p:extLst>
      <p:ext uri="{BB962C8B-B14F-4D97-AF65-F5344CB8AC3E}">
        <p14:creationId xmlns:p14="http://schemas.microsoft.com/office/powerpoint/2010/main" val="3739147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2278"/>
                                        </p:tgtEl>
                                        <p:attrNameLst>
                                          <p:attrName>style.visibility</p:attrName>
                                        </p:attrNameLst>
                                      </p:cBhvr>
                                      <p:to>
                                        <p:strVal val="visible"/>
                                      </p:to>
                                    </p:set>
                                    <p:animEffect transition="in" filter="box(out)">
                                      <p:cBhvr>
                                        <p:cTn id="7" dur="500"/>
                                        <p:tgtEl>
                                          <p:spTgt spid="182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2279"/>
                                        </p:tgtEl>
                                        <p:attrNameLst>
                                          <p:attrName>style.visibility</p:attrName>
                                        </p:attrNameLst>
                                      </p:cBhvr>
                                      <p:to>
                                        <p:strVal val="visible"/>
                                      </p:to>
                                    </p:set>
                                    <p:animEffect transition="in" filter="box(out)">
                                      <p:cBhvr>
                                        <p:cTn id="12" dur="500"/>
                                        <p:tgtEl>
                                          <p:spTgt spid="182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p:bldP spid="1822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6" name="Text Box 8"/>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196619" name="Text Box 11"/>
          <p:cNvSpPr txBox="1">
            <a:spLocks noChangeArrowheads="1"/>
          </p:cNvSpPr>
          <p:nvPr/>
        </p:nvSpPr>
        <p:spPr bwMode="auto">
          <a:xfrm>
            <a:off x="523875" y="1920875"/>
            <a:ext cx="793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does the oxidation number of an element tell you?</a:t>
            </a:r>
          </a:p>
        </p:txBody>
      </p:sp>
      <p:sp>
        <p:nvSpPr>
          <p:cNvPr id="196621" name="Text Box 13"/>
          <p:cNvSpPr txBox="1">
            <a:spLocks noChangeArrowheads="1"/>
          </p:cNvSpPr>
          <p:nvPr/>
        </p:nvSpPr>
        <p:spPr bwMode="auto">
          <a:xfrm>
            <a:off x="519113" y="4191000"/>
            <a:ext cx="77866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oxidation number indicates how many electrons an atom has gained, lost, or shared in order to become stable. </a:t>
            </a:r>
          </a:p>
        </p:txBody>
      </p:sp>
      <p:sp>
        <p:nvSpPr>
          <p:cNvPr id="196622" name="Text Box 14"/>
          <p:cNvSpPr txBox="1">
            <a:spLocks noChangeArrowheads="1"/>
          </p:cNvSpPr>
          <p:nvPr/>
        </p:nvSpPr>
        <p:spPr bwMode="auto">
          <a:xfrm>
            <a:off x="533400" y="3662363"/>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96624"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67514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6616"/>
                                        </p:tgtEl>
                                        <p:attrNameLst>
                                          <p:attrName>style.visibility</p:attrName>
                                        </p:attrNameLst>
                                      </p:cBhvr>
                                      <p:to>
                                        <p:strVal val="visible"/>
                                      </p:to>
                                    </p:set>
                                    <p:animEffect transition="in" filter="box(out)">
                                      <p:cBhvr>
                                        <p:cTn id="7" dur="500"/>
                                        <p:tgtEl>
                                          <p:spTgt spid="19661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6619"/>
                                        </p:tgtEl>
                                        <p:attrNameLst>
                                          <p:attrName>style.visibility</p:attrName>
                                        </p:attrNameLst>
                                      </p:cBhvr>
                                      <p:to>
                                        <p:strVal val="visible"/>
                                      </p:to>
                                    </p:set>
                                    <p:animEffect transition="in" filter="box(out)">
                                      <p:cBhvr>
                                        <p:cTn id="11" dur="500"/>
                                        <p:tgtEl>
                                          <p:spTgt spid="1966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6622"/>
                                        </p:tgtEl>
                                        <p:attrNameLst>
                                          <p:attrName>style.visibility</p:attrName>
                                        </p:attrNameLst>
                                      </p:cBhvr>
                                      <p:to>
                                        <p:strVal val="visible"/>
                                      </p:to>
                                    </p:set>
                                    <p:animEffect transition="in" filter="box(out)">
                                      <p:cBhvr>
                                        <p:cTn id="16" dur="500"/>
                                        <p:tgtEl>
                                          <p:spTgt spid="196622"/>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96621"/>
                                        </p:tgtEl>
                                        <p:attrNameLst>
                                          <p:attrName>style.visibility</p:attrName>
                                        </p:attrNameLst>
                                      </p:cBhvr>
                                      <p:to>
                                        <p:strVal val="visible"/>
                                      </p:to>
                                    </p:set>
                                    <p:animEffect transition="in" filter="box(out)">
                                      <p:cBhvr>
                                        <p:cTn id="20" dur="500"/>
                                        <p:tgtEl>
                                          <p:spTgt spid="19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p:bldP spid="196619" grpId="0"/>
      <p:bldP spid="196621" grpId="0"/>
      <p:bldP spid="1966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822325" y="1552575"/>
            <a:ext cx="449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Binary Ionic Compounds </a:t>
            </a:r>
          </a:p>
        </p:txBody>
      </p:sp>
      <p:sp>
        <p:nvSpPr>
          <p:cNvPr id="156678" name="Text Box 6"/>
          <p:cNvSpPr txBox="1">
            <a:spLocks noChangeArrowheads="1"/>
          </p:cNvSpPr>
          <p:nvPr/>
        </p:nvSpPr>
        <p:spPr bwMode="auto">
          <a:xfrm>
            <a:off x="533400" y="30861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ionic compounds, the oxidation number is the same as the charge on the ion. </a:t>
            </a:r>
          </a:p>
        </p:txBody>
      </p:sp>
      <p:sp>
        <p:nvSpPr>
          <p:cNvPr id="156679" name="Text Box 7"/>
          <p:cNvSpPr txBox="1">
            <a:spLocks noChangeArrowheads="1"/>
          </p:cNvSpPr>
          <p:nvPr/>
        </p:nvSpPr>
        <p:spPr bwMode="auto">
          <a:xfrm>
            <a:off x="528638" y="2293938"/>
            <a:ext cx="80819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 oxidation number tells you how many electrons an atom has gained, or shared, to become stable. </a:t>
            </a:r>
          </a:p>
        </p:txBody>
      </p:sp>
      <p:sp>
        <p:nvSpPr>
          <p:cNvPr id="156681" name="Text Box 9"/>
          <p:cNvSpPr txBox="1">
            <a:spLocks noChangeArrowheads="1"/>
          </p:cNvSpPr>
          <p:nvPr/>
        </p:nvSpPr>
        <p:spPr bwMode="auto">
          <a:xfrm>
            <a:off x="533400" y="38862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example, a sodium ion has a charge of 1+ and an oxidation number of 1+. </a:t>
            </a:r>
          </a:p>
        </p:txBody>
      </p:sp>
    </p:spTree>
    <p:extLst>
      <p:ext uri="{BB962C8B-B14F-4D97-AF65-F5344CB8AC3E}">
        <p14:creationId xmlns:p14="http://schemas.microsoft.com/office/powerpoint/2010/main" val="110845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ox(out)">
                                      <p:cBhvr>
                                        <p:cTn id="7" dur="500"/>
                                        <p:tgtEl>
                                          <p:spTgt spid="156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78"/>
                                        </p:tgtEl>
                                        <p:attrNameLst>
                                          <p:attrName>style.visibility</p:attrName>
                                        </p:attrNameLst>
                                      </p:cBhvr>
                                      <p:to>
                                        <p:strVal val="visible"/>
                                      </p:to>
                                    </p:set>
                                    <p:animEffect transition="in" filter="box(out)">
                                      <p:cBhvr>
                                        <p:cTn id="12" dur="500"/>
                                        <p:tgtEl>
                                          <p:spTgt spid="1566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81"/>
                                        </p:tgtEl>
                                        <p:attrNameLst>
                                          <p:attrName>style.visibility</p:attrName>
                                        </p:attrNameLst>
                                      </p:cBhvr>
                                      <p:to>
                                        <p:strVal val="visible"/>
                                      </p:to>
                                    </p:set>
                                    <p:animEffect transition="in" filter="box(out)">
                                      <p:cBhvr>
                                        <p:cTn id="17" dur="500"/>
                                        <p:tgtEl>
                                          <p:spTgt spid="15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p:bldP spid="1566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4"/>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215045" name="Text Box 5"/>
          <p:cNvSpPr txBox="1">
            <a:spLocks noChangeArrowheads="1"/>
          </p:cNvSpPr>
          <p:nvPr/>
        </p:nvSpPr>
        <p:spPr bwMode="auto">
          <a:xfrm>
            <a:off x="523875" y="1920875"/>
            <a:ext cx="793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__________ is a compound composed of two elements.</a:t>
            </a:r>
          </a:p>
        </p:txBody>
      </p:sp>
      <p:sp>
        <p:nvSpPr>
          <p:cNvPr id="215046" name="Text Box 6"/>
          <p:cNvSpPr txBox="1">
            <a:spLocks noChangeArrowheads="1"/>
          </p:cNvSpPr>
          <p:nvPr/>
        </p:nvSpPr>
        <p:spPr bwMode="auto">
          <a:xfrm>
            <a:off x="519113" y="4160838"/>
            <a:ext cx="793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binary compound is composed of two elements. Potassium iodide is a binary ionic compound. </a:t>
            </a:r>
          </a:p>
        </p:txBody>
      </p:sp>
      <p:sp>
        <p:nvSpPr>
          <p:cNvPr id="215047" name="Text Box 7"/>
          <p:cNvSpPr txBox="1">
            <a:spLocks noChangeArrowheads="1"/>
          </p:cNvSpPr>
          <p:nvPr/>
        </p:nvSpPr>
        <p:spPr bwMode="auto">
          <a:xfrm>
            <a:off x="533400" y="363220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215049"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345005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box(out)">
                                      <p:cBhvr>
                                        <p:cTn id="7" dur="500"/>
                                        <p:tgtEl>
                                          <p:spTgt spid="21504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box(out)">
                                      <p:cBhvr>
                                        <p:cTn id="11" dur="500"/>
                                        <p:tgtEl>
                                          <p:spTgt spid="2150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15047"/>
                                        </p:tgtEl>
                                        <p:attrNameLst>
                                          <p:attrName>style.visibility</p:attrName>
                                        </p:attrNameLst>
                                      </p:cBhvr>
                                      <p:to>
                                        <p:strVal val="visible"/>
                                      </p:to>
                                    </p:set>
                                    <p:animEffect transition="in" filter="box(out)">
                                      <p:cBhvr>
                                        <p:cTn id="16" dur="500"/>
                                        <p:tgtEl>
                                          <p:spTgt spid="215047"/>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215046"/>
                                        </p:tgtEl>
                                        <p:attrNameLst>
                                          <p:attrName>style.visibility</p:attrName>
                                        </p:attrNameLst>
                                      </p:cBhvr>
                                      <p:to>
                                        <p:strVal val="visible"/>
                                      </p:to>
                                    </p:set>
                                    <p:animEffect transition="in" filter="box(out)">
                                      <p:cBhvr>
                                        <p:cTn id="20" dur="500"/>
                                        <p:tgtEl>
                                          <p:spTgt spid="21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P spid="215046" grpId="0"/>
      <p:bldP spid="2150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Text Box 4"/>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216069" name="Text Box 5"/>
          <p:cNvSpPr txBox="1">
            <a:spLocks noChangeArrowheads="1"/>
          </p:cNvSpPr>
          <p:nvPr/>
        </p:nvSpPr>
        <p:spPr bwMode="auto">
          <a:xfrm>
            <a:off x="523875" y="1920875"/>
            <a:ext cx="793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is a hydrate?</a:t>
            </a:r>
          </a:p>
        </p:txBody>
      </p:sp>
      <p:sp>
        <p:nvSpPr>
          <p:cNvPr id="216070" name="Text Box 6"/>
          <p:cNvSpPr txBox="1">
            <a:spLocks noChangeArrowheads="1"/>
          </p:cNvSpPr>
          <p:nvPr/>
        </p:nvSpPr>
        <p:spPr bwMode="auto">
          <a:xfrm>
            <a:off x="519113" y="3703638"/>
            <a:ext cx="7934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hydrate is a compound that has water chemically attached to its ions. Water is also written into its chemical formula.</a:t>
            </a:r>
          </a:p>
        </p:txBody>
      </p:sp>
      <p:sp>
        <p:nvSpPr>
          <p:cNvPr id="216071" name="Text Box 7"/>
          <p:cNvSpPr txBox="1">
            <a:spLocks noChangeArrowheads="1"/>
          </p:cNvSpPr>
          <p:nvPr/>
        </p:nvSpPr>
        <p:spPr bwMode="auto">
          <a:xfrm>
            <a:off x="533400" y="317500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216073"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001183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6068"/>
                                        </p:tgtEl>
                                        <p:attrNameLst>
                                          <p:attrName>style.visibility</p:attrName>
                                        </p:attrNameLst>
                                      </p:cBhvr>
                                      <p:to>
                                        <p:strVal val="visible"/>
                                      </p:to>
                                    </p:set>
                                    <p:animEffect transition="in" filter="box(out)">
                                      <p:cBhvr>
                                        <p:cTn id="7" dur="500"/>
                                        <p:tgtEl>
                                          <p:spTgt spid="21606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16069"/>
                                        </p:tgtEl>
                                        <p:attrNameLst>
                                          <p:attrName>style.visibility</p:attrName>
                                        </p:attrNameLst>
                                      </p:cBhvr>
                                      <p:to>
                                        <p:strVal val="visible"/>
                                      </p:to>
                                    </p:set>
                                    <p:animEffect transition="in" filter="box(out)">
                                      <p:cBhvr>
                                        <p:cTn id="11" dur="500"/>
                                        <p:tgtEl>
                                          <p:spTgt spid="2160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16071"/>
                                        </p:tgtEl>
                                        <p:attrNameLst>
                                          <p:attrName>style.visibility</p:attrName>
                                        </p:attrNameLst>
                                      </p:cBhvr>
                                      <p:to>
                                        <p:strVal val="visible"/>
                                      </p:to>
                                    </p:set>
                                    <p:animEffect transition="in" filter="box(out)">
                                      <p:cBhvr>
                                        <p:cTn id="16" dur="500"/>
                                        <p:tgtEl>
                                          <p:spTgt spid="216071"/>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216070"/>
                                        </p:tgtEl>
                                        <p:attrNameLst>
                                          <p:attrName>style.visibility</p:attrName>
                                        </p:attrNameLst>
                                      </p:cBhvr>
                                      <p:to>
                                        <p:strVal val="visible"/>
                                      </p:to>
                                    </p:set>
                                    <p:animEffect transition="in" filter="box(out)">
                                      <p:cBhvr>
                                        <p:cTn id="20" dur="500"/>
                                        <p:tgtEl>
                                          <p:spTgt spid="216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p:bldP spid="216070" grpId="0"/>
      <p:bldP spid="2160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822325" y="1552575"/>
            <a:ext cx="3565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Oxidation Numbers </a:t>
            </a:r>
          </a:p>
        </p:txBody>
      </p:sp>
      <p:sp>
        <p:nvSpPr>
          <p:cNvPr id="157703" name="Text Box 7"/>
          <p:cNvSpPr txBox="1">
            <a:spLocks noChangeArrowheads="1"/>
          </p:cNvSpPr>
          <p:nvPr/>
        </p:nvSpPr>
        <p:spPr bwMode="auto">
          <a:xfrm>
            <a:off x="528638" y="2293938"/>
            <a:ext cx="80819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number at the top of each column is the most common oxidation number of elements in that group. </a:t>
            </a:r>
          </a:p>
        </p:txBody>
      </p:sp>
      <p:pic>
        <p:nvPicPr>
          <p:cNvPr id="1577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48025"/>
            <a:ext cx="4864100" cy="25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6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7703"/>
                                        </p:tgtEl>
                                        <p:attrNameLst>
                                          <p:attrName>style.visibility</p:attrName>
                                        </p:attrNameLst>
                                      </p:cBhvr>
                                      <p:to>
                                        <p:strVal val="visible"/>
                                      </p:to>
                                    </p:set>
                                    <p:animEffect transition="in" filter="box(out)">
                                      <p:cBhvr>
                                        <p:cTn id="7" dur="500"/>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ext Box 3"/>
          <p:cNvSpPr txBox="1">
            <a:spLocks noChangeArrowheads="1"/>
          </p:cNvSpPr>
          <p:nvPr/>
        </p:nvSpPr>
        <p:spPr bwMode="auto">
          <a:xfrm>
            <a:off x="822325" y="1552575"/>
            <a:ext cx="3565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Oxidation Numbers </a:t>
            </a:r>
          </a:p>
        </p:txBody>
      </p:sp>
      <p:sp>
        <p:nvSpPr>
          <p:cNvPr id="158727" name="Text Box 7"/>
          <p:cNvSpPr txBox="1">
            <a:spLocks noChangeArrowheads="1"/>
          </p:cNvSpPr>
          <p:nvPr/>
        </p:nvSpPr>
        <p:spPr bwMode="auto">
          <a:xfrm>
            <a:off x="528638" y="2293938"/>
            <a:ext cx="5257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elements in this table can have more than one oxidation number. </a:t>
            </a:r>
          </a:p>
        </p:txBody>
      </p:sp>
      <p:sp>
        <p:nvSpPr>
          <p:cNvPr id="158728" name="Text Box 8"/>
          <p:cNvSpPr txBox="1">
            <a:spLocks noChangeArrowheads="1"/>
          </p:cNvSpPr>
          <p:nvPr/>
        </p:nvSpPr>
        <p:spPr bwMode="auto">
          <a:xfrm>
            <a:off x="533400" y="3360738"/>
            <a:ext cx="4953000"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naming these compounds, the oxidation number is expressed in the name with a roman numeral.  For example, the oxidation number of iron in iron (III) oxide is 3+. </a:t>
            </a:r>
          </a:p>
        </p:txBody>
      </p:sp>
      <p:pic>
        <p:nvPicPr>
          <p:cNvPr id="1587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60513"/>
            <a:ext cx="3100388" cy="415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15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box(out)">
                                      <p:cBhvr>
                                        <p:cTn id="7" dur="500"/>
                                        <p:tgtEl>
                                          <p:spTgt spid="158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8728"/>
                                        </p:tgtEl>
                                        <p:attrNameLst>
                                          <p:attrName>style.visibility</p:attrName>
                                        </p:attrNameLst>
                                      </p:cBhvr>
                                      <p:to>
                                        <p:strVal val="visible"/>
                                      </p:to>
                                    </p:set>
                                    <p:animEffect transition="in" filter="box(out)">
                                      <p:cBhvr>
                                        <p:cTn id="12" dur="500"/>
                                        <p:tgtEl>
                                          <p:spTgt spid="15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p:bldP spid="1587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 Box 3"/>
          <p:cNvSpPr txBox="1">
            <a:spLocks noChangeArrowheads="1"/>
          </p:cNvSpPr>
          <p:nvPr/>
        </p:nvSpPr>
        <p:spPr bwMode="auto">
          <a:xfrm>
            <a:off x="822325" y="1552575"/>
            <a:ext cx="4376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Compounds Are Neutral </a:t>
            </a:r>
          </a:p>
        </p:txBody>
      </p:sp>
      <p:sp>
        <p:nvSpPr>
          <p:cNvPr id="159751" name="Text Box 7"/>
          <p:cNvSpPr txBox="1">
            <a:spLocks noChangeArrowheads="1"/>
          </p:cNvSpPr>
          <p:nvPr/>
        </p:nvSpPr>
        <p:spPr bwMode="auto">
          <a:xfrm>
            <a:off x="528638" y="2293938"/>
            <a:ext cx="80819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writing formulas, it is important to remember that although the individual ions in a compound carry charges, the compound itself is neutral. </a:t>
            </a:r>
          </a:p>
        </p:txBody>
      </p:sp>
      <p:sp>
        <p:nvSpPr>
          <p:cNvPr id="159752" name="Text Box 8"/>
          <p:cNvSpPr txBox="1">
            <a:spLocks noChangeArrowheads="1"/>
          </p:cNvSpPr>
          <p:nvPr/>
        </p:nvSpPr>
        <p:spPr bwMode="auto">
          <a:xfrm>
            <a:off x="533400" y="34290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formula must have the right number of positive ions and the right number of negative ions so the charges balance. </a:t>
            </a:r>
          </a:p>
        </p:txBody>
      </p:sp>
    </p:spTree>
    <p:extLst>
      <p:ext uri="{BB962C8B-B14F-4D97-AF65-F5344CB8AC3E}">
        <p14:creationId xmlns:p14="http://schemas.microsoft.com/office/powerpoint/2010/main" val="420141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9751"/>
                                        </p:tgtEl>
                                        <p:attrNameLst>
                                          <p:attrName>style.visibility</p:attrName>
                                        </p:attrNameLst>
                                      </p:cBhvr>
                                      <p:to>
                                        <p:strVal val="visible"/>
                                      </p:to>
                                    </p:set>
                                    <p:animEffect transition="in" filter="box(out)">
                                      <p:cBhvr>
                                        <p:cTn id="7" dur="500"/>
                                        <p:tgtEl>
                                          <p:spTgt spid="159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9752"/>
                                        </p:tgtEl>
                                        <p:attrNameLst>
                                          <p:attrName>style.visibility</p:attrName>
                                        </p:attrNameLst>
                                      </p:cBhvr>
                                      <p:to>
                                        <p:strVal val="visible"/>
                                      </p:to>
                                    </p:set>
                                    <p:animEffect transition="in" filter="box(out)">
                                      <p:cBhvr>
                                        <p:cTn id="12" dur="5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1" grpId="0"/>
      <p:bldP spid="1597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822325" y="1552575"/>
            <a:ext cx="4376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Compounds Are Neutral </a:t>
            </a:r>
          </a:p>
        </p:txBody>
      </p:sp>
      <p:sp>
        <p:nvSpPr>
          <p:cNvPr id="161798" name="Text Box 6"/>
          <p:cNvSpPr txBox="1">
            <a:spLocks noChangeArrowheads="1"/>
          </p:cNvSpPr>
          <p:nvPr/>
        </p:nvSpPr>
        <p:spPr bwMode="auto">
          <a:xfrm>
            <a:off x="528638" y="2293938"/>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What if you have a compound like calcium fluoride? </a:t>
            </a:r>
          </a:p>
        </p:txBody>
      </p:sp>
      <p:sp>
        <p:nvSpPr>
          <p:cNvPr id="161799" name="Text Box 7"/>
          <p:cNvSpPr txBox="1">
            <a:spLocks noChangeArrowheads="1"/>
          </p:cNvSpPr>
          <p:nvPr/>
        </p:nvSpPr>
        <p:spPr bwMode="auto">
          <a:xfrm>
            <a:off x="533400" y="27686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calcium ion has a charge of 2+ and a fluoride ion has a charge of 1 −. </a:t>
            </a:r>
          </a:p>
        </p:txBody>
      </p:sp>
      <p:sp>
        <p:nvSpPr>
          <p:cNvPr id="161800" name="Text Box 8"/>
          <p:cNvSpPr txBox="1">
            <a:spLocks noChangeArrowheads="1"/>
          </p:cNvSpPr>
          <p:nvPr/>
        </p:nvSpPr>
        <p:spPr bwMode="auto">
          <a:xfrm>
            <a:off x="533400" y="3546475"/>
            <a:ext cx="807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this case you need to have two fluoride ions for every calcium ion in order for the charges to cancel and the compound to be neutral with the formula CaF</a:t>
            </a:r>
            <a:r>
              <a:rPr lang="en-US" altLang="en-US" sz="2400" baseline="-25000">
                <a:solidFill>
                  <a:srgbClr val="000000"/>
                </a:solidFill>
              </a:rPr>
              <a:t>2</a:t>
            </a:r>
            <a:r>
              <a:rPr lang="en-US" altLang="en-US" sz="2400">
                <a:solidFill>
                  <a:srgbClr val="000000"/>
                </a:solidFill>
              </a:rPr>
              <a:t>. </a:t>
            </a:r>
          </a:p>
        </p:txBody>
      </p:sp>
    </p:spTree>
    <p:extLst>
      <p:ext uri="{BB962C8B-B14F-4D97-AF65-F5344CB8AC3E}">
        <p14:creationId xmlns:p14="http://schemas.microsoft.com/office/powerpoint/2010/main" val="533687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1798"/>
                                        </p:tgtEl>
                                        <p:attrNameLst>
                                          <p:attrName>style.visibility</p:attrName>
                                        </p:attrNameLst>
                                      </p:cBhvr>
                                      <p:to>
                                        <p:strVal val="visible"/>
                                      </p:to>
                                    </p:set>
                                    <p:animEffect transition="in" filter="box(out)">
                                      <p:cBhvr>
                                        <p:cTn id="7" dur="500"/>
                                        <p:tgtEl>
                                          <p:spTgt spid="161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1799"/>
                                        </p:tgtEl>
                                        <p:attrNameLst>
                                          <p:attrName>style.visibility</p:attrName>
                                        </p:attrNameLst>
                                      </p:cBhvr>
                                      <p:to>
                                        <p:strVal val="visible"/>
                                      </p:to>
                                    </p:set>
                                    <p:animEffect transition="in" filter="box(out)">
                                      <p:cBhvr>
                                        <p:cTn id="12" dur="500"/>
                                        <p:tgtEl>
                                          <p:spTgt spid="161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1800"/>
                                        </p:tgtEl>
                                        <p:attrNameLst>
                                          <p:attrName>style.visibility</p:attrName>
                                        </p:attrNameLst>
                                      </p:cBhvr>
                                      <p:to>
                                        <p:strVal val="visible"/>
                                      </p:to>
                                    </p:set>
                                    <p:animEffect transition="in" filter="box(out)">
                                      <p:cBhvr>
                                        <p:cTn id="17" dur="500"/>
                                        <p:tgtEl>
                                          <p:spTgt spid="16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p:bldP spid="161799" grpId="0"/>
      <p:bldP spid="1618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822325" y="1552575"/>
            <a:ext cx="3206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Formulas </a:t>
            </a:r>
          </a:p>
        </p:txBody>
      </p:sp>
      <p:sp>
        <p:nvSpPr>
          <p:cNvPr id="164870" name="Text Box 6"/>
          <p:cNvSpPr txBox="1">
            <a:spLocks noChangeArrowheads="1"/>
          </p:cNvSpPr>
          <p:nvPr/>
        </p:nvSpPr>
        <p:spPr bwMode="auto">
          <a:xfrm>
            <a:off x="528638" y="2293938"/>
            <a:ext cx="822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can write formulas for ionic compounds by using the following rules in this order. </a:t>
            </a:r>
          </a:p>
        </p:txBody>
      </p:sp>
      <p:sp>
        <p:nvSpPr>
          <p:cNvPr id="164871" name="Text Box 7"/>
          <p:cNvSpPr txBox="1">
            <a:spLocks noChangeArrowheads="1"/>
          </p:cNvSpPr>
          <p:nvPr/>
        </p:nvSpPr>
        <p:spPr bwMode="auto">
          <a:xfrm>
            <a:off x="990600" y="3113088"/>
            <a:ext cx="7620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a:solidFill>
                  <a:srgbClr val="000000"/>
                </a:solidFill>
              </a:rPr>
              <a:t>1. Write the symbol of the element or   polyatomic ion (ions containing more than one atom) that has the positive oxidation number or charge. </a:t>
            </a:r>
          </a:p>
        </p:txBody>
      </p:sp>
    </p:spTree>
    <p:extLst>
      <p:ext uri="{BB962C8B-B14F-4D97-AF65-F5344CB8AC3E}">
        <p14:creationId xmlns:p14="http://schemas.microsoft.com/office/powerpoint/2010/main" val="3827478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box(out)">
                                      <p:cBhvr>
                                        <p:cTn id="7" dur="500"/>
                                        <p:tgtEl>
                                          <p:spTgt spid="164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4871"/>
                                        </p:tgtEl>
                                        <p:attrNameLst>
                                          <p:attrName>style.visibility</p:attrName>
                                        </p:attrNameLst>
                                      </p:cBhvr>
                                      <p:to>
                                        <p:strVal val="visible"/>
                                      </p:to>
                                    </p:set>
                                    <p:animEffect transition="in" filter="box(out)">
                                      <p:cBhvr>
                                        <p:cTn id="12" dur="5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1648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822325" y="1552575"/>
            <a:ext cx="3206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Writing Formulas </a:t>
            </a:r>
          </a:p>
        </p:txBody>
      </p:sp>
      <p:sp>
        <p:nvSpPr>
          <p:cNvPr id="167942" name="Text Box 6"/>
          <p:cNvSpPr txBox="1">
            <a:spLocks noChangeArrowheads="1"/>
          </p:cNvSpPr>
          <p:nvPr/>
        </p:nvSpPr>
        <p:spPr bwMode="auto">
          <a:xfrm>
            <a:off x="838200" y="2298700"/>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a:solidFill>
                  <a:srgbClr val="000000"/>
                </a:solidFill>
              </a:rPr>
              <a:t>2. Write the symbol of the element or polyatomic ion with the negative oxidation number. </a:t>
            </a:r>
          </a:p>
        </p:txBody>
      </p:sp>
      <p:sp>
        <p:nvSpPr>
          <p:cNvPr id="167943" name="Text Box 7"/>
          <p:cNvSpPr txBox="1">
            <a:spLocks noChangeArrowheads="1"/>
          </p:cNvSpPr>
          <p:nvPr/>
        </p:nvSpPr>
        <p:spPr bwMode="auto">
          <a:xfrm>
            <a:off x="838200" y="3073400"/>
            <a:ext cx="7620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a:solidFill>
                  <a:srgbClr val="000000"/>
                </a:solidFill>
              </a:rPr>
              <a:t>3. The charge (without the sign) of one ion becomes the subscript of the other ion.  Reduce the subscripts to the smallest whole numbers that retain the ratio of ions. </a:t>
            </a:r>
          </a:p>
        </p:txBody>
      </p:sp>
    </p:spTree>
    <p:extLst>
      <p:ext uri="{BB962C8B-B14F-4D97-AF65-F5344CB8AC3E}">
        <p14:creationId xmlns:p14="http://schemas.microsoft.com/office/powerpoint/2010/main" val="372629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box(out)">
                                      <p:cBhvr>
                                        <p:cTn id="7" dur="500"/>
                                        <p:tgtEl>
                                          <p:spTgt spid="167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7943"/>
                                        </p:tgtEl>
                                        <p:attrNameLst>
                                          <p:attrName>style.visibility</p:attrName>
                                        </p:attrNameLst>
                                      </p:cBhvr>
                                      <p:to>
                                        <p:strVal val="visible"/>
                                      </p:to>
                                    </p:set>
                                    <p:animEffect transition="in" filter="box(out)">
                                      <p:cBhvr>
                                        <p:cTn id="12" dur="5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P spid="167943" grpId="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1229</Words>
  <Application>Microsoft Office PowerPoint</Application>
  <PresentationFormat>On-screen Show (4:3)</PresentationFormat>
  <Paragraphs>98</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2_Custom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1</cp:revision>
  <dcterms:created xsi:type="dcterms:W3CDTF">2019-01-21T16:03:59Z</dcterms:created>
  <dcterms:modified xsi:type="dcterms:W3CDTF">2019-01-21T16:05:25Z</dcterms:modified>
</cp:coreProperties>
</file>