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787655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69811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9276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592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02802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0226430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882498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955429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414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414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126063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88921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8000790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64010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41623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785573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4826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832637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9276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592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262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001503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414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414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98844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620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466722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4879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37936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32804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18" Type="http://schemas.openxmlformats.org/officeDocument/2006/relationships/image" Target="../media/image5.png"/><Relationship Id="rId3" Type="http://schemas.openxmlformats.org/officeDocument/2006/relationships/slideLayout" Target="../slideLayouts/slideLayout3.xml"/><Relationship Id="rId21" Type="http://schemas.openxmlformats.org/officeDocument/2006/relationships/image" Target="../media/image7.png"/><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slide" Target="../slides/slide1.xml"/><Relationship Id="rId2" Type="http://schemas.openxmlformats.org/officeDocument/2006/relationships/slideLayout" Target="../slideLayouts/slideLayout2.xml"/><Relationship Id="rId16" Type="http://schemas.openxmlformats.org/officeDocument/2006/relationships/image" Target="../media/image4.png"/><Relationship Id="rId20"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 Target="../slides/slide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18" Type="http://schemas.openxmlformats.org/officeDocument/2006/relationships/image" Target="../media/image5.png"/><Relationship Id="rId3" Type="http://schemas.openxmlformats.org/officeDocument/2006/relationships/slideLayout" Target="../slideLayouts/slideLayout14.xml"/><Relationship Id="rId21" Type="http://schemas.openxmlformats.org/officeDocument/2006/relationships/image" Target="../media/image7.png"/><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slide" Target="../slides/slide1.xml"/><Relationship Id="rId2" Type="http://schemas.openxmlformats.org/officeDocument/2006/relationships/slideLayout" Target="../slideLayouts/slideLayout13.xml"/><Relationship Id="rId16" Type="http://schemas.openxmlformats.org/officeDocument/2006/relationships/image" Target="../media/image4.png"/><Relationship Id="rId20"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19" Type="http://schemas.openxmlformats.org/officeDocument/2006/relationships/slide" Target="../slides/slide5.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20162" name="Rectangle 3"/>
          <p:cNvSpPr>
            <a:spLocks noGrp="1" noChangeArrowheads="1"/>
          </p:cNvSpPr>
          <p:nvPr>
            <p:ph type="body" idx="1"/>
          </p:nvPr>
        </p:nvSpPr>
        <p:spPr bwMode="auto">
          <a:xfrm>
            <a:off x="457200" y="13414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220165" name="Picture 18" descr="buttoms_07">
            <a:hlinkClick r:id="" action="ppaction://hlinkshowjump?jump=previousslide" highlightClick="1"/>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171950" y="6324600"/>
            <a:ext cx="4000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0167" name="Picture 20" descr="buttoms_12">
            <a:hlinkClick r:id="" action="ppaction://hlinkshowjump?jump=nextslide" highlightClick="1"/>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257800" y="6324600"/>
            <a:ext cx="4572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0168" name="Picture 21" descr="buttoms_15">
            <a:hlinkClick r:id="" action="ppaction://hlinkshowjump?jump=endshow"/>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543800" y="6324600"/>
            <a:ext cx="10953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0169" name="Text Box 9"/>
          <p:cNvSpPr txBox="1">
            <a:spLocks noChangeArrowheads="1"/>
          </p:cNvSpPr>
          <p:nvPr userDrawn="1"/>
        </p:nvSpPr>
        <p:spPr bwMode="auto">
          <a:xfrm>
            <a:off x="61913" y="41275"/>
            <a:ext cx="823912" cy="722313"/>
          </a:xfrm>
          <a:prstGeom prst="rect">
            <a:avLst/>
          </a:prstGeom>
          <a:noFill/>
          <a:ln>
            <a:noFill/>
          </a:ln>
          <a:effectLst>
            <a:outerShdw dist="17961"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fontAlgn="base">
              <a:lnSpc>
                <a:spcPct val="90000"/>
              </a:lnSpc>
              <a:spcBef>
                <a:spcPct val="0"/>
              </a:spcBef>
              <a:spcAft>
                <a:spcPct val="0"/>
              </a:spcAft>
            </a:pPr>
            <a:r>
              <a:rPr lang="en-US" altLang="en-US" sz="1400" b="1">
                <a:solidFill>
                  <a:srgbClr val="FFFFFF"/>
                </a:solidFill>
              </a:rPr>
              <a:t>Section</a:t>
            </a:r>
            <a:endParaRPr lang="en-US" altLang="en-US" sz="3200" b="1">
              <a:solidFill>
                <a:srgbClr val="FFFFFF"/>
              </a:solidFill>
            </a:endParaRPr>
          </a:p>
          <a:p>
            <a:pPr algn="ctr" fontAlgn="base">
              <a:lnSpc>
                <a:spcPct val="90000"/>
              </a:lnSpc>
              <a:spcBef>
                <a:spcPct val="0"/>
              </a:spcBef>
              <a:spcAft>
                <a:spcPct val="0"/>
              </a:spcAft>
            </a:pPr>
            <a:r>
              <a:rPr lang="en-US" altLang="en-US" sz="3200" b="1">
                <a:solidFill>
                  <a:srgbClr val="FFFFFF"/>
                </a:solidFill>
              </a:rPr>
              <a:t>2</a:t>
            </a:r>
          </a:p>
        </p:txBody>
      </p:sp>
      <p:sp>
        <p:nvSpPr>
          <p:cNvPr id="220170" name="Rectangle 10"/>
          <p:cNvSpPr>
            <a:spLocks noChangeArrowheads="1"/>
          </p:cNvSpPr>
          <p:nvPr userDrawn="1"/>
        </p:nvSpPr>
        <p:spPr bwMode="auto">
          <a:xfrm>
            <a:off x="2825750" y="115888"/>
            <a:ext cx="3613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3600" b="1">
                <a:solidFill>
                  <a:srgbClr val="FFFFFF"/>
                </a:solidFill>
              </a:rPr>
              <a:t>Types of Bonds</a:t>
            </a:r>
          </a:p>
        </p:txBody>
      </p:sp>
      <p:pic>
        <p:nvPicPr>
          <p:cNvPr id="220173" name="Picture 12" descr="buttoms_10">
            <a:hlinkClick r:id="rId17" action="ppaction://hlinksldjump" highlightClick="1"/>
          </p:cNvPr>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686300" y="6324600"/>
            <a:ext cx="4572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0174" name="Picture 9" descr="buttoms_03">
            <a:hlinkClick r:id="rId19" action="ppaction://hlinksldjump" highlightClick="1"/>
          </p:cNvPr>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171450" y="6324600"/>
            <a:ext cx="4953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0175" name="Picture 10" descr="buttoms_05">
            <a:hlinkClick r:id="" action="ppaction://noaction" highlightClick="1"/>
          </p:cNvPr>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685800" y="6324600"/>
            <a:ext cx="22002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47948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3600">
          <a:solidFill>
            <a:schemeClr val="bg1"/>
          </a:solidFill>
          <a:latin typeface="+mj-lt"/>
          <a:ea typeface="+mj-ea"/>
          <a:cs typeface="+mj-cs"/>
        </a:defRPr>
      </a:lvl1pPr>
      <a:lvl2pPr algn="l" rtl="0" eaLnBrk="0" fontAlgn="base" hangingPunct="0">
        <a:spcBef>
          <a:spcPct val="0"/>
        </a:spcBef>
        <a:spcAft>
          <a:spcPct val="0"/>
        </a:spcAft>
        <a:defRPr sz="3600">
          <a:solidFill>
            <a:schemeClr val="bg1"/>
          </a:solidFill>
          <a:latin typeface="Arial" pitchFamily="34" charset="0"/>
        </a:defRPr>
      </a:lvl2pPr>
      <a:lvl3pPr algn="l" rtl="0" eaLnBrk="0" fontAlgn="base" hangingPunct="0">
        <a:spcBef>
          <a:spcPct val="0"/>
        </a:spcBef>
        <a:spcAft>
          <a:spcPct val="0"/>
        </a:spcAft>
        <a:defRPr sz="3600">
          <a:solidFill>
            <a:schemeClr val="bg1"/>
          </a:solidFill>
          <a:latin typeface="Arial" pitchFamily="34" charset="0"/>
        </a:defRPr>
      </a:lvl3pPr>
      <a:lvl4pPr algn="l" rtl="0" eaLnBrk="0" fontAlgn="base" hangingPunct="0">
        <a:spcBef>
          <a:spcPct val="0"/>
        </a:spcBef>
        <a:spcAft>
          <a:spcPct val="0"/>
        </a:spcAft>
        <a:defRPr sz="3600">
          <a:solidFill>
            <a:schemeClr val="bg1"/>
          </a:solidFill>
          <a:latin typeface="Arial" pitchFamily="34" charset="0"/>
        </a:defRPr>
      </a:lvl4pPr>
      <a:lvl5pPr algn="l" rtl="0" eaLnBrk="0" fontAlgn="base" hangingPunct="0">
        <a:spcBef>
          <a:spcPct val="0"/>
        </a:spcBef>
        <a:spcAft>
          <a:spcPct val="0"/>
        </a:spcAft>
        <a:defRPr sz="3600">
          <a:solidFill>
            <a:schemeClr val="bg1"/>
          </a:solidFill>
          <a:latin typeface="Arial" pitchFamily="34" charset="0"/>
        </a:defRPr>
      </a:lvl5pPr>
      <a:lvl6pPr marL="457200" algn="l" rtl="0" eaLnBrk="0" fontAlgn="base" hangingPunct="0">
        <a:spcBef>
          <a:spcPct val="0"/>
        </a:spcBef>
        <a:spcAft>
          <a:spcPct val="0"/>
        </a:spcAft>
        <a:defRPr sz="3600">
          <a:solidFill>
            <a:schemeClr val="bg1"/>
          </a:solidFill>
          <a:latin typeface="Arial" pitchFamily="34" charset="0"/>
        </a:defRPr>
      </a:lvl6pPr>
      <a:lvl7pPr marL="914400" algn="l" rtl="0" eaLnBrk="0" fontAlgn="base" hangingPunct="0">
        <a:spcBef>
          <a:spcPct val="0"/>
        </a:spcBef>
        <a:spcAft>
          <a:spcPct val="0"/>
        </a:spcAft>
        <a:defRPr sz="3600">
          <a:solidFill>
            <a:schemeClr val="bg1"/>
          </a:solidFill>
          <a:latin typeface="Arial" pitchFamily="34" charset="0"/>
        </a:defRPr>
      </a:lvl7pPr>
      <a:lvl8pPr marL="1371600" algn="l" rtl="0" eaLnBrk="0" fontAlgn="base" hangingPunct="0">
        <a:spcBef>
          <a:spcPct val="0"/>
        </a:spcBef>
        <a:spcAft>
          <a:spcPct val="0"/>
        </a:spcAft>
        <a:defRPr sz="3600">
          <a:solidFill>
            <a:schemeClr val="bg1"/>
          </a:solidFill>
          <a:latin typeface="Arial" pitchFamily="34" charset="0"/>
        </a:defRPr>
      </a:lvl8pPr>
      <a:lvl9pPr marL="1828800" algn="l" rtl="0" eaLnBrk="0" fontAlgn="base" hangingPunct="0">
        <a:spcBef>
          <a:spcPct val="0"/>
        </a:spcBef>
        <a:spcAft>
          <a:spcPct val="0"/>
        </a:spcAft>
        <a:defRPr sz="3600">
          <a:solidFill>
            <a:schemeClr val="bg1"/>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21186" name="Rectangle 3"/>
          <p:cNvSpPr>
            <a:spLocks noGrp="1" noChangeArrowheads="1"/>
          </p:cNvSpPr>
          <p:nvPr>
            <p:ph type="body" idx="1"/>
          </p:nvPr>
        </p:nvSpPr>
        <p:spPr bwMode="auto">
          <a:xfrm>
            <a:off x="457200" y="13414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221189" name="Picture 18" descr="buttoms_07">
            <a:hlinkClick r:id="" action="ppaction://hlinkshowjump?jump=previousslide" highlightClick="1"/>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171950" y="6324600"/>
            <a:ext cx="4000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1191" name="Picture 20" descr="buttoms_12">
            <a:hlinkClick r:id="" action="ppaction://hlinkshowjump?jump=nextslide" highlightClick="1"/>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257800" y="6324600"/>
            <a:ext cx="4572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1192" name="Picture 21" descr="buttoms_15">
            <a:hlinkClick r:id="" action="ppaction://hlinkshowjump?jump=endshow"/>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543800" y="6324600"/>
            <a:ext cx="10953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1193" name="Text Box 9"/>
          <p:cNvSpPr txBox="1">
            <a:spLocks noChangeArrowheads="1"/>
          </p:cNvSpPr>
          <p:nvPr userDrawn="1"/>
        </p:nvSpPr>
        <p:spPr bwMode="auto">
          <a:xfrm>
            <a:off x="61913" y="41275"/>
            <a:ext cx="823912" cy="722313"/>
          </a:xfrm>
          <a:prstGeom prst="rect">
            <a:avLst/>
          </a:prstGeom>
          <a:noFill/>
          <a:ln>
            <a:noFill/>
          </a:ln>
          <a:effectLst>
            <a:outerShdw dist="17961"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fontAlgn="base">
              <a:lnSpc>
                <a:spcPct val="90000"/>
              </a:lnSpc>
              <a:spcBef>
                <a:spcPct val="0"/>
              </a:spcBef>
              <a:spcAft>
                <a:spcPct val="0"/>
              </a:spcAft>
            </a:pPr>
            <a:r>
              <a:rPr lang="en-US" altLang="en-US" sz="1400" b="1">
                <a:solidFill>
                  <a:srgbClr val="FFFFFF"/>
                </a:solidFill>
              </a:rPr>
              <a:t>Section</a:t>
            </a:r>
            <a:endParaRPr lang="en-US" altLang="en-US" sz="3200" b="1">
              <a:solidFill>
                <a:srgbClr val="FFFFFF"/>
              </a:solidFill>
            </a:endParaRPr>
          </a:p>
          <a:p>
            <a:pPr algn="ctr" fontAlgn="base">
              <a:lnSpc>
                <a:spcPct val="90000"/>
              </a:lnSpc>
              <a:spcBef>
                <a:spcPct val="0"/>
              </a:spcBef>
              <a:spcAft>
                <a:spcPct val="0"/>
              </a:spcAft>
            </a:pPr>
            <a:r>
              <a:rPr lang="en-US" altLang="en-US" sz="3200" b="1">
                <a:solidFill>
                  <a:srgbClr val="FFFFFF"/>
                </a:solidFill>
              </a:rPr>
              <a:t>2</a:t>
            </a:r>
          </a:p>
        </p:txBody>
      </p:sp>
      <p:pic>
        <p:nvPicPr>
          <p:cNvPr id="221196" name="Picture 12" descr="buttoms_10">
            <a:hlinkClick r:id="rId17" action="ppaction://hlinksldjump" highlightClick="1"/>
          </p:cNvPr>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686300" y="6324600"/>
            <a:ext cx="4572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1197" name="Picture 9" descr="buttoms_03">
            <a:hlinkClick r:id="rId19" action="ppaction://hlinksldjump" highlightClick="1"/>
          </p:cNvPr>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171450" y="6324600"/>
            <a:ext cx="4953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1198" name="Picture 10" descr="buttoms_05">
            <a:hlinkClick r:id="" action="ppaction://noaction" highlightClick="1"/>
          </p:cNvPr>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685800" y="6324600"/>
            <a:ext cx="22002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60944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fontAlgn="base">
        <a:spcBef>
          <a:spcPct val="0"/>
        </a:spcBef>
        <a:spcAft>
          <a:spcPct val="0"/>
        </a:spcAft>
        <a:defRPr sz="3600">
          <a:solidFill>
            <a:schemeClr val="bg1"/>
          </a:solidFill>
          <a:latin typeface="+mj-lt"/>
          <a:ea typeface="+mj-ea"/>
          <a:cs typeface="+mj-cs"/>
        </a:defRPr>
      </a:lvl1pPr>
      <a:lvl2pPr algn="l" rtl="0" fontAlgn="base">
        <a:spcBef>
          <a:spcPct val="0"/>
        </a:spcBef>
        <a:spcAft>
          <a:spcPct val="0"/>
        </a:spcAft>
        <a:defRPr sz="3600">
          <a:solidFill>
            <a:schemeClr val="bg1"/>
          </a:solidFill>
          <a:latin typeface="Arial" pitchFamily="34" charset="0"/>
        </a:defRPr>
      </a:lvl2pPr>
      <a:lvl3pPr algn="l" rtl="0" fontAlgn="base">
        <a:spcBef>
          <a:spcPct val="0"/>
        </a:spcBef>
        <a:spcAft>
          <a:spcPct val="0"/>
        </a:spcAft>
        <a:defRPr sz="3600">
          <a:solidFill>
            <a:schemeClr val="bg1"/>
          </a:solidFill>
          <a:latin typeface="Arial" pitchFamily="34" charset="0"/>
        </a:defRPr>
      </a:lvl3pPr>
      <a:lvl4pPr algn="l" rtl="0" fontAlgn="base">
        <a:spcBef>
          <a:spcPct val="0"/>
        </a:spcBef>
        <a:spcAft>
          <a:spcPct val="0"/>
        </a:spcAft>
        <a:defRPr sz="3600">
          <a:solidFill>
            <a:schemeClr val="bg1"/>
          </a:solidFill>
          <a:latin typeface="Arial" pitchFamily="34" charset="0"/>
        </a:defRPr>
      </a:lvl4pPr>
      <a:lvl5pPr algn="l" rtl="0" fontAlgn="base">
        <a:spcBef>
          <a:spcPct val="0"/>
        </a:spcBef>
        <a:spcAft>
          <a:spcPct val="0"/>
        </a:spcAft>
        <a:defRPr sz="3600">
          <a:solidFill>
            <a:schemeClr val="bg1"/>
          </a:solidFill>
          <a:latin typeface="Arial" pitchFamily="34" charset="0"/>
        </a:defRPr>
      </a:lvl5pPr>
      <a:lvl6pPr marL="457200" algn="l" rtl="0" fontAlgn="base">
        <a:spcBef>
          <a:spcPct val="0"/>
        </a:spcBef>
        <a:spcAft>
          <a:spcPct val="0"/>
        </a:spcAft>
        <a:defRPr sz="3600">
          <a:solidFill>
            <a:schemeClr val="bg1"/>
          </a:solidFill>
          <a:latin typeface="Arial" pitchFamily="34" charset="0"/>
        </a:defRPr>
      </a:lvl6pPr>
      <a:lvl7pPr marL="914400" algn="l" rtl="0" fontAlgn="base">
        <a:spcBef>
          <a:spcPct val="0"/>
        </a:spcBef>
        <a:spcAft>
          <a:spcPct val="0"/>
        </a:spcAft>
        <a:defRPr sz="3600">
          <a:solidFill>
            <a:schemeClr val="bg1"/>
          </a:solidFill>
          <a:latin typeface="Arial" pitchFamily="34" charset="0"/>
        </a:defRPr>
      </a:lvl7pPr>
      <a:lvl8pPr marL="1371600" algn="l" rtl="0" fontAlgn="base">
        <a:spcBef>
          <a:spcPct val="0"/>
        </a:spcBef>
        <a:spcAft>
          <a:spcPct val="0"/>
        </a:spcAft>
        <a:defRPr sz="3600">
          <a:solidFill>
            <a:schemeClr val="bg1"/>
          </a:solidFill>
          <a:latin typeface="Arial" pitchFamily="34" charset="0"/>
        </a:defRPr>
      </a:lvl8pPr>
      <a:lvl9pPr marL="1828800" algn="l" rtl="0" fontAlgn="base">
        <a:spcBef>
          <a:spcPct val="0"/>
        </a:spcBef>
        <a:spcAft>
          <a:spcPct val="0"/>
        </a:spcAft>
        <a:defRPr sz="3600">
          <a:solidFill>
            <a:schemeClr val="bg1"/>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video" Target="file:///C:\Documents%20and%20Settings\cherie.HVF\Desktop\PS%20IC%20Files\611-20%20ppt\P11A001E.AVI" TargetMode="External"/></Relationships>
</file>

<file path=ppt/slides/_rels/slide16.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audio" Target="../media/audio4.wav"/><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xml"/><Relationship Id="rId1" Type="http://schemas.openxmlformats.org/officeDocument/2006/relationships/video" Target="file:///C:\Documents%20and%20Settings\cherie.HVF\Desktop\PS%20IC%20Files\611-20%20ppt\PS0306AA.avi" TargetMode="Externa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image" Target="../media/image18.png"/><Relationship Id="rId1" Type="http://schemas.openxmlformats.org/officeDocument/2006/relationships/slideLayout" Target="../slideLayouts/slideLayout1.xml"/><Relationship Id="rId5" Type="http://schemas.openxmlformats.org/officeDocument/2006/relationships/audio" Target="../media/audio6.wav"/><Relationship Id="rId4" Type="http://schemas.openxmlformats.org/officeDocument/2006/relationships/image" Target="../media/image8.jpeg"/></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7.wav"/><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2.wav"/><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Text Box 3"/>
          <p:cNvSpPr txBox="1">
            <a:spLocks noChangeArrowheads="1"/>
          </p:cNvSpPr>
          <p:nvPr/>
        </p:nvSpPr>
        <p:spPr bwMode="auto">
          <a:xfrm>
            <a:off x="822325" y="1552575"/>
            <a:ext cx="46132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itchFamily="34" charset="0"/>
              </a:defRPr>
            </a:lvl1pPr>
            <a:lvl2pPr>
              <a:tabLst>
                <a:tab pos="228600" algn="l"/>
                <a:tab pos="1943100" algn="l"/>
              </a:tabLst>
              <a:defRPr>
                <a:solidFill>
                  <a:schemeClr val="tx1"/>
                </a:solidFill>
                <a:latin typeface="Arial" pitchFamily="34" charset="0"/>
              </a:defRPr>
            </a:lvl2pPr>
            <a:lvl3pPr>
              <a:tabLst>
                <a:tab pos="228600" algn="l"/>
                <a:tab pos="1943100" algn="l"/>
              </a:tabLst>
              <a:defRPr>
                <a:solidFill>
                  <a:schemeClr val="tx1"/>
                </a:solidFill>
                <a:latin typeface="Arial" pitchFamily="34" charset="0"/>
              </a:defRPr>
            </a:lvl3pPr>
            <a:lvl4pPr>
              <a:tabLst>
                <a:tab pos="228600" algn="l"/>
                <a:tab pos="1943100" algn="l"/>
              </a:tabLst>
              <a:defRPr>
                <a:solidFill>
                  <a:schemeClr val="tx1"/>
                </a:solidFill>
                <a:latin typeface="Arial" pitchFamily="34" charset="0"/>
              </a:defRPr>
            </a:lvl4pPr>
            <a:lvl5pPr>
              <a:tabLst>
                <a:tab pos="228600" algn="l"/>
                <a:tab pos="1943100" algn="l"/>
              </a:tabLst>
              <a:defRPr>
                <a:solidFill>
                  <a:schemeClr val="tx1"/>
                </a:solidFill>
                <a:latin typeface="Arial" pitchFamily="34" charset="0"/>
              </a:defRPr>
            </a:lvl5pPr>
            <a:lvl6pPr fontAlgn="base">
              <a:spcBef>
                <a:spcPct val="0"/>
              </a:spcBef>
              <a:spcAft>
                <a:spcPct val="0"/>
              </a:spcAft>
              <a:tabLst>
                <a:tab pos="228600" algn="l"/>
                <a:tab pos="1943100" algn="l"/>
              </a:tabLst>
              <a:defRPr>
                <a:solidFill>
                  <a:schemeClr val="tx1"/>
                </a:solidFill>
                <a:latin typeface="Arial" pitchFamily="34" charset="0"/>
              </a:defRPr>
            </a:lvl6pPr>
            <a:lvl7pPr fontAlgn="base">
              <a:spcBef>
                <a:spcPct val="0"/>
              </a:spcBef>
              <a:spcAft>
                <a:spcPct val="0"/>
              </a:spcAft>
              <a:tabLst>
                <a:tab pos="228600" algn="l"/>
                <a:tab pos="1943100" algn="l"/>
              </a:tabLst>
              <a:defRPr>
                <a:solidFill>
                  <a:schemeClr val="tx1"/>
                </a:solidFill>
                <a:latin typeface="Arial" pitchFamily="34" charset="0"/>
              </a:defRPr>
            </a:lvl7pPr>
            <a:lvl8pPr fontAlgn="base">
              <a:spcBef>
                <a:spcPct val="0"/>
              </a:spcBef>
              <a:spcAft>
                <a:spcPct val="0"/>
              </a:spcAft>
              <a:tabLst>
                <a:tab pos="228600" algn="l"/>
                <a:tab pos="1943100" algn="l"/>
              </a:tabLst>
              <a:defRPr>
                <a:solidFill>
                  <a:schemeClr val="tx1"/>
                </a:solidFill>
                <a:latin typeface="Arial" pitchFamily="34" charset="0"/>
              </a:defRPr>
            </a:lvl8pPr>
            <a:lvl9pPr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pPr>
            <a:r>
              <a:rPr lang="en-US" altLang="en-US" sz="2800" b="1">
                <a:solidFill>
                  <a:srgbClr val="009999"/>
                </a:solidFill>
              </a:rPr>
              <a:t>Gain or Loss of Electrons </a:t>
            </a:r>
          </a:p>
        </p:txBody>
      </p:sp>
      <p:sp>
        <p:nvSpPr>
          <p:cNvPr id="122884" name="Text Box 4"/>
          <p:cNvSpPr txBox="1">
            <a:spLocks noChangeArrowheads="1"/>
          </p:cNvSpPr>
          <p:nvPr/>
        </p:nvSpPr>
        <p:spPr bwMode="auto">
          <a:xfrm>
            <a:off x="528638" y="2293938"/>
            <a:ext cx="7620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Atoms lose or gain electrons to meet a standard—a stable energy level.</a:t>
            </a:r>
          </a:p>
        </p:txBody>
      </p:sp>
      <p:sp>
        <p:nvSpPr>
          <p:cNvPr id="122887" name="Text Box 7"/>
          <p:cNvSpPr txBox="1">
            <a:spLocks noChangeArrowheads="1"/>
          </p:cNvSpPr>
          <p:nvPr/>
        </p:nvSpPr>
        <p:spPr bwMode="auto">
          <a:xfrm>
            <a:off x="533400" y="3098800"/>
            <a:ext cx="762000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An atom that has lost or gained electrons is called an ion.  An </a:t>
            </a:r>
            <a:r>
              <a:rPr lang="en-US" altLang="en-US" sz="2400" b="1">
                <a:solidFill>
                  <a:srgbClr val="333399"/>
                </a:solidFill>
              </a:rPr>
              <a:t>ion</a:t>
            </a:r>
            <a:r>
              <a:rPr lang="en-US" altLang="en-US" sz="2400">
                <a:solidFill>
                  <a:srgbClr val="000000"/>
                </a:solidFill>
              </a:rPr>
              <a:t> is a charged particle because it now has either more or fewer electrons than protons.      </a:t>
            </a:r>
            <a:endParaRPr lang="en-US" altLang="en-US" sz="2400">
              <a:solidFill>
                <a:srgbClr val="00FF00"/>
              </a:solidFill>
            </a:endParaRPr>
          </a:p>
        </p:txBody>
      </p:sp>
      <p:pic>
        <p:nvPicPr>
          <p:cNvPr id="122891" name="Picture 6" descr="audio2">
            <a:hlinkClick r:id="" action="ppaction://noaction">
              <a:snd r:embed="rId2" name="ion.wav"/>
            </a:hlinkClick>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9350" y="3821113"/>
            <a:ext cx="311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97528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22884"/>
                                        </p:tgtEl>
                                        <p:attrNameLst>
                                          <p:attrName>style.visibility</p:attrName>
                                        </p:attrNameLst>
                                      </p:cBhvr>
                                      <p:to>
                                        <p:strVal val="visible"/>
                                      </p:to>
                                    </p:set>
                                    <p:animEffect transition="in" filter="box(out)">
                                      <p:cBhvr>
                                        <p:cTn id="7" dur="500"/>
                                        <p:tgtEl>
                                          <p:spTgt spid="1228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22887"/>
                                        </p:tgtEl>
                                        <p:attrNameLst>
                                          <p:attrName>style.visibility</p:attrName>
                                        </p:attrNameLst>
                                      </p:cBhvr>
                                      <p:to>
                                        <p:strVal val="visible"/>
                                      </p:to>
                                    </p:set>
                                    <p:animEffect transition="in" filter="box(out)">
                                      <p:cBhvr>
                                        <p:cTn id="12" dur="500"/>
                                        <p:tgtEl>
                                          <p:spTgt spid="122887"/>
                                        </p:tgtEl>
                                      </p:cBhvr>
                                    </p:animEffect>
                                  </p:childTnLst>
                                </p:cTn>
                              </p:par>
                            </p:childTnLst>
                          </p:cTn>
                        </p:par>
                        <p:par>
                          <p:cTn id="13" fill="hold" nodeType="afterGroup">
                            <p:stCondLst>
                              <p:cond delay="500"/>
                            </p:stCondLst>
                            <p:childTnLst>
                              <p:par>
                                <p:cTn id="14" presetID="4" presetClass="entr" presetSubtype="32" fill="hold" nodeType="afterEffect">
                                  <p:stCondLst>
                                    <p:cond delay="0"/>
                                  </p:stCondLst>
                                  <p:childTnLst>
                                    <p:set>
                                      <p:cBhvr>
                                        <p:cTn id="15" dur="1" fill="hold">
                                          <p:stCondLst>
                                            <p:cond delay="0"/>
                                          </p:stCondLst>
                                        </p:cTn>
                                        <p:tgtEl>
                                          <p:spTgt spid="122891"/>
                                        </p:tgtEl>
                                        <p:attrNameLst>
                                          <p:attrName>style.visibility</p:attrName>
                                        </p:attrNameLst>
                                      </p:cBhvr>
                                      <p:to>
                                        <p:strVal val="visible"/>
                                      </p:to>
                                    </p:set>
                                    <p:animEffect transition="in" filter="box(out)">
                                      <p:cBhvr>
                                        <p:cTn id="16" dur="500"/>
                                        <p:tgtEl>
                                          <p:spTgt spid="1228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4" grpId="0"/>
      <p:bldP spid="12288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Text Box 3"/>
          <p:cNvSpPr txBox="1">
            <a:spLocks noChangeArrowheads="1"/>
          </p:cNvSpPr>
          <p:nvPr/>
        </p:nvSpPr>
        <p:spPr bwMode="auto">
          <a:xfrm>
            <a:off x="822325" y="1552575"/>
            <a:ext cx="2852738"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itchFamily="34" charset="0"/>
              </a:defRPr>
            </a:lvl1pPr>
            <a:lvl2pPr>
              <a:tabLst>
                <a:tab pos="228600" algn="l"/>
                <a:tab pos="1943100" algn="l"/>
              </a:tabLst>
              <a:defRPr>
                <a:solidFill>
                  <a:schemeClr val="tx1"/>
                </a:solidFill>
                <a:latin typeface="Arial" pitchFamily="34" charset="0"/>
              </a:defRPr>
            </a:lvl2pPr>
            <a:lvl3pPr>
              <a:tabLst>
                <a:tab pos="228600" algn="l"/>
                <a:tab pos="1943100" algn="l"/>
              </a:tabLst>
              <a:defRPr>
                <a:solidFill>
                  <a:schemeClr val="tx1"/>
                </a:solidFill>
                <a:latin typeface="Arial" pitchFamily="34" charset="0"/>
              </a:defRPr>
            </a:lvl3pPr>
            <a:lvl4pPr>
              <a:tabLst>
                <a:tab pos="228600" algn="l"/>
                <a:tab pos="1943100" algn="l"/>
              </a:tabLst>
              <a:defRPr>
                <a:solidFill>
                  <a:schemeClr val="tx1"/>
                </a:solidFill>
                <a:latin typeface="Arial" pitchFamily="34" charset="0"/>
              </a:defRPr>
            </a:lvl4pPr>
            <a:lvl5pPr>
              <a:tabLst>
                <a:tab pos="228600" algn="l"/>
                <a:tab pos="1943100" algn="l"/>
              </a:tabLst>
              <a:defRPr>
                <a:solidFill>
                  <a:schemeClr val="tx1"/>
                </a:solidFill>
                <a:latin typeface="Arial" pitchFamily="34" charset="0"/>
              </a:defRPr>
            </a:lvl5pPr>
            <a:lvl6pPr fontAlgn="base">
              <a:spcBef>
                <a:spcPct val="0"/>
              </a:spcBef>
              <a:spcAft>
                <a:spcPct val="0"/>
              </a:spcAft>
              <a:tabLst>
                <a:tab pos="228600" algn="l"/>
                <a:tab pos="1943100" algn="l"/>
              </a:tabLst>
              <a:defRPr>
                <a:solidFill>
                  <a:schemeClr val="tx1"/>
                </a:solidFill>
                <a:latin typeface="Arial" pitchFamily="34" charset="0"/>
              </a:defRPr>
            </a:lvl6pPr>
            <a:lvl7pPr fontAlgn="base">
              <a:spcBef>
                <a:spcPct val="0"/>
              </a:spcBef>
              <a:spcAft>
                <a:spcPct val="0"/>
              </a:spcAft>
              <a:tabLst>
                <a:tab pos="228600" algn="l"/>
                <a:tab pos="1943100" algn="l"/>
              </a:tabLst>
              <a:defRPr>
                <a:solidFill>
                  <a:schemeClr val="tx1"/>
                </a:solidFill>
                <a:latin typeface="Arial" pitchFamily="34" charset="0"/>
              </a:defRPr>
            </a:lvl7pPr>
            <a:lvl8pPr fontAlgn="base">
              <a:spcBef>
                <a:spcPct val="0"/>
              </a:spcBef>
              <a:spcAft>
                <a:spcPct val="0"/>
              </a:spcAft>
              <a:tabLst>
                <a:tab pos="228600" algn="l"/>
                <a:tab pos="1943100" algn="l"/>
              </a:tabLst>
              <a:defRPr>
                <a:solidFill>
                  <a:schemeClr val="tx1"/>
                </a:solidFill>
                <a:latin typeface="Arial" pitchFamily="34" charset="0"/>
              </a:defRPr>
            </a:lvl8pPr>
            <a:lvl9pPr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pPr>
            <a:r>
              <a:rPr lang="en-US" altLang="en-US" sz="2800" b="1">
                <a:solidFill>
                  <a:srgbClr val="009999"/>
                </a:solidFill>
              </a:rPr>
              <a:t>The Ionic Bond </a:t>
            </a:r>
          </a:p>
        </p:txBody>
      </p:sp>
      <p:sp>
        <p:nvSpPr>
          <p:cNvPr id="132100" name="Text Box 4"/>
          <p:cNvSpPr txBox="1">
            <a:spLocks noChangeArrowheads="1"/>
          </p:cNvSpPr>
          <p:nvPr/>
        </p:nvSpPr>
        <p:spPr bwMode="auto">
          <a:xfrm>
            <a:off x="528638" y="2293938"/>
            <a:ext cx="8081962"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The formation of magnesium chloride, MgCl</a:t>
            </a:r>
            <a:r>
              <a:rPr lang="en-US" altLang="en-US" sz="2400" baseline="-25000">
                <a:solidFill>
                  <a:srgbClr val="000000"/>
                </a:solidFill>
              </a:rPr>
              <a:t>2</a:t>
            </a:r>
            <a:r>
              <a:rPr lang="en-US" altLang="en-US" sz="2400">
                <a:solidFill>
                  <a:srgbClr val="000000"/>
                </a:solidFill>
              </a:rPr>
              <a:t>, is another example of ionic bonding. </a:t>
            </a:r>
          </a:p>
        </p:txBody>
      </p:sp>
      <p:sp>
        <p:nvSpPr>
          <p:cNvPr id="132103" name="Text Box 7"/>
          <p:cNvSpPr txBox="1">
            <a:spLocks noChangeArrowheads="1"/>
          </p:cNvSpPr>
          <p:nvPr/>
        </p:nvSpPr>
        <p:spPr bwMode="auto">
          <a:xfrm>
            <a:off x="533400" y="3073400"/>
            <a:ext cx="807720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When magnesium reacts with chlorine, a magnesium atom loses two electrons and becomes a positively charged ion, Mg</a:t>
            </a:r>
            <a:r>
              <a:rPr lang="en-US" altLang="en-US" sz="2400" baseline="30000">
                <a:solidFill>
                  <a:srgbClr val="000000"/>
                </a:solidFill>
              </a:rPr>
              <a:t>2+</a:t>
            </a:r>
            <a:r>
              <a:rPr lang="en-US" altLang="en-US" sz="2400">
                <a:solidFill>
                  <a:srgbClr val="000000"/>
                </a:solidFill>
              </a:rPr>
              <a:t>. </a:t>
            </a:r>
          </a:p>
        </p:txBody>
      </p:sp>
    </p:spTree>
    <p:extLst>
      <p:ext uri="{BB962C8B-B14F-4D97-AF65-F5344CB8AC3E}">
        <p14:creationId xmlns:p14="http://schemas.microsoft.com/office/powerpoint/2010/main" val="24401262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32100"/>
                                        </p:tgtEl>
                                        <p:attrNameLst>
                                          <p:attrName>style.visibility</p:attrName>
                                        </p:attrNameLst>
                                      </p:cBhvr>
                                      <p:to>
                                        <p:strVal val="visible"/>
                                      </p:to>
                                    </p:set>
                                    <p:animEffect transition="in" filter="box(out)">
                                      <p:cBhvr>
                                        <p:cTn id="7" dur="500"/>
                                        <p:tgtEl>
                                          <p:spTgt spid="1321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32103"/>
                                        </p:tgtEl>
                                        <p:attrNameLst>
                                          <p:attrName>style.visibility</p:attrName>
                                        </p:attrNameLst>
                                      </p:cBhvr>
                                      <p:to>
                                        <p:strVal val="visible"/>
                                      </p:to>
                                    </p:set>
                                    <p:animEffect transition="in" filter="box(out)">
                                      <p:cBhvr>
                                        <p:cTn id="12" dur="500"/>
                                        <p:tgtEl>
                                          <p:spTgt spid="132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00" grpId="0"/>
      <p:bldP spid="13210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Text Box 3"/>
          <p:cNvSpPr txBox="1">
            <a:spLocks noChangeArrowheads="1"/>
          </p:cNvSpPr>
          <p:nvPr/>
        </p:nvSpPr>
        <p:spPr bwMode="auto">
          <a:xfrm>
            <a:off x="822325" y="1552575"/>
            <a:ext cx="2852738"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itchFamily="34" charset="0"/>
              </a:defRPr>
            </a:lvl1pPr>
            <a:lvl2pPr>
              <a:tabLst>
                <a:tab pos="228600" algn="l"/>
                <a:tab pos="1943100" algn="l"/>
              </a:tabLst>
              <a:defRPr>
                <a:solidFill>
                  <a:schemeClr val="tx1"/>
                </a:solidFill>
                <a:latin typeface="Arial" pitchFamily="34" charset="0"/>
              </a:defRPr>
            </a:lvl2pPr>
            <a:lvl3pPr>
              <a:tabLst>
                <a:tab pos="228600" algn="l"/>
                <a:tab pos="1943100" algn="l"/>
              </a:tabLst>
              <a:defRPr>
                <a:solidFill>
                  <a:schemeClr val="tx1"/>
                </a:solidFill>
                <a:latin typeface="Arial" pitchFamily="34" charset="0"/>
              </a:defRPr>
            </a:lvl3pPr>
            <a:lvl4pPr>
              <a:tabLst>
                <a:tab pos="228600" algn="l"/>
                <a:tab pos="1943100" algn="l"/>
              </a:tabLst>
              <a:defRPr>
                <a:solidFill>
                  <a:schemeClr val="tx1"/>
                </a:solidFill>
                <a:latin typeface="Arial" pitchFamily="34" charset="0"/>
              </a:defRPr>
            </a:lvl4pPr>
            <a:lvl5pPr>
              <a:tabLst>
                <a:tab pos="228600" algn="l"/>
                <a:tab pos="1943100" algn="l"/>
              </a:tabLst>
              <a:defRPr>
                <a:solidFill>
                  <a:schemeClr val="tx1"/>
                </a:solidFill>
                <a:latin typeface="Arial" pitchFamily="34" charset="0"/>
              </a:defRPr>
            </a:lvl5pPr>
            <a:lvl6pPr fontAlgn="base">
              <a:spcBef>
                <a:spcPct val="0"/>
              </a:spcBef>
              <a:spcAft>
                <a:spcPct val="0"/>
              </a:spcAft>
              <a:tabLst>
                <a:tab pos="228600" algn="l"/>
                <a:tab pos="1943100" algn="l"/>
              </a:tabLst>
              <a:defRPr>
                <a:solidFill>
                  <a:schemeClr val="tx1"/>
                </a:solidFill>
                <a:latin typeface="Arial" pitchFamily="34" charset="0"/>
              </a:defRPr>
            </a:lvl6pPr>
            <a:lvl7pPr fontAlgn="base">
              <a:spcBef>
                <a:spcPct val="0"/>
              </a:spcBef>
              <a:spcAft>
                <a:spcPct val="0"/>
              </a:spcAft>
              <a:tabLst>
                <a:tab pos="228600" algn="l"/>
                <a:tab pos="1943100" algn="l"/>
              </a:tabLst>
              <a:defRPr>
                <a:solidFill>
                  <a:schemeClr val="tx1"/>
                </a:solidFill>
                <a:latin typeface="Arial" pitchFamily="34" charset="0"/>
              </a:defRPr>
            </a:lvl7pPr>
            <a:lvl8pPr fontAlgn="base">
              <a:spcBef>
                <a:spcPct val="0"/>
              </a:spcBef>
              <a:spcAft>
                <a:spcPct val="0"/>
              </a:spcAft>
              <a:tabLst>
                <a:tab pos="228600" algn="l"/>
                <a:tab pos="1943100" algn="l"/>
              </a:tabLst>
              <a:defRPr>
                <a:solidFill>
                  <a:schemeClr val="tx1"/>
                </a:solidFill>
                <a:latin typeface="Arial" pitchFamily="34" charset="0"/>
              </a:defRPr>
            </a:lvl8pPr>
            <a:lvl9pPr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pPr>
            <a:r>
              <a:rPr lang="en-US" altLang="en-US" sz="2800" b="1">
                <a:solidFill>
                  <a:srgbClr val="009999"/>
                </a:solidFill>
              </a:rPr>
              <a:t>The Ionic Bond </a:t>
            </a:r>
          </a:p>
        </p:txBody>
      </p:sp>
      <p:sp>
        <p:nvSpPr>
          <p:cNvPr id="133124" name="Text Box 4"/>
          <p:cNvSpPr txBox="1">
            <a:spLocks noChangeArrowheads="1"/>
          </p:cNvSpPr>
          <p:nvPr/>
        </p:nvSpPr>
        <p:spPr bwMode="auto">
          <a:xfrm>
            <a:off x="528638" y="2293938"/>
            <a:ext cx="8081962"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At the same time, two chlorine atoms gain one electron each and become negatively charged chloride ions, Cl </a:t>
            </a:r>
            <a:r>
              <a:rPr lang="en-US" altLang="en-US" sz="2400" baseline="30000">
                <a:solidFill>
                  <a:srgbClr val="000000"/>
                </a:solidFill>
              </a:rPr>
              <a:t>−</a:t>
            </a:r>
            <a:r>
              <a:rPr lang="en-US" altLang="en-US" sz="2400">
                <a:solidFill>
                  <a:srgbClr val="000000"/>
                </a:solidFill>
              </a:rPr>
              <a:t>. </a:t>
            </a:r>
          </a:p>
        </p:txBody>
      </p:sp>
      <p:pic>
        <p:nvPicPr>
          <p:cNvPr id="133131"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422650"/>
            <a:ext cx="5746750" cy="2457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7563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33124"/>
                                        </p:tgtEl>
                                        <p:attrNameLst>
                                          <p:attrName>style.visibility</p:attrName>
                                        </p:attrNameLst>
                                      </p:cBhvr>
                                      <p:to>
                                        <p:strVal val="visible"/>
                                      </p:to>
                                    </p:set>
                                    <p:animEffect transition="in" filter="box(out)">
                                      <p:cBhvr>
                                        <p:cTn id="7" dur="500"/>
                                        <p:tgtEl>
                                          <p:spTgt spid="133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Text Box 3"/>
          <p:cNvSpPr txBox="1">
            <a:spLocks noChangeArrowheads="1"/>
          </p:cNvSpPr>
          <p:nvPr/>
        </p:nvSpPr>
        <p:spPr bwMode="auto">
          <a:xfrm>
            <a:off x="822325" y="1552575"/>
            <a:ext cx="30527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itchFamily="34" charset="0"/>
              </a:defRPr>
            </a:lvl1pPr>
            <a:lvl2pPr>
              <a:tabLst>
                <a:tab pos="228600" algn="l"/>
                <a:tab pos="1943100" algn="l"/>
              </a:tabLst>
              <a:defRPr>
                <a:solidFill>
                  <a:schemeClr val="tx1"/>
                </a:solidFill>
                <a:latin typeface="Arial" pitchFamily="34" charset="0"/>
              </a:defRPr>
            </a:lvl2pPr>
            <a:lvl3pPr>
              <a:tabLst>
                <a:tab pos="228600" algn="l"/>
                <a:tab pos="1943100" algn="l"/>
              </a:tabLst>
              <a:defRPr>
                <a:solidFill>
                  <a:schemeClr val="tx1"/>
                </a:solidFill>
                <a:latin typeface="Arial" pitchFamily="34" charset="0"/>
              </a:defRPr>
            </a:lvl3pPr>
            <a:lvl4pPr>
              <a:tabLst>
                <a:tab pos="228600" algn="l"/>
                <a:tab pos="1943100" algn="l"/>
              </a:tabLst>
              <a:defRPr>
                <a:solidFill>
                  <a:schemeClr val="tx1"/>
                </a:solidFill>
                <a:latin typeface="Arial" pitchFamily="34" charset="0"/>
              </a:defRPr>
            </a:lvl4pPr>
            <a:lvl5pPr>
              <a:tabLst>
                <a:tab pos="228600" algn="l"/>
                <a:tab pos="1943100" algn="l"/>
              </a:tabLst>
              <a:defRPr>
                <a:solidFill>
                  <a:schemeClr val="tx1"/>
                </a:solidFill>
                <a:latin typeface="Arial" pitchFamily="34" charset="0"/>
              </a:defRPr>
            </a:lvl5pPr>
            <a:lvl6pPr fontAlgn="base">
              <a:spcBef>
                <a:spcPct val="0"/>
              </a:spcBef>
              <a:spcAft>
                <a:spcPct val="0"/>
              </a:spcAft>
              <a:tabLst>
                <a:tab pos="228600" algn="l"/>
                <a:tab pos="1943100" algn="l"/>
              </a:tabLst>
              <a:defRPr>
                <a:solidFill>
                  <a:schemeClr val="tx1"/>
                </a:solidFill>
                <a:latin typeface="Arial" pitchFamily="34" charset="0"/>
              </a:defRPr>
            </a:lvl6pPr>
            <a:lvl7pPr fontAlgn="base">
              <a:spcBef>
                <a:spcPct val="0"/>
              </a:spcBef>
              <a:spcAft>
                <a:spcPct val="0"/>
              </a:spcAft>
              <a:tabLst>
                <a:tab pos="228600" algn="l"/>
                <a:tab pos="1943100" algn="l"/>
              </a:tabLst>
              <a:defRPr>
                <a:solidFill>
                  <a:schemeClr val="tx1"/>
                </a:solidFill>
                <a:latin typeface="Arial" pitchFamily="34" charset="0"/>
              </a:defRPr>
            </a:lvl7pPr>
            <a:lvl8pPr fontAlgn="base">
              <a:spcBef>
                <a:spcPct val="0"/>
              </a:spcBef>
              <a:spcAft>
                <a:spcPct val="0"/>
              </a:spcAft>
              <a:tabLst>
                <a:tab pos="228600" algn="l"/>
                <a:tab pos="1943100" algn="l"/>
              </a:tabLst>
              <a:defRPr>
                <a:solidFill>
                  <a:schemeClr val="tx1"/>
                </a:solidFill>
                <a:latin typeface="Arial" pitchFamily="34" charset="0"/>
              </a:defRPr>
            </a:lvl8pPr>
            <a:lvl9pPr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pPr>
            <a:r>
              <a:rPr lang="en-US" altLang="en-US" sz="2800" b="1">
                <a:solidFill>
                  <a:srgbClr val="009999"/>
                </a:solidFill>
              </a:rPr>
              <a:t>Zero Net Charge </a:t>
            </a:r>
          </a:p>
        </p:txBody>
      </p:sp>
      <p:sp>
        <p:nvSpPr>
          <p:cNvPr id="134148" name="Text Box 4"/>
          <p:cNvSpPr txBox="1">
            <a:spLocks noChangeArrowheads="1"/>
          </p:cNvSpPr>
          <p:nvPr/>
        </p:nvSpPr>
        <p:spPr bwMode="auto">
          <a:xfrm>
            <a:off x="528638" y="2293938"/>
            <a:ext cx="762000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The result of this bond is a neutral compound. </a:t>
            </a:r>
          </a:p>
        </p:txBody>
      </p:sp>
      <p:sp>
        <p:nvSpPr>
          <p:cNvPr id="134151" name="Text Box 7"/>
          <p:cNvSpPr txBox="1">
            <a:spLocks noChangeArrowheads="1"/>
          </p:cNvSpPr>
          <p:nvPr/>
        </p:nvSpPr>
        <p:spPr bwMode="auto">
          <a:xfrm>
            <a:off x="533400" y="2755900"/>
            <a:ext cx="80772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The compound as a whole is neutral because the sum of the charges on the ions is zero. </a:t>
            </a:r>
          </a:p>
        </p:txBody>
      </p:sp>
    </p:spTree>
    <p:extLst>
      <p:ext uri="{BB962C8B-B14F-4D97-AF65-F5344CB8AC3E}">
        <p14:creationId xmlns:p14="http://schemas.microsoft.com/office/powerpoint/2010/main" val="16675683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34148"/>
                                        </p:tgtEl>
                                        <p:attrNameLst>
                                          <p:attrName>style.visibility</p:attrName>
                                        </p:attrNameLst>
                                      </p:cBhvr>
                                      <p:to>
                                        <p:strVal val="visible"/>
                                      </p:to>
                                    </p:set>
                                    <p:animEffect transition="in" filter="box(out)">
                                      <p:cBhvr>
                                        <p:cTn id="7" dur="500"/>
                                        <p:tgtEl>
                                          <p:spTgt spid="1341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34151"/>
                                        </p:tgtEl>
                                        <p:attrNameLst>
                                          <p:attrName>style.visibility</p:attrName>
                                        </p:attrNameLst>
                                      </p:cBhvr>
                                      <p:to>
                                        <p:strVal val="visible"/>
                                      </p:to>
                                    </p:set>
                                    <p:animEffect transition="in" filter="box(out)">
                                      <p:cBhvr>
                                        <p:cTn id="12" dur="500"/>
                                        <p:tgtEl>
                                          <p:spTgt spid="134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8" grpId="0"/>
      <p:bldP spid="13415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Text Box 3"/>
          <p:cNvSpPr txBox="1">
            <a:spLocks noChangeArrowheads="1"/>
          </p:cNvSpPr>
          <p:nvPr/>
        </p:nvSpPr>
        <p:spPr bwMode="auto">
          <a:xfrm>
            <a:off x="822325" y="1552575"/>
            <a:ext cx="30527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itchFamily="34" charset="0"/>
              </a:defRPr>
            </a:lvl1pPr>
            <a:lvl2pPr>
              <a:tabLst>
                <a:tab pos="228600" algn="l"/>
                <a:tab pos="1943100" algn="l"/>
              </a:tabLst>
              <a:defRPr>
                <a:solidFill>
                  <a:schemeClr val="tx1"/>
                </a:solidFill>
                <a:latin typeface="Arial" pitchFamily="34" charset="0"/>
              </a:defRPr>
            </a:lvl2pPr>
            <a:lvl3pPr>
              <a:tabLst>
                <a:tab pos="228600" algn="l"/>
                <a:tab pos="1943100" algn="l"/>
              </a:tabLst>
              <a:defRPr>
                <a:solidFill>
                  <a:schemeClr val="tx1"/>
                </a:solidFill>
                <a:latin typeface="Arial" pitchFamily="34" charset="0"/>
              </a:defRPr>
            </a:lvl3pPr>
            <a:lvl4pPr>
              <a:tabLst>
                <a:tab pos="228600" algn="l"/>
                <a:tab pos="1943100" algn="l"/>
              </a:tabLst>
              <a:defRPr>
                <a:solidFill>
                  <a:schemeClr val="tx1"/>
                </a:solidFill>
                <a:latin typeface="Arial" pitchFamily="34" charset="0"/>
              </a:defRPr>
            </a:lvl4pPr>
            <a:lvl5pPr>
              <a:tabLst>
                <a:tab pos="228600" algn="l"/>
                <a:tab pos="1943100" algn="l"/>
              </a:tabLst>
              <a:defRPr>
                <a:solidFill>
                  <a:schemeClr val="tx1"/>
                </a:solidFill>
                <a:latin typeface="Arial" pitchFamily="34" charset="0"/>
              </a:defRPr>
            </a:lvl5pPr>
            <a:lvl6pPr fontAlgn="base">
              <a:spcBef>
                <a:spcPct val="0"/>
              </a:spcBef>
              <a:spcAft>
                <a:spcPct val="0"/>
              </a:spcAft>
              <a:tabLst>
                <a:tab pos="228600" algn="l"/>
                <a:tab pos="1943100" algn="l"/>
              </a:tabLst>
              <a:defRPr>
                <a:solidFill>
                  <a:schemeClr val="tx1"/>
                </a:solidFill>
                <a:latin typeface="Arial" pitchFamily="34" charset="0"/>
              </a:defRPr>
            </a:lvl6pPr>
            <a:lvl7pPr fontAlgn="base">
              <a:spcBef>
                <a:spcPct val="0"/>
              </a:spcBef>
              <a:spcAft>
                <a:spcPct val="0"/>
              </a:spcAft>
              <a:tabLst>
                <a:tab pos="228600" algn="l"/>
                <a:tab pos="1943100" algn="l"/>
              </a:tabLst>
              <a:defRPr>
                <a:solidFill>
                  <a:schemeClr val="tx1"/>
                </a:solidFill>
                <a:latin typeface="Arial" pitchFamily="34" charset="0"/>
              </a:defRPr>
            </a:lvl7pPr>
            <a:lvl8pPr fontAlgn="base">
              <a:spcBef>
                <a:spcPct val="0"/>
              </a:spcBef>
              <a:spcAft>
                <a:spcPct val="0"/>
              </a:spcAft>
              <a:tabLst>
                <a:tab pos="228600" algn="l"/>
                <a:tab pos="1943100" algn="l"/>
              </a:tabLst>
              <a:defRPr>
                <a:solidFill>
                  <a:schemeClr val="tx1"/>
                </a:solidFill>
                <a:latin typeface="Arial" pitchFamily="34" charset="0"/>
              </a:defRPr>
            </a:lvl8pPr>
            <a:lvl9pPr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pPr>
            <a:r>
              <a:rPr lang="en-US" altLang="en-US" sz="2800" b="1">
                <a:solidFill>
                  <a:srgbClr val="009999"/>
                </a:solidFill>
              </a:rPr>
              <a:t>Zero Net Charge </a:t>
            </a:r>
          </a:p>
        </p:txBody>
      </p:sp>
      <p:sp>
        <p:nvSpPr>
          <p:cNvPr id="135172" name="Text Box 4"/>
          <p:cNvSpPr txBox="1">
            <a:spLocks noChangeArrowheads="1"/>
          </p:cNvSpPr>
          <p:nvPr/>
        </p:nvSpPr>
        <p:spPr bwMode="auto">
          <a:xfrm>
            <a:off x="528638" y="2293938"/>
            <a:ext cx="8158162" cy="173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When atoms form an ionic compound, their electrons are shifted to the other atoms, but the overall number of protons and electrons of the combined atoms remains equal and unchanged.  Therefore, the compound is neutral.</a:t>
            </a:r>
          </a:p>
        </p:txBody>
      </p:sp>
      <p:sp>
        <p:nvSpPr>
          <p:cNvPr id="135175" name="Text Box 7"/>
          <p:cNvSpPr txBox="1">
            <a:spLocks noChangeArrowheads="1"/>
          </p:cNvSpPr>
          <p:nvPr/>
        </p:nvSpPr>
        <p:spPr bwMode="auto">
          <a:xfrm>
            <a:off x="533400" y="4038600"/>
            <a:ext cx="7620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Ionic bonds usually are formed by bonding between metals and nonmetals. </a:t>
            </a:r>
          </a:p>
        </p:txBody>
      </p:sp>
    </p:spTree>
    <p:extLst>
      <p:ext uri="{BB962C8B-B14F-4D97-AF65-F5344CB8AC3E}">
        <p14:creationId xmlns:p14="http://schemas.microsoft.com/office/powerpoint/2010/main" val="12456369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35172"/>
                                        </p:tgtEl>
                                        <p:attrNameLst>
                                          <p:attrName>style.visibility</p:attrName>
                                        </p:attrNameLst>
                                      </p:cBhvr>
                                      <p:to>
                                        <p:strVal val="visible"/>
                                      </p:to>
                                    </p:set>
                                    <p:animEffect transition="in" filter="box(out)">
                                      <p:cBhvr>
                                        <p:cTn id="7" dur="500"/>
                                        <p:tgtEl>
                                          <p:spTgt spid="1351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35175"/>
                                        </p:tgtEl>
                                        <p:attrNameLst>
                                          <p:attrName>style.visibility</p:attrName>
                                        </p:attrNameLst>
                                      </p:cBhvr>
                                      <p:to>
                                        <p:strVal val="visible"/>
                                      </p:to>
                                    </p:set>
                                    <p:animEffect transition="in" filter="box(out)">
                                      <p:cBhvr>
                                        <p:cTn id="12" dur="500"/>
                                        <p:tgtEl>
                                          <p:spTgt spid="135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2" grpId="0"/>
      <p:bldP spid="13517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Text Box 3"/>
          <p:cNvSpPr txBox="1">
            <a:spLocks noChangeArrowheads="1"/>
          </p:cNvSpPr>
          <p:nvPr/>
        </p:nvSpPr>
        <p:spPr bwMode="auto">
          <a:xfrm>
            <a:off x="822325" y="1552575"/>
            <a:ext cx="3327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itchFamily="34" charset="0"/>
              </a:defRPr>
            </a:lvl1pPr>
            <a:lvl2pPr>
              <a:tabLst>
                <a:tab pos="228600" algn="l"/>
                <a:tab pos="1943100" algn="l"/>
              </a:tabLst>
              <a:defRPr>
                <a:solidFill>
                  <a:schemeClr val="tx1"/>
                </a:solidFill>
                <a:latin typeface="Arial" pitchFamily="34" charset="0"/>
              </a:defRPr>
            </a:lvl2pPr>
            <a:lvl3pPr>
              <a:tabLst>
                <a:tab pos="228600" algn="l"/>
                <a:tab pos="1943100" algn="l"/>
              </a:tabLst>
              <a:defRPr>
                <a:solidFill>
                  <a:schemeClr val="tx1"/>
                </a:solidFill>
                <a:latin typeface="Arial" pitchFamily="34" charset="0"/>
              </a:defRPr>
            </a:lvl3pPr>
            <a:lvl4pPr>
              <a:tabLst>
                <a:tab pos="228600" algn="l"/>
                <a:tab pos="1943100" algn="l"/>
              </a:tabLst>
              <a:defRPr>
                <a:solidFill>
                  <a:schemeClr val="tx1"/>
                </a:solidFill>
                <a:latin typeface="Arial" pitchFamily="34" charset="0"/>
              </a:defRPr>
            </a:lvl4pPr>
            <a:lvl5pPr>
              <a:tabLst>
                <a:tab pos="228600" algn="l"/>
                <a:tab pos="1943100" algn="l"/>
              </a:tabLst>
              <a:defRPr>
                <a:solidFill>
                  <a:schemeClr val="tx1"/>
                </a:solidFill>
                <a:latin typeface="Arial" pitchFamily="34" charset="0"/>
              </a:defRPr>
            </a:lvl5pPr>
            <a:lvl6pPr fontAlgn="base">
              <a:spcBef>
                <a:spcPct val="0"/>
              </a:spcBef>
              <a:spcAft>
                <a:spcPct val="0"/>
              </a:spcAft>
              <a:tabLst>
                <a:tab pos="228600" algn="l"/>
                <a:tab pos="1943100" algn="l"/>
              </a:tabLst>
              <a:defRPr>
                <a:solidFill>
                  <a:schemeClr val="tx1"/>
                </a:solidFill>
                <a:latin typeface="Arial" pitchFamily="34" charset="0"/>
              </a:defRPr>
            </a:lvl6pPr>
            <a:lvl7pPr fontAlgn="base">
              <a:spcBef>
                <a:spcPct val="0"/>
              </a:spcBef>
              <a:spcAft>
                <a:spcPct val="0"/>
              </a:spcAft>
              <a:tabLst>
                <a:tab pos="228600" algn="l"/>
                <a:tab pos="1943100" algn="l"/>
              </a:tabLst>
              <a:defRPr>
                <a:solidFill>
                  <a:schemeClr val="tx1"/>
                </a:solidFill>
                <a:latin typeface="Arial" pitchFamily="34" charset="0"/>
              </a:defRPr>
            </a:lvl7pPr>
            <a:lvl8pPr fontAlgn="base">
              <a:spcBef>
                <a:spcPct val="0"/>
              </a:spcBef>
              <a:spcAft>
                <a:spcPct val="0"/>
              </a:spcAft>
              <a:tabLst>
                <a:tab pos="228600" algn="l"/>
                <a:tab pos="1943100" algn="l"/>
              </a:tabLst>
              <a:defRPr>
                <a:solidFill>
                  <a:schemeClr val="tx1"/>
                </a:solidFill>
                <a:latin typeface="Arial" pitchFamily="34" charset="0"/>
              </a:defRPr>
            </a:lvl8pPr>
            <a:lvl9pPr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pPr>
            <a:r>
              <a:rPr lang="en-US" altLang="en-US" sz="2800" b="1">
                <a:solidFill>
                  <a:srgbClr val="009999"/>
                </a:solidFill>
              </a:rPr>
              <a:t>Sharing Electrons </a:t>
            </a:r>
          </a:p>
        </p:txBody>
      </p:sp>
      <p:sp>
        <p:nvSpPr>
          <p:cNvPr id="136196" name="Text Box 4"/>
          <p:cNvSpPr txBox="1">
            <a:spLocks noChangeArrowheads="1"/>
          </p:cNvSpPr>
          <p:nvPr/>
        </p:nvSpPr>
        <p:spPr bwMode="auto">
          <a:xfrm>
            <a:off x="528638" y="2293938"/>
            <a:ext cx="8158162"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Some atoms of nonmetals are unlikely to lose or gain electrons. </a:t>
            </a:r>
          </a:p>
        </p:txBody>
      </p:sp>
      <p:sp>
        <p:nvSpPr>
          <p:cNvPr id="136199" name="Text Box 7"/>
          <p:cNvSpPr txBox="1">
            <a:spLocks noChangeArrowheads="1"/>
          </p:cNvSpPr>
          <p:nvPr/>
        </p:nvSpPr>
        <p:spPr bwMode="auto">
          <a:xfrm>
            <a:off x="533400" y="3048000"/>
            <a:ext cx="81534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For example, the elements in Group 4 of the periodic table have four electrons in their outer levels. </a:t>
            </a:r>
          </a:p>
        </p:txBody>
      </p:sp>
      <p:sp>
        <p:nvSpPr>
          <p:cNvPr id="136200" name="Text Box 8"/>
          <p:cNvSpPr txBox="1">
            <a:spLocks noChangeArrowheads="1"/>
          </p:cNvSpPr>
          <p:nvPr/>
        </p:nvSpPr>
        <p:spPr bwMode="auto">
          <a:xfrm>
            <a:off x="533400" y="3784600"/>
            <a:ext cx="80772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They would have to either gain or lose four electrons in order to have a stable outer level. </a:t>
            </a:r>
          </a:p>
        </p:txBody>
      </p:sp>
    </p:spTree>
    <p:extLst>
      <p:ext uri="{BB962C8B-B14F-4D97-AF65-F5344CB8AC3E}">
        <p14:creationId xmlns:p14="http://schemas.microsoft.com/office/powerpoint/2010/main" val="42581921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36196"/>
                                        </p:tgtEl>
                                        <p:attrNameLst>
                                          <p:attrName>style.visibility</p:attrName>
                                        </p:attrNameLst>
                                      </p:cBhvr>
                                      <p:to>
                                        <p:strVal val="visible"/>
                                      </p:to>
                                    </p:set>
                                    <p:animEffect transition="in" filter="box(out)">
                                      <p:cBhvr>
                                        <p:cTn id="7" dur="500"/>
                                        <p:tgtEl>
                                          <p:spTgt spid="1361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36199"/>
                                        </p:tgtEl>
                                        <p:attrNameLst>
                                          <p:attrName>style.visibility</p:attrName>
                                        </p:attrNameLst>
                                      </p:cBhvr>
                                      <p:to>
                                        <p:strVal val="visible"/>
                                      </p:to>
                                    </p:set>
                                    <p:animEffect transition="in" filter="box(out)">
                                      <p:cBhvr>
                                        <p:cTn id="12" dur="500"/>
                                        <p:tgtEl>
                                          <p:spTgt spid="13619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36200"/>
                                        </p:tgtEl>
                                        <p:attrNameLst>
                                          <p:attrName>style.visibility</p:attrName>
                                        </p:attrNameLst>
                                      </p:cBhvr>
                                      <p:to>
                                        <p:strVal val="visible"/>
                                      </p:to>
                                    </p:set>
                                    <p:animEffect transition="in" filter="box(out)">
                                      <p:cBhvr>
                                        <p:cTn id="17" dur="500"/>
                                        <p:tgtEl>
                                          <p:spTgt spid="136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6" grpId="0"/>
      <p:bldP spid="136199" grpId="0"/>
      <p:bldP spid="13620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Text Box 3"/>
          <p:cNvSpPr txBox="1">
            <a:spLocks noChangeArrowheads="1"/>
          </p:cNvSpPr>
          <p:nvPr/>
        </p:nvSpPr>
        <p:spPr bwMode="auto">
          <a:xfrm>
            <a:off x="822325" y="1552575"/>
            <a:ext cx="3327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itchFamily="34" charset="0"/>
              </a:defRPr>
            </a:lvl1pPr>
            <a:lvl2pPr>
              <a:tabLst>
                <a:tab pos="228600" algn="l"/>
                <a:tab pos="1943100" algn="l"/>
              </a:tabLst>
              <a:defRPr>
                <a:solidFill>
                  <a:schemeClr val="tx1"/>
                </a:solidFill>
                <a:latin typeface="Arial" pitchFamily="34" charset="0"/>
              </a:defRPr>
            </a:lvl2pPr>
            <a:lvl3pPr>
              <a:tabLst>
                <a:tab pos="228600" algn="l"/>
                <a:tab pos="1943100" algn="l"/>
              </a:tabLst>
              <a:defRPr>
                <a:solidFill>
                  <a:schemeClr val="tx1"/>
                </a:solidFill>
                <a:latin typeface="Arial" pitchFamily="34" charset="0"/>
              </a:defRPr>
            </a:lvl3pPr>
            <a:lvl4pPr>
              <a:tabLst>
                <a:tab pos="228600" algn="l"/>
                <a:tab pos="1943100" algn="l"/>
              </a:tabLst>
              <a:defRPr>
                <a:solidFill>
                  <a:schemeClr val="tx1"/>
                </a:solidFill>
                <a:latin typeface="Arial" pitchFamily="34" charset="0"/>
              </a:defRPr>
            </a:lvl4pPr>
            <a:lvl5pPr>
              <a:tabLst>
                <a:tab pos="228600" algn="l"/>
                <a:tab pos="1943100" algn="l"/>
              </a:tabLst>
              <a:defRPr>
                <a:solidFill>
                  <a:schemeClr val="tx1"/>
                </a:solidFill>
                <a:latin typeface="Arial" pitchFamily="34" charset="0"/>
              </a:defRPr>
            </a:lvl5pPr>
            <a:lvl6pPr fontAlgn="base">
              <a:spcBef>
                <a:spcPct val="0"/>
              </a:spcBef>
              <a:spcAft>
                <a:spcPct val="0"/>
              </a:spcAft>
              <a:tabLst>
                <a:tab pos="228600" algn="l"/>
                <a:tab pos="1943100" algn="l"/>
              </a:tabLst>
              <a:defRPr>
                <a:solidFill>
                  <a:schemeClr val="tx1"/>
                </a:solidFill>
                <a:latin typeface="Arial" pitchFamily="34" charset="0"/>
              </a:defRPr>
            </a:lvl6pPr>
            <a:lvl7pPr fontAlgn="base">
              <a:spcBef>
                <a:spcPct val="0"/>
              </a:spcBef>
              <a:spcAft>
                <a:spcPct val="0"/>
              </a:spcAft>
              <a:tabLst>
                <a:tab pos="228600" algn="l"/>
                <a:tab pos="1943100" algn="l"/>
              </a:tabLst>
              <a:defRPr>
                <a:solidFill>
                  <a:schemeClr val="tx1"/>
                </a:solidFill>
                <a:latin typeface="Arial" pitchFamily="34" charset="0"/>
              </a:defRPr>
            </a:lvl7pPr>
            <a:lvl8pPr fontAlgn="base">
              <a:spcBef>
                <a:spcPct val="0"/>
              </a:spcBef>
              <a:spcAft>
                <a:spcPct val="0"/>
              </a:spcAft>
              <a:tabLst>
                <a:tab pos="228600" algn="l"/>
                <a:tab pos="1943100" algn="l"/>
              </a:tabLst>
              <a:defRPr>
                <a:solidFill>
                  <a:schemeClr val="tx1"/>
                </a:solidFill>
                <a:latin typeface="Arial" pitchFamily="34" charset="0"/>
              </a:defRPr>
            </a:lvl8pPr>
            <a:lvl9pPr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pPr>
            <a:r>
              <a:rPr lang="en-US" altLang="en-US" sz="2800" b="1">
                <a:solidFill>
                  <a:srgbClr val="009999"/>
                </a:solidFill>
              </a:rPr>
              <a:t>Sharing Electrons </a:t>
            </a:r>
          </a:p>
        </p:txBody>
      </p:sp>
      <p:sp>
        <p:nvSpPr>
          <p:cNvPr id="137220" name="Text Box 4"/>
          <p:cNvSpPr txBox="1">
            <a:spLocks noChangeArrowheads="1"/>
          </p:cNvSpPr>
          <p:nvPr/>
        </p:nvSpPr>
        <p:spPr bwMode="auto">
          <a:xfrm>
            <a:off x="528638" y="2293938"/>
            <a:ext cx="7620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The loss of this many electrons takes a great deal of energy. </a:t>
            </a:r>
          </a:p>
        </p:txBody>
      </p:sp>
      <p:sp>
        <p:nvSpPr>
          <p:cNvPr id="137223" name="Text Box 7"/>
          <p:cNvSpPr txBox="1">
            <a:spLocks noChangeArrowheads="1"/>
          </p:cNvSpPr>
          <p:nvPr/>
        </p:nvSpPr>
        <p:spPr bwMode="auto">
          <a:xfrm>
            <a:off x="533400" y="3090863"/>
            <a:ext cx="4495800" cy="173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Therefore, these atoms become more chemically stable by sharing electrons, rather than by losing or gaining electrons. </a:t>
            </a:r>
          </a:p>
        </p:txBody>
      </p:sp>
      <p:pic>
        <p:nvPicPr>
          <p:cNvPr id="137225" name="P11A001E.AVI">
            <a:hlinkClick r:id="" action="ppaction://media"/>
          </p:cNvPr>
          <p:cNvPicPr>
            <a:picLocks noRot="1" noChangeAspect="1" noChangeArrowheads="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5562600" y="2819400"/>
            <a:ext cx="2743200" cy="2057400"/>
          </a:xfrm>
          <a:prstGeom prst="rect">
            <a:avLst/>
          </a:prstGeom>
          <a:noFill/>
          <a:extLst>
            <a:ext uri="{909E8E84-426E-40DD-AFC4-6F175D3DCCD1}">
              <a14:hiddenFill xmlns:a14="http://schemas.microsoft.com/office/drawing/2010/main">
                <a:solidFill>
                  <a:srgbClr val="FFFFFF"/>
                </a:solidFill>
              </a14:hiddenFill>
            </a:ext>
          </a:extLst>
        </p:spPr>
      </p:pic>
      <p:sp>
        <p:nvSpPr>
          <p:cNvPr id="137226" name="Text Box 10"/>
          <p:cNvSpPr txBox="1">
            <a:spLocks noChangeArrowheads="1"/>
          </p:cNvSpPr>
          <p:nvPr/>
        </p:nvSpPr>
        <p:spPr bwMode="auto">
          <a:xfrm>
            <a:off x="6172200" y="4953000"/>
            <a:ext cx="16414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buClr>
                <a:srgbClr val="CC3300"/>
              </a:buClr>
            </a:pPr>
            <a:r>
              <a:rPr lang="en-US" altLang="en-US" sz="1000">
                <a:solidFill>
                  <a:srgbClr val="ECCA22"/>
                </a:solidFill>
              </a:rPr>
              <a:t>Click image to view movie</a:t>
            </a:r>
          </a:p>
        </p:txBody>
      </p:sp>
    </p:spTree>
    <p:extLst>
      <p:ext uri="{BB962C8B-B14F-4D97-AF65-F5344CB8AC3E}">
        <p14:creationId xmlns:p14="http://schemas.microsoft.com/office/powerpoint/2010/main" val="25753927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37220"/>
                                        </p:tgtEl>
                                        <p:attrNameLst>
                                          <p:attrName>style.visibility</p:attrName>
                                        </p:attrNameLst>
                                      </p:cBhvr>
                                      <p:to>
                                        <p:strVal val="visible"/>
                                      </p:to>
                                    </p:set>
                                    <p:animEffect transition="in" filter="box(out)">
                                      <p:cBhvr>
                                        <p:cTn id="7" dur="500"/>
                                        <p:tgtEl>
                                          <p:spTgt spid="1372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37223"/>
                                        </p:tgtEl>
                                        <p:attrNameLst>
                                          <p:attrName>style.visibility</p:attrName>
                                        </p:attrNameLst>
                                      </p:cBhvr>
                                      <p:to>
                                        <p:strVal val="visible"/>
                                      </p:to>
                                    </p:set>
                                    <p:animEffect transition="in" filter="box(out)">
                                      <p:cBhvr>
                                        <p:cTn id="12" dur="500"/>
                                        <p:tgtEl>
                                          <p:spTgt spid="13722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37225"/>
                    </p:tgtEl>
                  </p:cond>
                </p:stCondLst>
                <p:endSync evt="end" delay="0">
                  <p:rtn val="all"/>
                </p:endSync>
                <p:childTnLst>
                  <p:par>
                    <p:cTn id="14" fill="hold" nodeType="clickPar">
                      <p:stCondLst>
                        <p:cond delay="0"/>
                      </p:stCondLst>
                      <p:childTnLst>
                        <p:par>
                          <p:cTn id="15" fill="hold" nodeType="withGroup">
                            <p:stCondLst>
                              <p:cond delay="0"/>
                            </p:stCondLst>
                            <p:childTnLst>
                              <p:par>
                                <p:cTn id="16" presetID="2" presetClass="mediacall" presetSubtype="0" fill="hold" nodeType="clickEffect">
                                  <p:stCondLst>
                                    <p:cond delay="0"/>
                                  </p:stCondLst>
                                  <p:childTnLst>
                                    <p:cmd type="call" cmd="togglePause">
                                      <p:cBhvr>
                                        <p:cTn id="17" dur="1" fill="hold"/>
                                        <p:tgtEl>
                                          <p:spTgt spid="137225"/>
                                        </p:tgtEl>
                                      </p:cBhvr>
                                    </p:cmd>
                                  </p:childTnLst>
                                </p:cTn>
                              </p:par>
                            </p:childTnLst>
                          </p:cTn>
                        </p:par>
                      </p:childTnLst>
                    </p:cTn>
                  </p:par>
                </p:childTnLst>
              </p:cTn>
              <p:nextCondLst>
                <p:cond evt="onClick" delay="0">
                  <p:tgtEl>
                    <p:spTgt spid="137225"/>
                  </p:tgtEl>
                </p:cond>
              </p:nextCondLst>
            </p:seq>
            <p:video>
              <p:cMediaNode>
                <p:cTn id="18" fill="hold" display="0">
                  <p:stCondLst>
                    <p:cond delay="indefinite"/>
                  </p:stCondLst>
                  <p:endCondLst>
                    <p:cond evt="onNext" delay="0">
                      <p:tgtEl>
                        <p:sldTgt/>
                      </p:tgtEl>
                    </p:cond>
                    <p:cond evt="onPrev" delay="0">
                      <p:tgtEl>
                        <p:sldTgt/>
                      </p:tgtEl>
                    </p:cond>
                  </p:endCondLst>
                </p:cTn>
                <p:tgtEl>
                  <p:spTgt spid="137225"/>
                </p:tgtEl>
              </p:cMediaNode>
            </p:video>
          </p:childTnLst>
        </p:cTn>
      </p:par>
    </p:tnLst>
    <p:bldLst>
      <p:bldP spid="137220" grpId="0"/>
      <p:bldP spid="1372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Text Box 3"/>
          <p:cNvSpPr txBox="1">
            <a:spLocks noChangeArrowheads="1"/>
          </p:cNvSpPr>
          <p:nvPr/>
        </p:nvSpPr>
        <p:spPr bwMode="auto">
          <a:xfrm>
            <a:off x="822325" y="1552575"/>
            <a:ext cx="3327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itchFamily="34" charset="0"/>
              </a:defRPr>
            </a:lvl1pPr>
            <a:lvl2pPr>
              <a:tabLst>
                <a:tab pos="228600" algn="l"/>
                <a:tab pos="1943100" algn="l"/>
              </a:tabLst>
              <a:defRPr>
                <a:solidFill>
                  <a:schemeClr val="tx1"/>
                </a:solidFill>
                <a:latin typeface="Arial" pitchFamily="34" charset="0"/>
              </a:defRPr>
            </a:lvl2pPr>
            <a:lvl3pPr>
              <a:tabLst>
                <a:tab pos="228600" algn="l"/>
                <a:tab pos="1943100" algn="l"/>
              </a:tabLst>
              <a:defRPr>
                <a:solidFill>
                  <a:schemeClr val="tx1"/>
                </a:solidFill>
                <a:latin typeface="Arial" pitchFamily="34" charset="0"/>
              </a:defRPr>
            </a:lvl3pPr>
            <a:lvl4pPr>
              <a:tabLst>
                <a:tab pos="228600" algn="l"/>
                <a:tab pos="1943100" algn="l"/>
              </a:tabLst>
              <a:defRPr>
                <a:solidFill>
                  <a:schemeClr val="tx1"/>
                </a:solidFill>
                <a:latin typeface="Arial" pitchFamily="34" charset="0"/>
              </a:defRPr>
            </a:lvl4pPr>
            <a:lvl5pPr>
              <a:tabLst>
                <a:tab pos="228600" algn="l"/>
                <a:tab pos="1943100" algn="l"/>
              </a:tabLst>
              <a:defRPr>
                <a:solidFill>
                  <a:schemeClr val="tx1"/>
                </a:solidFill>
                <a:latin typeface="Arial" pitchFamily="34" charset="0"/>
              </a:defRPr>
            </a:lvl5pPr>
            <a:lvl6pPr fontAlgn="base">
              <a:spcBef>
                <a:spcPct val="0"/>
              </a:spcBef>
              <a:spcAft>
                <a:spcPct val="0"/>
              </a:spcAft>
              <a:tabLst>
                <a:tab pos="228600" algn="l"/>
                <a:tab pos="1943100" algn="l"/>
              </a:tabLst>
              <a:defRPr>
                <a:solidFill>
                  <a:schemeClr val="tx1"/>
                </a:solidFill>
                <a:latin typeface="Arial" pitchFamily="34" charset="0"/>
              </a:defRPr>
            </a:lvl6pPr>
            <a:lvl7pPr fontAlgn="base">
              <a:spcBef>
                <a:spcPct val="0"/>
              </a:spcBef>
              <a:spcAft>
                <a:spcPct val="0"/>
              </a:spcAft>
              <a:tabLst>
                <a:tab pos="228600" algn="l"/>
                <a:tab pos="1943100" algn="l"/>
              </a:tabLst>
              <a:defRPr>
                <a:solidFill>
                  <a:schemeClr val="tx1"/>
                </a:solidFill>
                <a:latin typeface="Arial" pitchFamily="34" charset="0"/>
              </a:defRPr>
            </a:lvl7pPr>
            <a:lvl8pPr fontAlgn="base">
              <a:spcBef>
                <a:spcPct val="0"/>
              </a:spcBef>
              <a:spcAft>
                <a:spcPct val="0"/>
              </a:spcAft>
              <a:tabLst>
                <a:tab pos="228600" algn="l"/>
                <a:tab pos="1943100" algn="l"/>
              </a:tabLst>
              <a:defRPr>
                <a:solidFill>
                  <a:schemeClr val="tx1"/>
                </a:solidFill>
                <a:latin typeface="Arial" pitchFamily="34" charset="0"/>
              </a:defRPr>
            </a:lvl8pPr>
            <a:lvl9pPr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pPr>
            <a:r>
              <a:rPr lang="en-US" altLang="en-US" sz="2800" b="1">
                <a:solidFill>
                  <a:srgbClr val="009999"/>
                </a:solidFill>
              </a:rPr>
              <a:t>Sharing Electrons </a:t>
            </a:r>
          </a:p>
        </p:txBody>
      </p:sp>
      <p:sp>
        <p:nvSpPr>
          <p:cNvPr id="138244" name="Text Box 4"/>
          <p:cNvSpPr txBox="1">
            <a:spLocks noChangeArrowheads="1"/>
          </p:cNvSpPr>
          <p:nvPr/>
        </p:nvSpPr>
        <p:spPr bwMode="auto">
          <a:xfrm>
            <a:off x="528638" y="2293938"/>
            <a:ext cx="41148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The attraction that forms between atoms when they share electrons is known as a </a:t>
            </a:r>
            <a:r>
              <a:rPr lang="en-US" altLang="en-US" sz="2400" b="1">
                <a:solidFill>
                  <a:srgbClr val="333399"/>
                </a:solidFill>
              </a:rPr>
              <a:t>covalent</a:t>
            </a:r>
            <a:r>
              <a:rPr lang="en-US" altLang="en-US" sz="2400" b="1">
                <a:solidFill>
                  <a:srgbClr val="FF3399"/>
                </a:solidFill>
              </a:rPr>
              <a:t> </a:t>
            </a:r>
            <a:r>
              <a:rPr lang="en-US" altLang="en-US" sz="2400" b="1">
                <a:solidFill>
                  <a:srgbClr val="333399"/>
                </a:solidFill>
              </a:rPr>
              <a:t>bond</a:t>
            </a:r>
            <a:r>
              <a:rPr lang="en-US" altLang="en-US" sz="2400">
                <a:solidFill>
                  <a:srgbClr val="000000"/>
                </a:solidFill>
              </a:rPr>
              <a:t>. </a:t>
            </a:r>
          </a:p>
        </p:txBody>
      </p:sp>
      <p:sp>
        <p:nvSpPr>
          <p:cNvPr id="138247" name="Text Box 7"/>
          <p:cNvSpPr txBox="1">
            <a:spLocks noChangeArrowheads="1"/>
          </p:cNvSpPr>
          <p:nvPr/>
        </p:nvSpPr>
        <p:spPr bwMode="auto">
          <a:xfrm>
            <a:off x="533400" y="3695700"/>
            <a:ext cx="40386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A neutral particle that forms as a result of electron sharing is called a </a:t>
            </a:r>
            <a:r>
              <a:rPr lang="en-US" altLang="en-US" sz="2400" b="1">
                <a:solidFill>
                  <a:srgbClr val="333399"/>
                </a:solidFill>
              </a:rPr>
              <a:t>molecule</a:t>
            </a:r>
            <a:r>
              <a:rPr lang="en-US" altLang="en-US" sz="2400">
                <a:solidFill>
                  <a:srgbClr val="000000"/>
                </a:solidFill>
              </a:rPr>
              <a:t>. </a:t>
            </a:r>
          </a:p>
        </p:txBody>
      </p:sp>
      <p:pic>
        <p:nvPicPr>
          <p:cNvPr id="138253"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524000"/>
            <a:ext cx="3519488" cy="4143375"/>
          </a:xfrm>
          <a:prstGeom prst="rect">
            <a:avLst/>
          </a:prstGeom>
          <a:noFill/>
          <a:extLst>
            <a:ext uri="{909E8E84-426E-40DD-AFC4-6F175D3DCCD1}">
              <a14:hiddenFill xmlns:a14="http://schemas.microsoft.com/office/drawing/2010/main">
                <a:solidFill>
                  <a:srgbClr val="FFFFFF"/>
                </a:solidFill>
              </a14:hiddenFill>
            </a:ext>
          </a:extLst>
        </p:spPr>
      </p:pic>
      <p:pic>
        <p:nvPicPr>
          <p:cNvPr id="138254" name="Picture 6" descr="audio2">
            <a:hlinkClick r:id="" action="ppaction://noaction">
              <a:snd r:embed="rId3" name="covalent_bond.wav"/>
            </a:hlinkClick>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6350" y="3330575"/>
            <a:ext cx="311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55" name="Picture 6" descr="audio2">
            <a:hlinkClick r:id="" action="ppaction://noaction">
              <a:snd r:embed="rId5" name="molecule.wav"/>
            </a:hlinkClick>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0650" y="4778375"/>
            <a:ext cx="311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04901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38244"/>
                                        </p:tgtEl>
                                        <p:attrNameLst>
                                          <p:attrName>style.visibility</p:attrName>
                                        </p:attrNameLst>
                                      </p:cBhvr>
                                      <p:to>
                                        <p:strVal val="visible"/>
                                      </p:to>
                                    </p:set>
                                    <p:animEffect transition="in" filter="box(out)">
                                      <p:cBhvr>
                                        <p:cTn id="7" dur="500"/>
                                        <p:tgtEl>
                                          <p:spTgt spid="138244"/>
                                        </p:tgtEl>
                                      </p:cBhvr>
                                    </p:animEffect>
                                  </p:childTnLst>
                                </p:cTn>
                              </p:par>
                            </p:childTnLst>
                          </p:cTn>
                        </p:par>
                        <p:par>
                          <p:cTn id="8" fill="hold" nodeType="afterGroup">
                            <p:stCondLst>
                              <p:cond delay="500"/>
                            </p:stCondLst>
                            <p:childTnLst>
                              <p:par>
                                <p:cTn id="9" presetID="4" presetClass="entr" presetSubtype="32" fill="hold" nodeType="afterEffect">
                                  <p:stCondLst>
                                    <p:cond delay="0"/>
                                  </p:stCondLst>
                                  <p:childTnLst>
                                    <p:set>
                                      <p:cBhvr>
                                        <p:cTn id="10" dur="1" fill="hold">
                                          <p:stCondLst>
                                            <p:cond delay="0"/>
                                          </p:stCondLst>
                                        </p:cTn>
                                        <p:tgtEl>
                                          <p:spTgt spid="138254"/>
                                        </p:tgtEl>
                                        <p:attrNameLst>
                                          <p:attrName>style.visibility</p:attrName>
                                        </p:attrNameLst>
                                      </p:cBhvr>
                                      <p:to>
                                        <p:strVal val="visible"/>
                                      </p:to>
                                    </p:set>
                                    <p:animEffect transition="in" filter="box(out)">
                                      <p:cBhvr>
                                        <p:cTn id="11" dur="500"/>
                                        <p:tgtEl>
                                          <p:spTgt spid="13825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32" fill="hold" grpId="0" nodeType="clickEffect">
                                  <p:stCondLst>
                                    <p:cond delay="0"/>
                                  </p:stCondLst>
                                  <p:childTnLst>
                                    <p:set>
                                      <p:cBhvr>
                                        <p:cTn id="15" dur="1" fill="hold">
                                          <p:stCondLst>
                                            <p:cond delay="0"/>
                                          </p:stCondLst>
                                        </p:cTn>
                                        <p:tgtEl>
                                          <p:spTgt spid="138247"/>
                                        </p:tgtEl>
                                        <p:attrNameLst>
                                          <p:attrName>style.visibility</p:attrName>
                                        </p:attrNameLst>
                                      </p:cBhvr>
                                      <p:to>
                                        <p:strVal val="visible"/>
                                      </p:to>
                                    </p:set>
                                    <p:animEffect transition="in" filter="box(out)">
                                      <p:cBhvr>
                                        <p:cTn id="16" dur="500"/>
                                        <p:tgtEl>
                                          <p:spTgt spid="138247"/>
                                        </p:tgtEl>
                                      </p:cBhvr>
                                    </p:animEffect>
                                  </p:childTnLst>
                                </p:cTn>
                              </p:par>
                            </p:childTnLst>
                          </p:cTn>
                        </p:par>
                        <p:par>
                          <p:cTn id="17" fill="hold" nodeType="afterGroup">
                            <p:stCondLst>
                              <p:cond delay="500"/>
                            </p:stCondLst>
                            <p:childTnLst>
                              <p:par>
                                <p:cTn id="18" presetID="4" presetClass="entr" presetSubtype="32" fill="hold" nodeType="afterEffect">
                                  <p:stCondLst>
                                    <p:cond delay="0"/>
                                  </p:stCondLst>
                                  <p:childTnLst>
                                    <p:set>
                                      <p:cBhvr>
                                        <p:cTn id="19" dur="1" fill="hold">
                                          <p:stCondLst>
                                            <p:cond delay="0"/>
                                          </p:stCondLst>
                                        </p:cTn>
                                        <p:tgtEl>
                                          <p:spTgt spid="138255"/>
                                        </p:tgtEl>
                                        <p:attrNameLst>
                                          <p:attrName>style.visibility</p:attrName>
                                        </p:attrNameLst>
                                      </p:cBhvr>
                                      <p:to>
                                        <p:strVal val="visible"/>
                                      </p:to>
                                    </p:set>
                                    <p:animEffect transition="in" filter="box(out)">
                                      <p:cBhvr>
                                        <p:cTn id="20" dur="500"/>
                                        <p:tgtEl>
                                          <p:spTgt spid="138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4" grpId="0"/>
      <p:bldP spid="13824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Text Box 3"/>
          <p:cNvSpPr txBox="1">
            <a:spLocks noChangeArrowheads="1"/>
          </p:cNvSpPr>
          <p:nvPr/>
        </p:nvSpPr>
        <p:spPr bwMode="auto">
          <a:xfrm>
            <a:off x="822325" y="1552575"/>
            <a:ext cx="41592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itchFamily="34" charset="0"/>
              </a:defRPr>
            </a:lvl1pPr>
            <a:lvl2pPr>
              <a:tabLst>
                <a:tab pos="228600" algn="l"/>
                <a:tab pos="1943100" algn="l"/>
              </a:tabLst>
              <a:defRPr>
                <a:solidFill>
                  <a:schemeClr val="tx1"/>
                </a:solidFill>
                <a:latin typeface="Arial" pitchFamily="34" charset="0"/>
              </a:defRPr>
            </a:lvl2pPr>
            <a:lvl3pPr>
              <a:tabLst>
                <a:tab pos="228600" algn="l"/>
                <a:tab pos="1943100" algn="l"/>
              </a:tabLst>
              <a:defRPr>
                <a:solidFill>
                  <a:schemeClr val="tx1"/>
                </a:solidFill>
                <a:latin typeface="Arial" pitchFamily="34" charset="0"/>
              </a:defRPr>
            </a:lvl3pPr>
            <a:lvl4pPr>
              <a:tabLst>
                <a:tab pos="228600" algn="l"/>
                <a:tab pos="1943100" algn="l"/>
              </a:tabLst>
              <a:defRPr>
                <a:solidFill>
                  <a:schemeClr val="tx1"/>
                </a:solidFill>
                <a:latin typeface="Arial" pitchFamily="34" charset="0"/>
              </a:defRPr>
            </a:lvl4pPr>
            <a:lvl5pPr>
              <a:tabLst>
                <a:tab pos="228600" algn="l"/>
                <a:tab pos="1943100" algn="l"/>
              </a:tabLst>
              <a:defRPr>
                <a:solidFill>
                  <a:schemeClr val="tx1"/>
                </a:solidFill>
                <a:latin typeface="Arial" pitchFamily="34" charset="0"/>
              </a:defRPr>
            </a:lvl5pPr>
            <a:lvl6pPr fontAlgn="base">
              <a:spcBef>
                <a:spcPct val="0"/>
              </a:spcBef>
              <a:spcAft>
                <a:spcPct val="0"/>
              </a:spcAft>
              <a:tabLst>
                <a:tab pos="228600" algn="l"/>
                <a:tab pos="1943100" algn="l"/>
              </a:tabLst>
              <a:defRPr>
                <a:solidFill>
                  <a:schemeClr val="tx1"/>
                </a:solidFill>
                <a:latin typeface="Arial" pitchFamily="34" charset="0"/>
              </a:defRPr>
            </a:lvl6pPr>
            <a:lvl7pPr fontAlgn="base">
              <a:spcBef>
                <a:spcPct val="0"/>
              </a:spcBef>
              <a:spcAft>
                <a:spcPct val="0"/>
              </a:spcAft>
              <a:tabLst>
                <a:tab pos="228600" algn="l"/>
                <a:tab pos="1943100" algn="l"/>
              </a:tabLst>
              <a:defRPr>
                <a:solidFill>
                  <a:schemeClr val="tx1"/>
                </a:solidFill>
                <a:latin typeface="Arial" pitchFamily="34" charset="0"/>
              </a:defRPr>
            </a:lvl7pPr>
            <a:lvl8pPr fontAlgn="base">
              <a:spcBef>
                <a:spcPct val="0"/>
              </a:spcBef>
              <a:spcAft>
                <a:spcPct val="0"/>
              </a:spcAft>
              <a:tabLst>
                <a:tab pos="228600" algn="l"/>
                <a:tab pos="1943100" algn="l"/>
              </a:tabLst>
              <a:defRPr>
                <a:solidFill>
                  <a:schemeClr val="tx1"/>
                </a:solidFill>
                <a:latin typeface="Arial" pitchFamily="34" charset="0"/>
              </a:defRPr>
            </a:lvl8pPr>
            <a:lvl9pPr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pPr>
            <a:r>
              <a:rPr lang="en-US" altLang="en-US" sz="2800" b="1">
                <a:solidFill>
                  <a:srgbClr val="009999"/>
                </a:solidFill>
              </a:rPr>
              <a:t>Single Covalent Bonds </a:t>
            </a:r>
          </a:p>
        </p:txBody>
      </p:sp>
      <p:sp>
        <p:nvSpPr>
          <p:cNvPr id="139268" name="Text Box 4"/>
          <p:cNvSpPr txBox="1">
            <a:spLocks noChangeArrowheads="1"/>
          </p:cNvSpPr>
          <p:nvPr/>
        </p:nvSpPr>
        <p:spPr bwMode="auto">
          <a:xfrm>
            <a:off x="528638" y="2293938"/>
            <a:ext cx="8081962"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A single covalent bond is made up of two shared electrons. </a:t>
            </a:r>
          </a:p>
        </p:txBody>
      </p:sp>
      <p:sp>
        <p:nvSpPr>
          <p:cNvPr id="139271" name="Text Box 7"/>
          <p:cNvSpPr txBox="1">
            <a:spLocks noChangeArrowheads="1"/>
          </p:cNvSpPr>
          <p:nvPr/>
        </p:nvSpPr>
        <p:spPr bwMode="auto">
          <a:xfrm>
            <a:off x="533400" y="3035300"/>
            <a:ext cx="815340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A water molecule contains two single bonds.  In each bond, a hydrogen atom contributes one electron to the bond and the oxygen atom contributes the other. </a:t>
            </a:r>
          </a:p>
        </p:txBody>
      </p:sp>
      <p:sp>
        <p:nvSpPr>
          <p:cNvPr id="139272" name="Text Box 8"/>
          <p:cNvSpPr txBox="1">
            <a:spLocks noChangeArrowheads="1"/>
          </p:cNvSpPr>
          <p:nvPr/>
        </p:nvSpPr>
        <p:spPr bwMode="auto">
          <a:xfrm>
            <a:off x="533400" y="4140200"/>
            <a:ext cx="81534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The result of this type of bonding is a stable outer energy level for each atom in the molecule. </a:t>
            </a:r>
          </a:p>
        </p:txBody>
      </p:sp>
    </p:spTree>
    <p:extLst>
      <p:ext uri="{BB962C8B-B14F-4D97-AF65-F5344CB8AC3E}">
        <p14:creationId xmlns:p14="http://schemas.microsoft.com/office/powerpoint/2010/main" val="424455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39268"/>
                                        </p:tgtEl>
                                        <p:attrNameLst>
                                          <p:attrName>style.visibility</p:attrName>
                                        </p:attrNameLst>
                                      </p:cBhvr>
                                      <p:to>
                                        <p:strVal val="visible"/>
                                      </p:to>
                                    </p:set>
                                    <p:animEffect transition="in" filter="box(out)">
                                      <p:cBhvr>
                                        <p:cTn id="7" dur="500"/>
                                        <p:tgtEl>
                                          <p:spTgt spid="1392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39271"/>
                                        </p:tgtEl>
                                        <p:attrNameLst>
                                          <p:attrName>style.visibility</p:attrName>
                                        </p:attrNameLst>
                                      </p:cBhvr>
                                      <p:to>
                                        <p:strVal val="visible"/>
                                      </p:to>
                                    </p:set>
                                    <p:animEffect transition="in" filter="box(out)">
                                      <p:cBhvr>
                                        <p:cTn id="12" dur="500"/>
                                        <p:tgtEl>
                                          <p:spTgt spid="13927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39272"/>
                                        </p:tgtEl>
                                        <p:attrNameLst>
                                          <p:attrName>style.visibility</p:attrName>
                                        </p:attrNameLst>
                                      </p:cBhvr>
                                      <p:to>
                                        <p:strVal val="visible"/>
                                      </p:to>
                                    </p:set>
                                    <p:animEffect transition="in" filter="box(out)">
                                      <p:cBhvr>
                                        <p:cTn id="17" dur="500"/>
                                        <p:tgtEl>
                                          <p:spTgt spid="139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8" grpId="0"/>
      <p:bldP spid="139271" grpId="0"/>
      <p:bldP spid="13927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Text Box 3"/>
          <p:cNvSpPr txBox="1">
            <a:spLocks noChangeArrowheads="1"/>
          </p:cNvSpPr>
          <p:nvPr/>
        </p:nvSpPr>
        <p:spPr bwMode="auto">
          <a:xfrm>
            <a:off x="822325" y="1552575"/>
            <a:ext cx="2833688"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itchFamily="34" charset="0"/>
              </a:defRPr>
            </a:lvl1pPr>
            <a:lvl2pPr>
              <a:tabLst>
                <a:tab pos="228600" algn="l"/>
                <a:tab pos="1943100" algn="l"/>
              </a:tabLst>
              <a:defRPr>
                <a:solidFill>
                  <a:schemeClr val="tx1"/>
                </a:solidFill>
                <a:latin typeface="Arial" pitchFamily="34" charset="0"/>
              </a:defRPr>
            </a:lvl2pPr>
            <a:lvl3pPr>
              <a:tabLst>
                <a:tab pos="228600" algn="l"/>
                <a:tab pos="1943100" algn="l"/>
              </a:tabLst>
              <a:defRPr>
                <a:solidFill>
                  <a:schemeClr val="tx1"/>
                </a:solidFill>
                <a:latin typeface="Arial" pitchFamily="34" charset="0"/>
              </a:defRPr>
            </a:lvl3pPr>
            <a:lvl4pPr>
              <a:tabLst>
                <a:tab pos="228600" algn="l"/>
                <a:tab pos="1943100" algn="l"/>
              </a:tabLst>
              <a:defRPr>
                <a:solidFill>
                  <a:schemeClr val="tx1"/>
                </a:solidFill>
                <a:latin typeface="Arial" pitchFamily="34" charset="0"/>
              </a:defRPr>
            </a:lvl4pPr>
            <a:lvl5pPr>
              <a:tabLst>
                <a:tab pos="228600" algn="l"/>
                <a:tab pos="1943100" algn="l"/>
              </a:tabLst>
              <a:defRPr>
                <a:solidFill>
                  <a:schemeClr val="tx1"/>
                </a:solidFill>
                <a:latin typeface="Arial" pitchFamily="34" charset="0"/>
              </a:defRPr>
            </a:lvl5pPr>
            <a:lvl6pPr fontAlgn="base">
              <a:spcBef>
                <a:spcPct val="0"/>
              </a:spcBef>
              <a:spcAft>
                <a:spcPct val="0"/>
              </a:spcAft>
              <a:tabLst>
                <a:tab pos="228600" algn="l"/>
                <a:tab pos="1943100" algn="l"/>
              </a:tabLst>
              <a:defRPr>
                <a:solidFill>
                  <a:schemeClr val="tx1"/>
                </a:solidFill>
                <a:latin typeface="Arial" pitchFamily="34" charset="0"/>
              </a:defRPr>
            </a:lvl6pPr>
            <a:lvl7pPr fontAlgn="base">
              <a:spcBef>
                <a:spcPct val="0"/>
              </a:spcBef>
              <a:spcAft>
                <a:spcPct val="0"/>
              </a:spcAft>
              <a:tabLst>
                <a:tab pos="228600" algn="l"/>
                <a:tab pos="1943100" algn="l"/>
              </a:tabLst>
              <a:defRPr>
                <a:solidFill>
                  <a:schemeClr val="tx1"/>
                </a:solidFill>
                <a:latin typeface="Arial" pitchFamily="34" charset="0"/>
              </a:defRPr>
            </a:lvl7pPr>
            <a:lvl8pPr fontAlgn="base">
              <a:spcBef>
                <a:spcPct val="0"/>
              </a:spcBef>
              <a:spcAft>
                <a:spcPct val="0"/>
              </a:spcAft>
              <a:tabLst>
                <a:tab pos="228600" algn="l"/>
                <a:tab pos="1943100" algn="l"/>
              </a:tabLst>
              <a:defRPr>
                <a:solidFill>
                  <a:schemeClr val="tx1"/>
                </a:solidFill>
                <a:latin typeface="Arial" pitchFamily="34" charset="0"/>
              </a:defRPr>
            </a:lvl8pPr>
            <a:lvl9pPr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pPr>
            <a:r>
              <a:rPr lang="en-US" altLang="en-US" sz="2800" b="1">
                <a:solidFill>
                  <a:srgbClr val="009999"/>
                </a:solidFill>
              </a:rPr>
              <a:t>Multiple Bonds </a:t>
            </a:r>
          </a:p>
        </p:txBody>
      </p:sp>
      <p:sp>
        <p:nvSpPr>
          <p:cNvPr id="140292" name="Text Box 4"/>
          <p:cNvSpPr txBox="1">
            <a:spLocks noChangeArrowheads="1"/>
          </p:cNvSpPr>
          <p:nvPr/>
        </p:nvSpPr>
        <p:spPr bwMode="auto">
          <a:xfrm>
            <a:off x="528638" y="2293938"/>
            <a:ext cx="7620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A covalent bond also can contain more than one pair of electrons. </a:t>
            </a:r>
          </a:p>
        </p:txBody>
      </p:sp>
      <p:sp>
        <p:nvSpPr>
          <p:cNvPr id="140295" name="Text Box 7"/>
          <p:cNvSpPr txBox="1">
            <a:spLocks noChangeArrowheads="1"/>
          </p:cNvSpPr>
          <p:nvPr/>
        </p:nvSpPr>
        <p:spPr bwMode="auto">
          <a:xfrm>
            <a:off x="533400" y="3048000"/>
            <a:ext cx="80772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An example of this is the bond in oxygen (O</a:t>
            </a:r>
            <a:r>
              <a:rPr lang="en-US" altLang="en-US" sz="2400" baseline="-25000">
                <a:solidFill>
                  <a:srgbClr val="000000"/>
                </a:solidFill>
              </a:rPr>
              <a:t>2</a:t>
            </a:r>
            <a:r>
              <a:rPr lang="en-US" altLang="en-US" sz="2400">
                <a:solidFill>
                  <a:srgbClr val="000000"/>
                </a:solidFill>
              </a:rPr>
              <a:t>) or nitrogen (N</a:t>
            </a:r>
            <a:r>
              <a:rPr lang="en-US" altLang="en-US" sz="2400" baseline="-25000">
                <a:solidFill>
                  <a:srgbClr val="000000"/>
                </a:solidFill>
              </a:rPr>
              <a:t>2</a:t>
            </a:r>
            <a:r>
              <a:rPr lang="en-US" altLang="en-US" sz="2400">
                <a:solidFill>
                  <a:srgbClr val="000000"/>
                </a:solidFill>
              </a:rPr>
              <a:t>). </a:t>
            </a:r>
          </a:p>
        </p:txBody>
      </p:sp>
      <p:pic>
        <p:nvPicPr>
          <p:cNvPr id="140299"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3833813"/>
            <a:ext cx="6324600" cy="209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59827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40292"/>
                                        </p:tgtEl>
                                        <p:attrNameLst>
                                          <p:attrName>style.visibility</p:attrName>
                                        </p:attrNameLst>
                                      </p:cBhvr>
                                      <p:to>
                                        <p:strVal val="visible"/>
                                      </p:to>
                                    </p:set>
                                    <p:animEffect transition="in" filter="box(out)">
                                      <p:cBhvr>
                                        <p:cTn id="7" dur="500"/>
                                        <p:tgtEl>
                                          <p:spTgt spid="1402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40295"/>
                                        </p:tgtEl>
                                        <p:attrNameLst>
                                          <p:attrName>style.visibility</p:attrName>
                                        </p:attrNameLst>
                                      </p:cBhvr>
                                      <p:to>
                                        <p:strVal val="visible"/>
                                      </p:to>
                                    </p:set>
                                    <p:animEffect transition="in" filter="box(out)">
                                      <p:cBhvr>
                                        <p:cTn id="12" dur="500"/>
                                        <p:tgtEl>
                                          <p:spTgt spid="140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2" grpId="0"/>
      <p:bldP spid="14029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Text Box 3"/>
          <p:cNvSpPr txBox="1">
            <a:spLocks noChangeArrowheads="1"/>
          </p:cNvSpPr>
          <p:nvPr/>
        </p:nvSpPr>
        <p:spPr bwMode="auto">
          <a:xfrm>
            <a:off x="822325" y="1552575"/>
            <a:ext cx="2833688"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itchFamily="34" charset="0"/>
              </a:defRPr>
            </a:lvl1pPr>
            <a:lvl2pPr>
              <a:tabLst>
                <a:tab pos="228600" algn="l"/>
                <a:tab pos="1943100" algn="l"/>
              </a:tabLst>
              <a:defRPr>
                <a:solidFill>
                  <a:schemeClr val="tx1"/>
                </a:solidFill>
                <a:latin typeface="Arial" pitchFamily="34" charset="0"/>
              </a:defRPr>
            </a:lvl2pPr>
            <a:lvl3pPr>
              <a:tabLst>
                <a:tab pos="228600" algn="l"/>
                <a:tab pos="1943100" algn="l"/>
              </a:tabLst>
              <a:defRPr>
                <a:solidFill>
                  <a:schemeClr val="tx1"/>
                </a:solidFill>
                <a:latin typeface="Arial" pitchFamily="34" charset="0"/>
              </a:defRPr>
            </a:lvl3pPr>
            <a:lvl4pPr>
              <a:tabLst>
                <a:tab pos="228600" algn="l"/>
                <a:tab pos="1943100" algn="l"/>
              </a:tabLst>
              <a:defRPr>
                <a:solidFill>
                  <a:schemeClr val="tx1"/>
                </a:solidFill>
                <a:latin typeface="Arial" pitchFamily="34" charset="0"/>
              </a:defRPr>
            </a:lvl4pPr>
            <a:lvl5pPr>
              <a:tabLst>
                <a:tab pos="228600" algn="l"/>
                <a:tab pos="1943100" algn="l"/>
              </a:tabLst>
              <a:defRPr>
                <a:solidFill>
                  <a:schemeClr val="tx1"/>
                </a:solidFill>
                <a:latin typeface="Arial" pitchFamily="34" charset="0"/>
              </a:defRPr>
            </a:lvl5pPr>
            <a:lvl6pPr fontAlgn="base">
              <a:spcBef>
                <a:spcPct val="0"/>
              </a:spcBef>
              <a:spcAft>
                <a:spcPct val="0"/>
              </a:spcAft>
              <a:tabLst>
                <a:tab pos="228600" algn="l"/>
                <a:tab pos="1943100" algn="l"/>
              </a:tabLst>
              <a:defRPr>
                <a:solidFill>
                  <a:schemeClr val="tx1"/>
                </a:solidFill>
                <a:latin typeface="Arial" pitchFamily="34" charset="0"/>
              </a:defRPr>
            </a:lvl6pPr>
            <a:lvl7pPr fontAlgn="base">
              <a:spcBef>
                <a:spcPct val="0"/>
              </a:spcBef>
              <a:spcAft>
                <a:spcPct val="0"/>
              </a:spcAft>
              <a:tabLst>
                <a:tab pos="228600" algn="l"/>
                <a:tab pos="1943100" algn="l"/>
              </a:tabLst>
              <a:defRPr>
                <a:solidFill>
                  <a:schemeClr val="tx1"/>
                </a:solidFill>
                <a:latin typeface="Arial" pitchFamily="34" charset="0"/>
              </a:defRPr>
            </a:lvl7pPr>
            <a:lvl8pPr fontAlgn="base">
              <a:spcBef>
                <a:spcPct val="0"/>
              </a:spcBef>
              <a:spcAft>
                <a:spcPct val="0"/>
              </a:spcAft>
              <a:tabLst>
                <a:tab pos="228600" algn="l"/>
                <a:tab pos="1943100" algn="l"/>
              </a:tabLst>
              <a:defRPr>
                <a:solidFill>
                  <a:schemeClr val="tx1"/>
                </a:solidFill>
                <a:latin typeface="Arial" pitchFamily="34" charset="0"/>
              </a:defRPr>
            </a:lvl8pPr>
            <a:lvl9pPr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pPr>
            <a:r>
              <a:rPr lang="en-US" altLang="en-US" sz="2800" b="1">
                <a:solidFill>
                  <a:srgbClr val="009999"/>
                </a:solidFill>
              </a:rPr>
              <a:t>Multiple Bonds </a:t>
            </a:r>
          </a:p>
        </p:txBody>
      </p:sp>
      <p:sp>
        <p:nvSpPr>
          <p:cNvPr id="141316" name="Text Box 4"/>
          <p:cNvSpPr txBox="1">
            <a:spLocks noChangeArrowheads="1"/>
          </p:cNvSpPr>
          <p:nvPr/>
        </p:nvSpPr>
        <p:spPr bwMode="auto">
          <a:xfrm>
            <a:off x="528638" y="2293938"/>
            <a:ext cx="8081962"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A nitrogen atom has five electrons in its outer energy level and needs to gain three electrons to become stable. </a:t>
            </a:r>
          </a:p>
        </p:txBody>
      </p:sp>
      <p:sp>
        <p:nvSpPr>
          <p:cNvPr id="141319" name="Text Box 7"/>
          <p:cNvSpPr txBox="1">
            <a:spLocks noChangeArrowheads="1"/>
          </p:cNvSpPr>
          <p:nvPr/>
        </p:nvSpPr>
        <p:spPr bwMode="auto">
          <a:xfrm>
            <a:off x="533400" y="3340100"/>
            <a:ext cx="80772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It does this by sharing its three electrons with another nitrogen atom. </a:t>
            </a:r>
          </a:p>
        </p:txBody>
      </p:sp>
      <p:pic>
        <p:nvPicPr>
          <p:cNvPr id="141324"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287838"/>
            <a:ext cx="7924800" cy="1152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73634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41316"/>
                                        </p:tgtEl>
                                        <p:attrNameLst>
                                          <p:attrName>style.visibility</p:attrName>
                                        </p:attrNameLst>
                                      </p:cBhvr>
                                      <p:to>
                                        <p:strVal val="visible"/>
                                      </p:to>
                                    </p:set>
                                    <p:animEffect transition="in" filter="box(out)">
                                      <p:cBhvr>
                                        <p:cTn id="7" dur="500"/>
                                        <p:tgtEl>
                                          <p:spTgt spid="1413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41319"/>
                                        </p:tgtEl>
                                        <p:attrNameLst>
                                          <p:attrName>style.visibility</p:attrName>
                                        </p:attrNameLst>
                                      </p:cBhvr>
                                      <p:to>
                                        <p:strVal val="visible"/>
                                      </p:to>
                                    </p:set>
                                    <p:animEffect transition="in" filter="box(out)">
                                      <p:cBhvr>
                                        <p:cTn id="12" dur="500"/>
                                        <p:tgtEl>
                                          <p:spTgt spid="141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6" grpId="0"/>
      <p:bldP spid="1413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Text Box 3"/>
          <p:cNvSpPr txBox="1">
            <a:spLocks noChangeArrowheads="1"/>
          </p:cNvSpPr>
          <p:nvPr/>
        </p:nvSpPr>
        <p:spPr bwMode="auto">
          <a:xfrm>
            <a:off x="822325" y="1552575"/>
            <a:ext cx="46132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itchFamily="34" charset="0"/>
              </a:defRPr>
            </a:lvl1pPr>
            <a:lvl2pPr>
              <a:tabLst>
                <a:tab pos="228600" algn="l"/>
                <a:tab pos="1943100" algn="l"/>
              </a:tabLst>
              <a:defRPr>
                <a:solidFill>
                  <a:schemeClr val="tx1"/>
                </a:solidFill>
                <a:latin typeface="Arial" pitchFamily="34" charset="0"/>
              </a:defRPr>
            </a:lvl2pPr>
            <a:lvl3pPr>
              <a:tabLst>
                <a:tab pos="228600" algn="l"/>
                <a:tab pos="1943100" algn="l"/>
              </a:tabLst>
              <a:defRPr>
                <a:solidFill>
                  <a:schemeClr val="tx1"/>
                </a:solidFill>
                <a:latin typeface="Arial" pitchFamily="34" charset="0"/>
              </a:defRPr>
            </a:lvl3pPr>
            <a:lvl4pPr>
              <a:tabLst>
                <a:tab pos="228600" algn="l"/>
                <a:tab pos="1943100" algn="l"/>
              </a:tabLst>
              <a:defRPr>
                <a:solidFill>
                  <a:schemeClr val="tx1"/>
                </a:solidFill>
                <a:latin typeface="Arial" pitchFamily="34" charset="0"/>
              </a:defRPr>
            </a:lvl4pPr>
            <a:lvl5pPr>
              <a:tabLst>
                <a:tab pos="228600" algn="l"/>
                <a:tab pos="1943100" algn="l"/>
              </a:tabLst>
              <a:defRPr>
                <a:solidFill>
                  <a:schemeClr val="tx1"/>
                </a:solidFill>
                <a:latin typeface="Arial" pitchFamily="34" charset="0"/>
              </a:defRPr>
            </a:lvl5pPr>
            <a:lvl6pPr fontAlgn="base">
              <a:spcBef>
                <a:spcPct val="0"/>
              </a:spcBef>
              <a:spcAft>
                <a:spcPct val="0"/>
              </a:spcAft>
              <a:tabLst>
                <a:tab pos="228600" algn="l"/>
                <a:tab pos="1943100" algn="l"/>
              </a:tabLst>
              <a:defRPr>
                <a:solidFill>
                  <a:schemeClr val="tx1"/>
                </a:solidFill>
                <a:latin typeface="Arial" pitchFamily="34" charset="0"/>
              </a:defRPr>
            </a:lvl6pPr>
            <a:lvl7pPr fontAlgn="base">
              <a:spcBef>
                <a:spcPct val="0"/>
              </a:spcBef>
              <a:spcAft>
                <a:spcPct val="0"/>
              </a:spcAft>
              <a:tabLst>
                <a:tab pos="228600" algn="l"/>
                <a:tab pos="1943100" algn="l"/>
              </a:tabLst>
              <a:defRPr>
                <a:solidFill>
                  <a:schemeClr val="tx1"/>
                </a:solidFill>
                <a:latin typeface="Arial" pitchFamily="34" charset="0"/>
              </a:defRPr>
            </a:lvl7pPr>
            <a:lvl8pPr fontAlgn="base">
              <a:spcBef>
                <a:spcPct val="0"/>
              </a:spcBef>
              <a:spcAft>
                <a:spcPct val="0"/>
              </a:spcAft>
              <a:tabLst>
                <a:tab pos="228600" algn="l"/>
                <a:tab pos="1943100" algn="l"/>
              </a:tabLst>
              <a:defRPr>
                <a:solidFill>
                  <a:schemeClr val="tx1"/>
                </a:solidFill>
                <a:latin typeface="Arial" pitchFamily="34" charset="0"/>
              </a:defRPr>
            </a:lvl8pPr>
            <a:lvl9pPr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pPr>
            <a:r>
              <a:rPr lang="en-US" altLang="en-US" sz="2800" b="1">
                <a:solidFill>
                  <a:srgbClr val="009999"/>
                </a:solidFill>
              </a:rPr>
              <a:t>Gain or Loss of Electrons </a:t>
            </a:r>
          </a:p>
        </p:txBody>
      </p:sp>
      <p:sp>
        <p:nvSpPr>
          <p:cNvPr id="123908" name="Text Box 4"/>
          <p:cNvSpPr txBox="1">
            <a:spLocks noChangeArrowheads="1"/>
          </p:cNvSpPr>
          <p:nvPr/>
        </p:nvSpPr>
        <p:spPr bwMode="auto">
          <a:xfrm>
            <a:off x="528638" y="2293938"/>
            <a:ext cx="762000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The positive and negative charges are not balanced. </a:t>
            </a:r>
          </a:p>
        </p:txBody>
      </p:sp>
      <p:sp>
        <p:nvSpPr>
          <p:cNvPr id="123911" name="Text Box 7"/>
          <p:cNvSpPr txBox="1">
            <a:spLocks noChangeArrowheads="1"/>
          </p:cNvSpPr>
          <p:nvPr/>
        </p:nvSpPr>
        <p:spPr bwMode="auto">
          <a:xfrm>
            <a:off x="533400" y="2768600"/>
            <a:ext cx="81534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It is the electric forces between oppositely charged particles, such as ions, that hold compounds together. </a:t>
            </a:r>
          </a:p>
        </p:txBody>
      </p:sp>
    </p:spTree>
    <p:extLst>
      <p:ext uri="{BB962C8B-B14F-4D97-AF65-F5344CB8AC3E}">
        <p14:creationId xmlns:p14="http://schemas.microsoft.com/office/powerpoint/2010/main" val="36220232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23908"/>
                                        </p:tgtEl>
                                        <p:attrNameLst>
                                          <p:attrName>style.visibility</p:attrName>
                                        </p:attrNameLst>
                                      </p:cBhvr>
                                      <p:to>
                                        <p:strVal val="visible"/>
                                      </p:to>
                                    </p:set>
                                    <p:animEffect transition="in" filter="box(out)">
                                      <p:cBhvr>
                                        <p:cTn id="7" dur="500"/>
                                        <p:tgtEl>
                                          <p:spTgt spid="1239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23911"/>
                                        </p:tgtEl>
                                        <p:attrNameLst>
                                          <p:attrName>style.visibility</p:attrName>
                                        </p:attrNameLst>
                                      </p:cBhvr>
                                      <p:to>
                                        <p:strVal val="visible"/>
                                      </p:to>
                                    </p:set>
                                    <p:animEffect transition="in" filter="box(out)">
                                      <p:cBhvr>
                                        <p:cTn id="12" dur="500"/>
                                        <p:tgtEl>
                                          <p:spTgt spid="1239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8" grpId="0"/>
      <p:bldP spid="1239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9" name="Text Box 3"/>
          <p:cNvSpPr txBox="1">
            <a:spLocks noChangeArrowheads="1"/>
          </p:cNvSpPr>
          <p:nvPr/>
        </p:nvSpPr>
        <p:spPr bwMode="auto">
          <a:xfrm>
            <a:off x="822325" y="1552575"/>
            <a:ext cx="2833688"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itchFamily="34" charset="0"/>
              </a:defRPr>
            </a:lvl1pPr>
            <a:lvl2pPr>
              <a:tabLst>
                <a:tab pos="228600" algn="l"/>
                <a:tab pos="1943100" algn="l"/>
              </a:tabLst>
              <a:defRPr>
                <a:solidFill>
                  <a:schemeClr val="tx1"/>
                </a:solidFill>
                <a:latin typeface="Arial" pitchFamily="34" charset="0"/>
              </a:defRPr>
            </a:lvl2pPr>
            <a:lvl3pPr>
              <a:tabLst>
                <a:tab pos="228600" algn="l"/>
                <a:tab pos="1943100" algn="l"/>
              </a:tabLst>
              <a:defRPr>
                <a:solidFill>
                  <a:schemeClr val="tx1"/>
                </a:solidFill>
                <a:latin typeface="Arial" pitchFamily="34" charset="0"/>
              </a:defRPr>
            </a:lvl3pPr>
            <a:lvl4pPr>
              <a:tabLst>
                <a:tab pos="228600" algn="l"/>
                <a:tab pos="1943100" algn="l"/>
              </a:tabLst>
              <a:defRPr>
                <a:solidFill>
                  <a:schemeClr val="tx1"/>
                </a:solidFill>
                <a:latin typeface="Arial" pitchFamily="34" charset="0"/>
              </a:defRPr>
            </a:lvl4pPr>
            <a:lvl5pPr>
              <a:tabLst>
                <a:tab pos="228600" algn="l"/>
                <a:tab pos="1943100" algn="l"/>
              </a:tabLst>
              <a:defRPr>
                <a:solidFill>
                  <a:schemeClr val="tx1"/>
                </a:solidFill>
                <a:latin typeface="Arial" pitchFamily="34" charset="0"/>
              </a:defRPr>
            </a:lvl5pPr>
            <a:lvl6pPr fontAlgn="base">
              <a:spcBef>
                <a:spcPct val="0"/>
              </a:spcBef>
              <a:spcAft>
                <a:spcPct val="0"/>
              </a:spcAft>
              <a:tabLst>
                <a:tab pos="228600" algn="l"/>
                <a:tab pos="1943100" algn="l"/>
              </a:tabLst>
              <a:defRPr>
                <a:solidFill>
                  <a:schemeClr val="tx1"/>
                </a:solidFill>
                <a:latin typeface="Arial" pitchFamily="34" charset="0"/>
              </a:defRPr>
            </a:lvl6pPr>
            <a:lvl7pPr fontAlgn="base">
              <a:spcBef>
                <a:spcPct val="0"/>
              </a:spcBef>
              <a:spcAft>
                <a:spcPct val="0"/>
              </a:spcAft>
              <a:tabLst>
                <a:tab pos="228600" algn="l"/>
                <a:tab pos="1943100" algn="l"/>
              </a:tabLst>
              <a:defRPr>
                <a:solidFill>
                  <a:schemeClr val="tx1"/>
                </a:solidFill>
                <a:latin typeface="Arial" pitchFamily="34" charset="0"/>
              </a:defRPr>
            </a:lvl7pPr>
            <a:lvl8pPr fontAlgn="base">
              <a:spcBef>
                <a:spcPct val="0"/>
              </a:spcBef>
              <a:spcAft>
                <a:spcPct val="0"/>
              </a:spcAft>
              <a:tabLst>
                <a:tab pos="228600" algn="l"/>
                <a:tab pos="1943100" algn="l"/>
              </a:tabLst>
              <a:defRPr>
                <a:solidFill>
                  <a:schemeClr val="tx1"/>
                </a:solidFill>
                <a:latin typeface="Arial" pitchFamily="34" charset="0"/>
              </a:defRPr>
            </a:lvl8pPr>
            <a:lvl9pPr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pPr>
            <a:r>
              <a:rPr lang="en-US" altLang="en-US" sz="2800" b="1">
                <a:solidFill>
                  <a:srgbClr val="009999"/>
                </a:solidFill>
              </a:rPr>
              <a:t>Multiple Bonds </a:t>
            </a:r>
          </a:p>
        </p:txBody>
      </p:sp>
      <p:sp>
        <p:nvSpPr>
          <p:cNvPr id="142340" name="Text Box 4"/>
          <p:cNvSpPr txBox="1">
            <a:spLocks noChangeArrowheads="1"/>
          </p:cNvSpPr>
          <p:nvPr/>
        </p:nvSpPr>
        <p:spPr bwMode="auto">
          <a:xfrm>
            <a:off x="528638" y="2293938"/>
            <a:ext cx="7467600"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When each atom contributes three electrons to the bond, the bond contains six electrons, or three pairs of electrons. </a:t>
            </a:r>
          </a:p>
        </p:txBody>
      </p:sp>
      <p:sp>
        <p:nvSpPr>
          <p:cNvPr id="142343" name="Text Box 7"/>
          <p:cNvSpPr txBox="1">
            <a:spLocks noChangeArrowheads="1"/>
          </p:cNvSpPr>
          <p:nvPr/>
        </p:nvSpPr>
        <p:spPr bwMode="auto">
          <a:xfrm>
            <a:off x="533400" y="3414713"/>
            <a:ext cx="762000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Each pair of electrons represents a bond. </a:t>
            </a:r>
          </a:p>
        </p:txBody>
      </p:sp>
      <p:sp>
        <p:nvSpPr>
          <p:cNvPr id="142344" name="Text Box 8"/>
          <p:cNvSpPr txBox="1">
            <a:spLocks noChangeArrowheads="1"/>
          </p:cNvSpPr>
          <p:nvPr/>
        </p:nvSpPr>
        <p:spPr bwMode="auto">
          <a:xfrm>
            <a:off x="533400" y="3873500"/>
            <a:ext cx="81534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Therefore, three pairs of electrons represent three bonds, or a triple bond. </a:t>
            </a:r>
          </a:p>
        </p:txBody>
      </p:sp>
    </p:spTree>
    <p:extLst>
      <p:ext uri="{BB962C8B-B14F-4D97-AF65-F5344CB8AC3E}">
        <p14:creationId xmlns:p14="http://schemas.microsoft.com/office/powerpoint/2010/main" val="30563581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42340"/>
                                        </p:tgtEl>
                                        <p:attrNameLst>
                                          <p:attrName>style.visibility</p:attrName>
                                        </p:attrNameLst>
                                      </p:cBhvr>
                                      <p:to>
                                        <p:strVal val="visible"/>
                                      </p:to>
                                    </p:set>
                                    <p:animEffect transition="in" filter="box(out)">
                                      <p:cBhvr>
                                        <p:cTn id="7" dur="500"/>
                                        <p:tgtEl>
                                          <p:spTgt spid="1423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42343"/>
                                        </p:tgtEl>
                                        <p:attrNameLst>
                                          <p:attrName>style.visibility</p:attrName>
                                        </p:attrNameLst>
                                      </p:cBhvr>
                                      <p:to>
                                        <p:strVal val="visible"/>
                                      </p:to>
                                    </p:set>
                                    <p:animEffect transition="in" filter="box(out)">
                                      <p:cBhvr>
                                        <p:cTn id="12" dur="500"/>
                                        <p:tgtEl>
                                          <p:spTgt spid="14234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42344"/>
                                        </p:tgtEl>
                                        <p:attrNameLst>
                                          <p:attrName>style.visibility</p:attrName>
                                        </p:attrNameLst>
                                      </p:cBhvr>
                                      <p:to>
                                        <p:strVal val="visible"/>
                                      </p:to>
                                    </p:set>
                                    <p:animEffect transition="in" filter="box(out)">
                                      <p:cBhvr>
                                        <p:cTn id="17" dur="500"/>
                                        <p:tgtEl>
                                          <p:spTgt spid="1423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0" grpId="0"/>
      <p:bldP spid="142343" grpId="0"/>
      <p:bldP spid="14234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Text Box 3"/>
          <p:cNvSpPr txBox="1">
            <a:spLocks noChangeArrowheads="1"/>
          </p:cNvSpPr>
          <p:nvPr/>
        </p:nvSpPr>
        <p:spPr bwMode="auto">
          <a:xfrm>
            <a:off x="822325" y="1552575"/>
            <a:ext cx="310991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itchFamily="34" charset="0"/>
              </a:defRPr>
            </a:lvl1pPr>
            <a:lvl2pPr>
              <a:tabLst>
                <a:tab pos="228600" algn="l"/>
                <a:tab pos="1943100" algn="l"/>
              </a:tabLst>
              <a:defRPr>
                <a:solidFill>
                  <a:schemeClr val="tx1"/>
                </a:solidFill>
                <a:latin typeface="Arial" pitchFamily="34" charset="0"/>
              </a:defRPr>
            </a:lvl2pPr>
            <a:lvl3pPr>
              <a:tabLst>
                <a:tab pos="228600" algn="l"/>
                <a:tab pos="1943100" algn="l"/>
              </a:tabLst>
              <a:defRPr>
                <a:solidFill>
                  <a:schemeClr val="tx1"/>
                </a:solidFill>
                <a:latin typeface="Arial" pitchFamily="34" charset="0"/>
              </a:defRPr>
            </a:lvl3pPr>
            <a:lvl4pPr>
              <a:tabLst>
                <a:tab pos="228600" algn="l"/>
                <a:tab pos="1943100" algn="l"/>
              </a:tabLst>
              <a:defRPr>
                <a:solidFill>
                  <a:schemeClr val="tx1"/>
                </a:solidFill>
                <a:latin typeface="Arial" pitchFamily="34" charset="0"/>
              </a:defRPr>
            </a:lvl4pPr>
            <a:lvl5pPr>
              <a:tabLst>
                <a:tab pos="228600" algn="l"/>
                <a:tab pos="1943100" algn="l"/>
              </a:tabLst>
              <a:defRPr>
                <a:solidFill>
                  <a:schemeClr val="tx1"/>
                </a:solidFill>
                <a:latin typeface="Arial" pitchFamily="34" charset="0"/>
              </a:defRPr>
            </a:lvl5pPr>
            <a:lvl6pPr fontAlgn="base">
              <a:spcBef>
                <a:spcPct val="0"/>
              </a:spcBef>
              <a:spcAft>
                <a:spcPct val="0"/>
              </a:spcAft>
              <a:tabLst>
                <a:tab pos="228600" algn="l"/>
                <a:tab pos="1943100" algn="l"/>
              </a:tabLst>
              <a:defRPr>
                <a:solidFill>
                  <a:schemeClr val="tx1"/>
                </a:solidFill>
                <a:latin typeface="Arial" pitchFamily="34" charset="0"/>
              </a:defRPr>
            </a:lvl6pPr>
            <a:lvl7pPr fontAlgn="base">
              <a:spcBef>
                <a:spcPct val="0"/>
              </a:spcBef>
              <a:spcAft>
                <a:spcPct val="0"/>
              </a:spcAft>
              <a:tabLst>
                <a:tab pos="228600" algn="l"/>
                <a:tab pos="1943100" algn="l"/>
              </a:tabLst>
              <a:defRPr>
                <a:solidFill>
                  <a:schemeClr val="tx1"/>
                </a:solidFill>
                <a:latin typeface="Arial" pitchFamily="34" charset="0"/>
              </a:defRPr>
            </a:lvl7pPr>
            <a:lvl8pPr fontAlgn="base">
              <a:spcBef>
                <a:spcPct val="0"/>
              </a:spcBef>
              <a:spcAft>
                <a:spcPct val="0"/>
              </a:spcAft>
              <a:tabLst>
                <a:tab pos="228600" algn="l"/>
                <a:tab pos="1943100" algn="l"/>
              </a:tabLst>
              <a:defRPr>
                <a:solidFill>
                  <a:schemeClr val="tx1"/>
                </a:solidFill>
                <a:latin typeface="Arial" pitchFamily="34" charset="0"/>
              </a:defRPr>
            </a:lvl8pPr>
            <a:lvl9pPr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pPr>
            <a:r>
              <a:rPr lang="en-US" altLang="en-US" sz="2800" b="1">
                <a:solidFill>
                  <a:srgbClr val="009999"/>
                </a:solidFill>
              </a:rPr>
              <a:t>Unequal Sharing </a:t>
            </a:r>
          </a:p>
        </p:txBody>
      </p:sp>
      <p:sp>
        <p:nvSpPr>
          <p:cNvPr id="144388" name="Text Box 4"/>
          <p:cNvSpPr txBox="1">
            <a:spLocks noChangeArrowheads="1"/>
          </p:cNvSpPr>
          <p:nvPr/>
        </p:nvSpPr>
        <p:spPr bwMode="auto">
          <a:xfrm>
            <a:off x="528638" y="2293938"/>
            <a:ext cx="7620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Electrons are not always shared equally between atoms in a covalent bond. </a:t>
            </a:r>
          </a:p>
        </p:txBody>
      </p:sp>
      <p:sp>
        <p:nvSpPr>
          <p:cNvPr id="144391" name="Text Box 7"/>
          <p:cNvSpPr txBox="1">
            <a:spLocks noChangeArrowheads="1"/>
          </p:cNvSpPr>
          <p:nvPr/>
        </p:nvSpPr>
        <p:spPr bwMode="auto">
          <a:xfrm>
            <a:off x="533400" y="3035300"/>
            <a:ext cx="8153400" cy="173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These elements are close together in the upper right-hand corner of the periodic table. The strength of the attraction of each atom to its electrons is related to the size of the atom, the charge of the nucleus, and the total number of electrons the atom contains. </a:t>
            </a:r>
          </a:p>
        </p:txBody>
      </p:sp>
    </p:spTree>
    <p:extLst>
      <p:ext uri="{BB962C8B-B14F-4D97-AF65-F5344CB8AC3E}">
        <p14:creationId xmlns:p14="http://schemas.microsoft.com/office/powerpoint/2010/main" val="29419835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44388"/>
                                        </p:tgtEl>
                                        <p:attrNameLst>
                                          <p:attrName>style.visibility</p:attrName>
                                        </p:attrNameLst>
                                      </p:cBhvr>
                                      <p:to>
                                        <p:strVal val="visible"/>
                                      </p:to>
                                    </p:set>
                                    <p:animEffect transition="in" filter="box(out)">
                                      <p:cBhvr>
                                        <p:cTn id="7" dur="500"/>
                                        <p:tgtEl>
                                          <p:spTgt spid="1443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44391"/>
                                        </p:tgtEl>
                                        <p:attrNameLst>
                                          <p:attrName>style.visibility</p:attrName>
                                        </p:attrNameLst>
                                      </p:cBhvr>
                                      <p:to>
                                        <p:strVal val="visible"/>
                                      </p:to>
                                    </p:set>
                                    <p:animEffect transition="in" filter="box(out)">
                                      <p:cBhvr>
                                        <p:cTn id="12" dur="500"/>
                                        <p:tgtEl>
                                          <p:spTgt spid="144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8" grpId="0"/>
      <p:bldP spid="14439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Text Box 3"/>
          <p:cNvSpPr txBox="1">
            <a:spLocks noChangeArrowheads="1"/>
          </p:cNvSpPr>
          <p:nvPr/>
        </p:nvSpPr>
        <p:spPr bwMode="auto">
          <a:xfrm>
            <a:off x="822325" y="1552575"/>
            <a:ext cx="310991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itchFamily="34" charset="0"/>
              </a:defRPr>
            </a:lvl1pPr>
            <a:lvl2pPr>
              <a:tabLst>
                <a:tab pos="228600" algn="l"/>
                <a:tab pos="1943100" algn="l"/>
              </a:tabLst>
              <a:defRPr>
                <a:solidFill>
                  <a:schemeClr val="tx1"/>
                </a:solidFill>
                <a:latin typeface="Arial" pitchFamily="34" charset="0"/>
              </a:defRPr>
            </a:lvl2pPr>
            <a:lvl3pPr>
              <a:tabLst>
                <a:tab pos="228600" algn="l"/>
                <a:tab pos="1943100" algn="l"/>
              </a:tabLst>
              <a:defRPr>
                <a:solidFill>
                  <a:schemeClr val="tx1"/>
                </a:solidFill>
                <a:latin typeface="Arial" pitchFamily="34" charset="0"/>
              </a:defRPr>
            </a:lvl3pPr>
            <a:lvl4pPr>
              <a:tabLst>
                <a:tab pos="228600" algn="l"/>
                <a:tab pos="1943100" algn="l"/>
              </a:tabLst>
              <a:defRPr>
                <a:solidFill>
                  <a:schemeClr val="tx1"/>
                </a:solidFill>
                <a:latin typeface="Arial" pitchFamily="34" charset="0"/>
              </a:defRPr>
            </a:lvl4pPr>
            <a:lvl5pPr>
              <a:tabLst>
                <a:tab pos="228600" algn="l"/>
                <a:tab pos="1943100" algn="l"/>
              </a:tabLst>
              <a:defRPr>
                <a:solidFill>
                  <a:schemeClr val="tx1"/>
                </a:solidFill>
                <a:latin typeface="Arial" pitchFamily="34" charset="0"/>
              </a:defRPr>
            </a:lvl5pPr>
            <a:lvl6pPr fontAlgn="base">
              <a:spcBef>
                <a:spcPct val="0"/>
              </a:spcBef>
              <a:spcAft>
                <a:spcPct val="0"/>
              </a:spcAft>
              <a:tabLst>
                <a:tab pos="228600" algn="l"/>
                <a:tab pos="1943100" algn="l"/>
              </a:tabLst>
              <a:defRPr>
                <a:solidFill>
                  <a:schemeClr val="tx1"/>
                </a:solidFill>
                <a:latin typeface="Arial" pitchFamily="34" charset="0"/>
              </a:defRPr>
            </a:lvl6pPr>
            <a:lvl7pPr fontAlgn="base">
              <a:spcBef>
                <a:spcPct val="0"/>
              </a:spcBef>
              <a:spcAft>
                <a:spcPct val="0"/>
              </a:spcAft>
              <a:tabLst>
                <a:tab pos="228600" algn="l"/>
                <a:tab pos="1943100" algn="l"/>
              </a:tabLst>
              <a:defRPr>
                <a:solidFill>
                  <a:schemeClr val="tx1"/>
                </a:solidFill>
                <a:latin typeface="Arial" pitchFamily="34" charset="0"/>
              </a:defRPr>
            </a:lvl7pPr>
            <a:lvl8pPr fontAlgn="base">
              <a:spcBef>
                <a:spcPct val="0"/>
              </a:spcBef>
              <a:spcAft>
                <a:spcPct val="0"/>
              </a:spcAft>
              <a:tabLst>
                <a:tab pos="228600" algn="l"/>
                <a:tab pos="1943100" algn="l"/>
              </a:tabLst>
              <a:defRPr>
                <a:solidFill>
                  <a:schemeClr val="tx1"/>
                </a:solidFill>
                <a:latin typeface="Arial" pitchFamily="34" charset="0"/>
              </a:defRPr>
            </a:lvl8pPr>
            <a:lvl9pPr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pPr>
            <a:r>
              <a:rPr lang="en-US" altLang="en-US" sz="2800" b="1">
                <a:solidFill>
                  <a:srgbClr val="009999"/>
                </a:solidFill>
              </a:rPr>
              <a:t>Unequal Sharing </a:t>
            </a:r>
          </a:p>
        </p:txBody>
      </p:sp>
      <p:sp>
        <p:nvSpPr>
          <p:cNvPr id="145412" name="Text Box 4"/>
          <p:cNvSpPr txBox="1">
            <a:spLocks noChangeArrowheads="1"/>
          </p:cNvSpPr>
          <p:nvPr/>
        </p:nvSpPr>
        <p:spPr bwMode="auto">
          <a:xfrm>
            <a:off x="528638" y="2293938"/>
            <a:ext cx="8158162"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Part of the strength of attraction has to do with how far away from the nucleus the electron being shared is. </a:t>
            </a:r>
          </a:p>
        </p:txBody>
      </p:sp>
      <p:sp>
        <p:nvSpPr>
          <p:cNvPr id="145415" name="Text Box 7"/>
          <p:cNvSpPr txBox="1">
            <a:spLocks noChangeArrowheads="1"/>
          </p:cNvSpPr>
          <p:nvPr/>
        </p:nvSpPr>
        <p:spPr bwMode="auto">
          <a:xfrm>
            <a:off x="533400" y="3073400"/>
            <a:ext cx="80772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The other part of the strength of attraction has to do with the size of the positive charge in the nucleus. </a:t>
            </a:r>
          </a:p>
        </p:txBody>
      </p:sp>
    </p:spTree>
    <p:extLst>
      <p:ext uri="{BB962C8B-B14F-4D97-AF65-F5344CB8AC3E}">
        <p14:creationId xmlns:p14="http://schemas.microsoft.com/office/powerpoint/2010/main" val="2026624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45412"/>
                                        </p:tgtEl>
                                        <p:attrNameLst>
                                          <p:attrName>style.visibility</p:attrName>
                                        </p:attrNameLst>
                                      </p:cBhvr>
                                      <p:to>
                                        <p:strVal val="visible"/>
                                      </p:to>
                                    </p:set>
                                    <p:animEffect transition="in" filter="box(out)">
                                      <p:cBhvr>
                                        <p:cTn id="7" dur="500"/>
                                        <p:tgtEl>
                                          <p:spTgt spid="1454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45415"/>
                                        </p:tgtEl>
                                        <p:attrNameLst>
                                          <p:attrName>style.visibility</p:attrName>
                                        </p:attrNameLst>
                                      </p:cBhvr>
                                      <p:to>
                                        <p:strVal val="visible"/>
                                      </p:to>
                                    </p:set>
                                    <p:animEffect transition="in" filter="box(out)">
                                      <p:cBhvr>
                                        <p:cTn id="12" dur="500"/>
                                        <p:tgtEl>
                                          <p:spTgt spid="145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2" grpId="0"/>
      <p:bldP spid="1454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5" name="Text Box 3"/>
          <p:cNvSpPr txBox="1">
            <a:spLocks noChangeArrowheads="1"/>
          </p:cNvSpPr>
          <p:nvPr/>
        </p:nvSpPr>
        <p:spPr bwMode="auto">
          <a:xfrm>
            <a:off x="822325" y="1552575"/>
            <a:ext cx="310991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itchFamily="34" charset="0"/>
              </a:defRPr>
            </a:lvl1pPr>
            <a:lvl2pPr>
              <a:tabLst>
                <a:tab pos="228600" algn="l"/>
                <a:tab pos="1943100" algn="l"/>
              </a:tabLst>
              <a:defRPr>
                <a:solidFill>
                  <a:schemeClr val="tx1"/>
                </a:solidFill>
                <a:latin typeface="Arial" pitchFamily="34" charset="0"/>
              </a:defRPr>
            </a:lvl2pPr>
            <a:lvl3pPr>
              <a:tabLst>
                <a:tab pos="228600" algn="l"/>
                <a:tab pos="1943100" algn="l"/>
              </a:tabLst>
              <a:defRPr>
                <a:solidFill>
                  <a:schemeClr val="tx1"/>
                </a:solidFill>
                <a:latin typeface="Arial" pitchFamily="34" charset="0"/>
              </a:defRPr>
            </a:lvl3pPr>
            <a:lvl4pPr>
              <a:tabLst>
                <a:tab pos="228600" algn="l"/>
                <a:tab pos="1943100" algn="l"/>
              </a:tabLst>
              <a:defRPr>
                <a:solidFill>
                  <a:schemeClr val="tx1"/>
                </a:solidFill>
                <a:latin typeface="Arial" pitchFamily="34" charset="0"/>
              </a:defRPr>
            </a:lvl4pPr>
            <a:lvl5pPr>
              <a:tabLst>
                <a:tab pos="228600" algn="l"/>
                <a:tab pos="1943100" algn="l"/>
              </a:tabLst>
              <a:defRPr>
                <a:solidFill>
                  <a:schemeClr val="tx1"/>
                </a:solidFill>
                <a:latin typeface="Arial" pitchFamily="34" charset="0"/>
              </a:defRPr>
            </a:lvl5pPr>
            <a:lvl6pPr fontAlgn="base">
              <a:spcBef>
                <a:spcPct val="0"/>
              </a:spcBef>
              <a:spcAft>
                <a:spcPct val="0"/>
              </a:spcAft>
              <a:tabLst>
                <a:tab pos="228600" algn="l"/>
                <a:tab pos="1943100" algn="l"/>
              </a:tabLst>
              <a:defRPr>
                <a:solidFill>
                  <a:schemeClr val="tx1"/>
                </a:solidFill>
                <a:latin typeface="Arial" pitchFamily="34" charset="0"/>
              </a:defRPr>
            </a:lvl6pPr>
            <a:lvl7pPr fontAlgn="base">
              <a:spcBef>
                <a:spcPct val="0"/>
              </a:spcBef>
              <a:spcAft>
                <a:spcPct val="0"/>
              </a:spcAft>
              <a:tabLst>
                <a:tab pos="228600" algn="l"/>
                <a:tab pos="1943100" algn="l"/>
              </a:tabLst>
              <a:defRPr>
                <a:solidFill>
                  <a:schemeClr val="tx1"/>
                </a:solidFill>
                <a:latin typeface="Arial" pitchFamily="34" charset="0"/>
              </a:defRPr>
            </a:lvl7pPr>
            <a:lvl8pPr fontAlgn="base">
              <a:spcBef>
                <a:spcPct val="0"/>
              </a:spcBef>
              <a:spcAft>
                <a:spcPct val="0"/>
              </a:spcAft>
              <a:tabLst>
                <a:tab pos="228600" algn="l"/>
                <a:tab pos="1943100" algn="l"/>
              </a:tabLst>
              <a:defRPr>
                <a:solidFill>
                  <a:schemeClr val="tx1"/>
                </a:solidFill>
                <a:latin typeface="Arial" pitchFamily="34" charset="0"/>
              </a:defRPr>
            </a:lvl8pPr>
            <a:lvl9pPr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pPr>
            <a:r>
              <a:rPr lang="en-US" altLang="en-US" sz="2800" b="1">
                <a:solidFill>
                  <a:srgbClr val="009999"/>
                </a:solidFill>
              </a:rPr>
              <a:t>Unequal Sharing </a:t>
            </a:r>
          </a:p>
        </p:txBody>
      </p:sp>
      <p:sp>
        <p:nvSpPr>
          <p:cNvPr id="146439" name="Text Box 7"/>
          <p:cNvSpPr txBox="1">
            <a:spLocks noChangeArrowheads="1"/>
          </p:cNvSpPr>
          <p:nvPr/>
        </p:nvSpPr>
        <p:spPr bwMode="auto">
          <a:xfrm>
            <a:off x="4572000" y="4343400"/>
            <a:ext cx="41148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Chlorine atoms have a stronger attraction for electrons than hydrogen atoms do. </a:t>
            </a:r>
          </a:p>
        </p:txBody>
      </p:sp>
      <p:sp>
        <p:nvSpPr>
          <p:cNvPr id="146441" name="Text Box 9"/>
          <p:cNvSpPr txBox="1">
            <a:spLocks noChangeArrowheads="1"/>
          </p:cNvSpPr>
          <p:nvPr/>
        </p:nvSpPr>
        <p:spPr bwMode="auto">
          <a:xfrm>
            <a:off x="528638" y="2293938"/>
            <a:ext cx="44958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One example of this unequal sharing is found in a molecule of hydrogen chloride, HCl. </a:t>
            </a:r>
          </a:p>
        </p:txBody>
      </p:sp>
      <p:sp>
        <p:nvSpPr>
          <p:cNvPr id="146443" name="Text Box 11"/>
          <p:cNvSpPr txBox="1">
            <a:spLocks noChangeArrowheads="1"/>
          </p:cNvSpPr>
          <p:nvPr/>
        </p:nvSpPr>
        <p:spPr bwMode="auto">
          <a:xfrm>
            <a:off x="5813425" y="3992563"/>
            <a:ext cx="184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00">
                <a:solidFill>
                  <a:srgbClr val="ECCA22"/>
                </a:solidFill>
                <a:latin typeface="Times New Roman" pitchFamily="18" charset="0"/>
              </a:rPr>
              <a:t>Click image to view movie</a:t>
            </a:r>
          </a:p>
        </p:txBody>
      </p:sp>
      <p:pic>
        <p:nvPicPr>
          <p:cNvPr id="146447" name="PS0306AA.avi">
            <a:hlinkClick r:id="" action="ppaction://media"/>
          </p:cNvPr>
          <p:cNvPicPr>
            <a:picLocks noRot="1" noChangeAspect="1" noChangeArrowheads="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5105400" y="1447800"/>
            <a:ext cx="335280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146448" name="Picture 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6900" y="3722688"/>
            <a:ext cx="3873500" cy="2182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89531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46441"/>
                                        </p:tgtEl>
                                        <p:attrNameLst>
                                          <p:attrName>style.visibility</p:attrName>
                                        </p:attrNameLst>
                                      </p:cBhvr>
                                      <p:to>
                                        <p:strVal val="visible"/>
                                      </p:to>
                                    </p:set>
                                    <p:animEffect transition="in" filter="box(out)">
                                      <p:cBhvr>
                                        <p:cTn id="7" dur="500"/>
                                        <p:tgtEl>
                                          <p:spTgt spid="1464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46439"/>
                                        </p:tgtEl>
                                        <p:attrNameLst>
                                          <p:attrName>style.visibility</p:attrName>
                                        </p:attrNameLst>
                                      </p:cBhvr>
                                      <p:to>
                                        <p:strVal val="visible"/>
                                      </p:to>
                                    </p:set>
                                    <p:animEffect transition="in" filter="box(out)">
                                      <p:cBhvr>
                                        <p:cTn id="12" dur="500"/>
                                        <p:tgtEl>
                                          <p:spTgt spid="14643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46447"/>
                    </p:tgtEl>
                  </p:cond>
                </p:stCondLst>
                <p:endSync evt="end" delay="0">
                  <p:rtn val="all"/>
                </p:endSync>
                <p:childTnLst>
                  <p:par>
                    <p:cTn id="14" fill="hold" nodeType="clickPar">
                      <p:stCondLst>
                        <p:cond delay="0"/>
                      </p:stCondLst>
                      <p:childTnLst>
                        <p:par>
                          <p:cTn id="15" fill="hold" nodeType="withGroup">
                            <p:stCondLst>
                              <p:cond delay="0"/>
                            </p:stCondLst>
                            <p:childTnLst>
                              <p:par>
                                <p:cTn id="16" presetID="2" presetClass="mediacall" presetSubtype="0" fill="hold" nodeType="clickEffect">
                                  <p:stCondLst>
                                    <p:cond delay="0"/>
                                  </p:stCondLst>
                                  <p:childTnLst>
                                    <p:cmd type="call" cmd="togglePause">
                                      <p:cBhvr>
                                        <p:cTn id="17" dur="1" fill="hold"/>
                                        <p:tgtEl>
                                          <p:spTgt spid="146447"/>
                                        </p:tgtEl>
                                      </p:cBhvr>
                                    </p:cmd>
                                  </p:childTnLst>
                                </p:cTn>
                              </p:par>
                            </p:childTnLst>
                          </p:cTn>
                        </p:par>
                      </p:childTnLst>
                    </p:cTn>
                  </p:par>
                </p:childTnLst>
              </p:cTn>
              <p:nextCondLst>
                <p:cond evt="onClick" delay="0">
                  <p:tgtEl>
                    <p:spTgt spid="146447"/>
                  </p:tgtEl>
                </p:cond>
              </p:nextCondLst>
            </p:seq>
            <p:video>
              <p:cMediaNode>
                <p:cTn id="18" fill="hold" display="0">
                  <p:stCondLst>
                    <p:cond delay="indefinite"/>
                  </p:stCondLst>
                  <p:endCondLst>
                    <p:cond evt="onNext" delay="0">
                      <p:tgtEl>
                        <p:sldTgt/>
                      </p:tgtEl>
                    </p:cond>
                    <p:cond evt="onPrev" delay="0">
                      <p:tgtEl>
                        <p:sldTgt/>
                      </p:tgtEl>
                    </p:cond>
                  </p:endCondLst>
                </p:cTn>
                <p:tgtEl>
                  <p:spTgt spid="146447"/>
                </p:tgtEl>
              </p:cMediaNode>
            </p:video>
          </p:childTnLst>
        </p:cTn>
      </p:par>
    </p:tnLst>
    <p:bldLst>
      <p:bldP spid="146439" grpId="0"/>
      <p:bldP spid="14644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91"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336925"/>
            <a:ext cx="5175250" cy="2606675"/>
          </a:xfrm>
          <a:prstGeom prst="rect">
            <a:avLst/>
          </a:prstGeom>
          <a:noFill/>
          <a:extLst>
            <a:ext uri="{909E8E84-426E-40DD-AFC4-6F175D3DCCD1}">
              <a14:hiddenFill xmlns:a14="http://schemas.microsoft.com/office/drawing/2010/main">
                <a:solidFill>
                  <a:srgbClr val="FFFFFF"/>
                </a:solidFill>
              </a14:hiddenFill>
            </a:ext>
          </a:extLst>
        </p:spPr>
      </p:pic>
      <p:sp>
        <p:nvSpPr>
          <p:cNvPr id="148483" name="Text Box 3"/>
          <p:cNvSpPr txBox="1">
            <a:spLocks noChangeArrowheads="1"/>
          </p:cNvSpPr>
          <p:nvPr/>
        </p:nvSpPr>
        <p:spPr bwMode="auto">
          <a:xfrm>
            <a:off x="822325" y="1552575"/>
            <a:ext cx="310991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itchFamily="34" charset="0"/>
              </a:defRPr>
            </a:lvl1pPr>
            <a:lvl2pPr>
              <a:tabLst>
                <a:tab pos="228600" algn="l"/>
                <a:tab pos="1943100" algn="l"/>
              </a:tabLst>
              <a:defRPr>
                <a:solidFill>
                  <a:schemeClr val="tx1"/>
                </a:solidFill>
                <a:latin typeface="Arial" pitchFamily="34" charset="0"/>
              </a:defRPr>
            </a:lvl2pPr>
            <a:lvl3pPr>
              <a:tabLst>
                <a:tab pos="228600" algn="l"/>
                <a:tab pos="1943100" algn="l"/>
              </a:tabLst>
              <a:defRPr>
                <a:solidFill>
                  <a:schemeClr val="tx1"/>
                </a:solidFill>
                <a:latin typeface="Arial" pitchFamily="34" charset="0"/>
              </a:defRPr>
            </a:lvl3pPr>
            <a:lvl4pPr>
              <a:tabLst>
                <a:tab pos="228600" algn="l"/>
                <a:tab pos="1943100" algn="l"/>
              </a:tabLst>
              <a:defRPr>
                <a:solidFill>
                  <a:schemeClr val="tx1"/>
                </a:solidFill>
                <a:latin typeface="Arial" pitchFamily="34" charset="0"/>
              </a:defRPr>
            </a:lvl4pPr>
            <a:lvl5pPr>
              <a:tabLst>
                <a:tab pos="228600" algn="l"/>
                <a:tab pos="1943100" algn="l"/>
              </a:tabLst>
              <a:defRPr>
                <a:solidFill>
                  <a:schemeClr val="tx1"/>
                </a:solidFill>
                <a:latin typeface="Arial" pitchFamily="34" charset="0"/>
              </a:defRPr>
            </a:lvl5pPr>
            <a:lvl6pPr fontAlgn="base">
              <a:spcBef>
                <a:spcPct val="0"/>
              </a:spcBef>
              <a:spcAft>
                <a:spcPct val="0"/>
              </a:spcAft>
              <a:tabLst>
                <a:tab pos="228600" algn="l"/>
                <a:tab pos="1943100" algn="l"/>
              </a:tabLst>
              <a:defRPr>
                <a:solidFill>
                  <a:schemeClr val="tx1"/>
                </a:solidFill>
                <a:latin typeface="Arial" pitchFamily="34" charset="0"/>
              </a:defRPr>
            </a:lvl6pPr>
            <a:lvl7pPr fontAlgn="base">
              <a:spcBef>
                <a:spcPct val="0"/>
              </a:spcBef>
              <a:spcAft>
                <a:spcPct val="0"/>
              </a:spcAft>
              <a:tabLst>
                <a:tab pos="228600" algn="l"/>
                <a:tab pos="1943100" algn="l"/>
              </a:tabLst>
              <a:defRPr>
                <a:solidFill>
                  <a:schemeClr val="tx1"/>
                </a:solidFill>
                <a:latin typeface="Arial" pitchFamily="34" charset="0"/>
              </a:defRPr>
            </a:lvl7pPr>
            <a:lvl8pPr fontAlgn="base">
              <a:spcBef>
                <a:spcPct val="0"/>
              </a:spcBef>
              <a:spcAft>
                <a:spcPct val="0"/>
              </a:spcAft>
              <a:tabLst>
                <a:tab pos="228600" algn="l"/>
                <a:tab pos="1943100" algn="l"/>
              </a:tabLst>
              <a:defRPr>
                <a:solidFill>
                  <a:schemeClr val="tx1"/>
                </a:solidFill>
                <a:latin typeface="Arial" pitchFamily="34" charset="0"/>
              </a:defRPr>
            </a:lvl8pPr>
            <a:lvl9pPr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pPr>
            <a:r>
              <a:rPr lang="en-US" altLang="en-US" sz="2800" b="1">
                <a:solidFill>
                  <a:srgbClr val="009999"/>
                </a:solidFill>
              </a:rPr>
              <a:t>Unequal Sharing </a:t>
            </a:r>
          </a:p>
        </p:txBody>
      </p:sp>
      <p:sp>
        <p:nvSpPr>
          <p:cNvPr id="148488" name="Text Box 8"/>
          <p:cNvSpPr txBox="1">
            <a:spLocks noChangeArrowheads="1"/>
          </p:cNvSpPr>
          <p:nvPr/>
        </p:nvSpPr>
        <p:spPr bwMode="auto">
          <a:xfrm>
            <a:off x="528638" y="2293938"/>
            <a:ext cx="8077200"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As a result, the electrons shared in hydrogen chloride will spend more time near the chlorine atom than near the hydrogen atom. </a:t>
            </a:r>
          </a:p>
        </p:txBody>
      </p:sp>
    </p:spTree>
    <p:extLst>
      <p:ext uri="{BB962C8B-B14F-4D97-AF65-F5344CB8AC3E}">
        <p14:creationId xmlns:p14="http://schemas.microsoft.com/office/powerpoint/2010/main" val="33182899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48488"/>
                                        </p:tgtEl>
                                        <p:attrNameLst>
                                          <p:attrName>style.visibility</p:attrName>
                                        </p:attrNameLst>
                                      </p:cBhvr>
                                      <p:to>
                                        <p:strVal val="visible"/>
                                      </p:to>
                                    </p:set>
                                    <p:animEffect transition="in" filter="box(out)">
                                      <p:cBhvr>
                                        <p:cTn id="7" dur="500"/>
                                        <p:tgtEl>
                                          <p:spTgt spid="148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Text Box 3"/>
          <p:cNvSpPr txBox="1">
            <a:spLocks noChangeArrowheads="1"/>
          </p:cNvSpPr>
          <p:nvPr/>
        </p:nvSpPr>
        <p:spPr bwMode="auto">
          <a:xfrm>
            <a:off x="822325" y="1552575"/>
            <a:ext cx="21812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itchFamily="34" charset="0"/>
              </a:defRPr>
            </a:lvl1pPr>
            <a:lvl2pPr>
              <a:tabLst>
                <a:tab pos="228600" algn="l"/>
                <a:tab pos="1943100" algn="l"/>
              </a:tabLst>
              <a:defRPr>
                <a:solidFill>
                  <a:schemeClr val="tx1"/>
                </a:solidFill>
                <a:latin typeface="Arial" pitchFamily="34" charset="0"/>
              </a:defRPr>
            </a:lvl2pPr>
            <a:lvl3pPr>
              <a:tabLst>
                <a:tab pos="228600" algn="l"/>
                <a:tab pos="1943100" algn="l"/>
              </a:tabLst>
              <a:defRPr>
                <a:solidFill>
                  <a:schemeClr val="tx1"/>
                </a:solidFill>
                <a:latin typeface="Arial" pitchFamily="34" charset="0"/>
              </a:defRPr>
            </a:lvl3pPr>
            <a:lvl4pPr>
              <a:tabLst>
                <a:tab pos="228600" algn="l"/>
                <a:tab pos="1943100" algn="l"/>
              </a:tabLst>
              <a:defRPr>
                <a:solidFill>
                  <a:schemeClr val="tx1"/>
                </a:solidFill>
                <a:latin typeface="Arial" pitchFamily="34" charset="0"/>
              </a:defRPr>
            </a:lvl4pPr>
            <a:lvl5pPr>
              <a:tabLst>
                <a:tab pos="228600" algn="l"/>
                <a:tab pos="1943100" algn="l"/>
              </a:tabLst>
              <a:defRPr>
                <a:solidFill>
                  <a:schemeClr val="tx1"/>
                </a:solidFill>
                <a:latin typeface="Arial" pitchFamily="34" charset="0"/>
              </a:defRPr>
            </a:lvl5pPr>
            <a:lvl6pPr fontAlgn="base">
              <a:spcBef>
                <a:spcPct val="0"/>
              </a:spcBef>
              <a:spcAft>
                <a:spcPct val="0"/>
              </a:spcAft>
              <a:tabLst>
                <a:tab pos="228600" algn="l"/>
                <a:tab pos="1943100" algn="l"/>
              </a:tabLst>
              <a:defRPr>
                <a:solidFill>
                  <a:schemeClr val="tx1"/>
                </a:solidFill>
                <a:latin typeface="Arial" pitchFamily="34" charset="0"/>
              </a:defRPr>
            </a:lvl6pPr>
            <a:lvl7pPr fontAlgn="base">
              <a:spcBef>
                <a:spcPct val="0"/>
              </a:spcBef>
              <a:spcAft>
                <a:spcPct val="0"/>
              </a:spcAft>
              <a:tabLst>
                <a:tab pos="228600" algn="l"/>
                <a:tab pos="1943100" algn="l"/>
              </a:tabLst>
              <a:defRPr>
                <a:solidFill>
                  <a:schemeClr val="tx1"/>
                </a:solidFill>
                <a:latin typeface="Arial" pitchFamily="34" charset="0"/>
              </a:defRPr>
            </a:lvl7pPr>
            <a:lvl8pPr fontAlgn="base">
              <a:spcBef>
                <a:spcPct val="0"/>
              </a:spcBef>
              <a:spcAft>
                <a:spcPct val="0"/>
              </a:spcAft>
              <a:tabLst>
                <a:tab pos="228600" algn="l"/>
                <a:tab pos="1943100" algn="l"/>
              </a:tabLst>
              <a:defRPr>
                <a:solidFill>
                  <a:schemeClr val="tx1"/>
                </a:solidFill>
                <a:latin typeface="Arial" pitchFamily="34" charset="0"/>
              </a:defRPr>
            </a:lvl8pPr>
            <a:lvl9pPr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pPr>
            <a:r>
              <a:rPr lang="en-US" altLang="en-US" sz="2800" b="1">
                <a:solidFill>
                  <a:srgbClr val="009999"/>
                </a:solidFill>
              </a:rPr>
              <a:t>Tug-of-War </a:t>
            </a:r>
          </a:p>
        </p:txBody>
      </p:sp>
      <p:sp>
        <p:nvSpPr>
          <p:cNvPr id="147462" name="Text Box 6"/>
          <p:cNvSpPr txBox="1">
            <a:spLocks noChangeArrowheads="1"/>
          </p:cNvSpPr>
          <p:nvPr/>
        </p:nvSpPr>
        <p:spPr bwMode="auto">
          <a:xfrm>
            <a:off x="533400" y="3416300"/>
            <a:ext cx="815340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Each atom in the molecule attracts the electrons that they share.  However, sometimes the atoms aren’t the same size. </a:t>
            </a:r>
          </a:p>
        </p:txBody>
      </p:sp>
      <p:sp>
        <p:nvSpPr>
          <p:cNvPr id="147464" name="Text Box 8"/>
          <p:cNvSpPr txBox="1">
            <a:spLocks noChangeArrowheads="1"/>
          </p:cNvSpPr>
          <p:nvPr/>
        </p:nvSpPr>
        <p:spPr bwMode="auto">
          <a:xfrm>
            <a:off x="528638" y="2293938"/>
            <a:ext cx="8158162"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You might think of the bond as the rope in a tug-of-war and the shared electrons as the knot in the center of the rope. </a:t>
            </a:r>
          </a:p>
        </p:txBody>
      </p:sp>
    </p:spTree>
    <p:extLst>
      <p:ext uri="{BB962C8B-B14F-4D97-AF65-F5344CB8AC3E}">
        <p14:creationId xmlns:p14="http://schemas.microsoft.com/office/powerpoint/2010/main" val="34043962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47464"/>
                                        </p:tgtEl>
                                        <p:attrNameLst>
                                          <p:attrName>style.visibility</p:attrName>
                                        </p:attrNameLst>
                                      </p:cBhvr>
                                      <p:to>
                                        <p:strVal val="visible"/>
                                      </p:to>
                                    </p:set>
                                    <p:animEffect transition="in" filter="box(out)">
                                      <p:cBhvr>
                                        <p:cTn id="7" dur="500"/>
                                        <p:tgtEl>
                                          <p:spTgt spid="1474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47462"/>
                                        </p:tgtEl>
                                        <p:attrNameLst>
                                          <p:attrName>style.visibility</p:attrName>
                                        </p:attrNameLst>
                                      </p:cBhvr>
                                      <p:to>
                                        <p:strVal val="visible"/>
                                      </p:to>
                                    </p:set>
                                    <p:animEffect transition="in" filter="box(out)">
                                      <p:cBhvr>
                                        <p:cTn id="12" dur="500"/>
                                        <p:tgtEl>
                                          <p:spTgt spid="147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2" grpId="0"/>
      <p:bldP spid="14746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64" name="Picture 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9525" y="3101975"/>
            <a:ext cx="2098675" cy="2765425"/>
          </a:xfrm>
          <a:prstGeom prst="rect">
            <a:avLst/>
          </a:prstGeom>
          <a:noFill/>
          <a:extLst>
            <a:ext uri="{909E8E84-426E-40DD-AFC4-6F175D3DCCD1}">
              <a14:hiddenFill xmlns:a14="http://schemas.microsoft.com/office/drawing/2010/main">
                <a:solidFill>
                  <a:srgbClr val="FFFFFF"/>
                </a:solidFill>
              </a14:hiddenFill>
            </a:ext>
          </a:extLst>
        </p:spPr>
      </p:pic>
      <p:sp>
        <p:nvSpPr>
          <p:cNvPr id="151555" name="Text Box 3"/>
          <p:cNvSpPr txBox="1">
            <a:spLocks noChangeArrowheads="1"/>
          </p:cNvSpPr>
          <p:nvPr/>
        </p:nvSpPr>
        <p:spPr bwMode="auto">
          <a:xfrm>
            <a:off x="822325" y="1524000"/>
            <a:ext cx="350361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itchFamily="34" charset="0"/>
              </a:defRPr>
            </a:lvl1pPr>
            <a:lvl2pPr>
              <a:tabLst>
                <a:tab pos="228600" algn="l"/>
                <a:tab pos="1943100" algn="l"/>
              </a:tabLst>
              <a:defRPr>
                <a:solidFill>
                  <a:schemeClr val="tx1"/>
                </a:solidFill>
                <a:latin typeface="Arial" pitchFamily="34" charset="0"/>
              </a:defRPr>
            </a:lvl2pPr>
            <a:lvl3pPr>
              <a:tabLst>
                <a:tab pos="228600" algn="l"/>
                <a:tab pos="1943100" algn="l"/>
              </a:tabLst>
              <a:defRPr>
                <a:solidFill>
                  <a:schemeClr val="tx1"/>
                </a:solidFill>
                <a:latin typeface="Arial" pitchFamily="34" charset="0"/>
              </a:defRPr>
            </a:lvl3pPr>
            <a:lvl4pPr>
              <a:tabLst>
                <a:tab pos="228600" algn="l"/>
                <a:tab pos="1943100" algn="l"/>
              </a:tabLst>
              <a:defRPr>
                <a:solidFill>
                  <a:schemeClr val="tx1"/>
                </a:solidFill>
                <a:latin typeface="Arial" pitchFamily="34" charset="0"/>
              </a:defRPr>
            </a:lvl4pPr>
            <a:lvl5pPr>
              <a:tabLst>
                <a:tab pos="228600" algn="l"/>
                <a:tab pos="1943100" algn="l"/>
              </a:tabLst>
              <a:defRPr>
                <a:solidFill>
                  <a:schemeClr val="tx1"/>
                </a:solidFill>
                <a:latin typeface="Arial" pitchFamily="34" charset="0"/>
              </a:defRPr>
            </a:lvl5pPr>
            <a:lvl6pPr fontAlgn="base">
              <a:spcBef>
                <a:spcPct val="0"/>
              </a:spcBef>
              <a:spcAft>
                <a:spcPct val="0"/>
              </a:spcAft>
              <a:tabLst>
                <a:tab pos="228600" algn="l"/>
                <a:tab pos="1943100" algn="l"/>
              </a:tabLst>
              <a:defRPr>
                <a:solidFill>
                  <a:schemeClr val="tx1"/>
                </a:solidFill>
                <a:latin typeface="Arial" pitchFamily="34" charset="0"/>
              </a:defRPr>
            </a:lvl6pPr>
            <a:lvl7pPr fontAlgn="base">
              <a:spcBef>
                <a:spcPct val="0"/>
              </a:spcBef>
              <a:spcAft>
                <a:spcPct val="0"/>
              </a:spcAft>
              <a:tabLst>
                <a:tab pos="228600" algn="l"/>
                <a:tab pos="1943100" algn="l"/>
              </a:tabLst>
              <a:defRPr>
                <a:solidFill>
                  <a:schemeClr val="tx1"/>
                </a:solidFill>
                <a:latin typeface="Arial" pitchFamily="34" charset="0"/>
              </a:defRPr>
            </a:lvl7pPr>
            <a:lvl8pPr fontAlgn="base">
              <a:spcBef>
                <a:spcPct val="0"/>
              </a:spcBef>
              <a:spcAft>
                <a:spcPct val="0"/>
              </a:spcAft>
              <a:tabLst>
                <a:tab pos="228600" algn="l"/>
                <a:tab pos="1943100" algn="l"/>
              </a:tabLst>
              <a:defRPr>
                <a:solidFill>
                  <a:schemeClr val="tx1"/>
                </a:solidFill>
                <a:latin typeface="Arial" pitchFamily="34" charset="0"/>
              </a:defRPr>
            </a:lvl8pPr>
            <a:lvl9pPr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pPr>
            <a:r>
              <a:rPr lang="en-US" altLang="en-US" sz="2800" b="1">
                <a:solidFill>
                  <a:srgbClr val="009999"/>
                </a:solidFill>
              </a:rPr>
              <a:t>Polar or Nonpolar? </a:t>
            </a:r>
          </a:p>
        </p:txBody>
      </p:sp>
      <p:sp>
        <p:nvSpPr>
          <p:cNvPr id="151558" name="Text Box 6"/>
          <p:cNvSpPr txBox="1">
            <a:spLocks noChangeArrowheads="1"/>
          </p:cNvSpPr>
          <p:nvPr/>
        </p:nvSpPr>
        <p:spPr bwMode="auto">
          <a:xfrm>
            <a:off x="533400" y="3092450"/>
            <a:ext cx="5105400" cy="206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A </a:t>
            </a:r>
            <a:r>
              <a:rPr lang="en-US" altLang="en-US" sz="2400" b="1">
                <a:solidFill>
                  <a:srgbClr val="333399"/>
                </a:solidFill>
              </a:rPr>
              <a:t>polar</a:t>
            </a:r>
            <a:r>
              <a:rPr lang="en-US" altLang="en-US" sz="2400" b="1">
                <a:solidFill>
                  <a:srgbClr val="FF3399"/>
                </a:solidFill>
              </a:rPr>
              <a:t> </a:t>
            </a:r>
            <a:r>
              <a:rPr lang="en-US" altLang="en-US" sz="2400" b="1">
                <a:solidFill>
                  <a:srgbClr val="333399"/>
                </a:solidFill>
              </a:rPr>
              <a:t>molecule</a:t>
            </a:r>
            <a:r>
              <a:rPr lang="en-US" altLang="en-US" sz="2400">
                <a:solidFill>
                  <a:srgbClr val="000000"/>
                </a:solidFill>
              </a:rPr>
              <a:t> is one that has a slightly positive end and a slightly negative end although the overall molecule is neutral.  Water is an example of a polar molecule. </a:t>
            </a:r>
          </a:p>
        </p:txBody>
      </p:sp>
      <p:sp>
        <p:nvSpPr>
          <p:cNvPr id="151559" name="Text Box 7"/>
          <p:cNvSpPr txBox="1">
            <a:spLocks noChangeArrowheads="1"/>
          </p:cNvSpPr>
          <p:nvPr/>
        </p:nvSpPr>
        <p:spPr bwMode="auto">
          <a:xfrm>
            <a:off x="528638" y="2293938"/>
            <a:ext cx="7620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The charge is balanced but not equally distributed.  This type of molecule is called </a:t>
            </a:r>
            <a:r>
              <a:rPr lang="en-US" altLang="en-US" sz="2400" b="1">
                <a:solidFill>
                  <a:srgbClr val="333399"/>
                </a:solidFill>
              </a:rPr>
              <a:t>polar bond</a:t>
            </a:r>
            <a:r>
              <a:rPr lang="en-US" altLang="en-US" sz="2400">
                <a:solidFill>
                  <a:srgbClr val="000000"/>
                </a:solidFill>
              </a:rPr>
              <a:t>. </a:t>
            </a:r>
          </a:p>
        </p:txBody>
      </p:sp>
      <p:pic>
        <p:nvPicPr>
          <p:cNvPr id="151565" name="Picture 6" descr="audio2">
            <a:hlinkClick r:id="" action="ppaction://noaction">
              <a:snd r:embed="rId3" name="polar_molecule.wav"/>
            </a:hlinkClick>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5850" y="4787900"/>
            <a:ext cx="311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566" name="Picture 6" descr="audio2">
            <a:hlinkClick r:id="" action="ppaction://noaction">
              <a:snd r:embed="rId5" name="polar_bond.wav"/>
            </a:hlinkClick>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3713" y="2657475"/>
            <a:ext cx="311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62907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51559"/>
                                        </p:tgtEl>
                                        <p:attrNameLst>
                                          <p:attrName>style.visibility</p:attrName>
                                        </p:attrNameLst>
                                      </p:cBhvr>
                                      <p:to>
                                        <p:strVal val="visible"/>
                                      </p:to>
                                    </p:set>
                                    <p:animEffect transition="in" filter="box(out)">
                                      <p:cBhvr>
                                        <p:cTn id="7" dur="500"/>
                                        <p:tgtEl>
                                          <p:spTgt spid="151559"/>
                                        </p:tgtEl>
                                      </p:cBhvr>
                                    </p:animEffect>
                                  </p:childTnLst>
                                </p:cTn>
                              </p:par>
                            </p:childTnLst>
                          </p:cTn>
                        </p:par>
                        <p:par>
                          <p:cTn id="8" fill="hold" nodeType="afterGroup">
                            <p:stCondLst>
                              <p:cond delay="500"/>
                            </p:stCondLst>
                            <p:childTnLst>
                              <p:par>
                                <p:cTn id="9" presetID="4" presetClass="entr" presetSubtype="32" fill="hold" nodeType="afterEffect">
                                  <p:stCondLst>
                                    <p:cond delay="0"/>
                                  </p:stCondLst>
                                  <p:childTnLst>
                                    <p:set>
                                      <p:cBhvr>
                                        <p:cTn id="10" dur="1" fill="hold">
                                          <p:stCondLst>
                                            <p:cond delay="0"/>
                                          </p:stCondLst>
                                        </p:cTn>
                                        <p:tgtEl>
                                          <p:spTgt spid="151566"/>
                                        </p:tgtEl>
                                        <p:attrNameLst>
                                          <p:attrName>style.visibility</p:attrName>
                                        </p:attrNameLst>
                                      </p:cBhvr>
                                      <p:to>
                                        <p:strVal val="visible"/>
                                      </p:to>
                                    </p:set>
                                    <p:animEffect transition="in" filter="box(out)">
                                      <p:cBhvr>
                                        <p:cTn id="11" dur="500"/>
                                        <p:tgtEl>
                                          <p:spTgt spid="15156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32" fill="hold" grpId="0" nodeType="clickEffect">
                                  <p:stCondLst>
                                    <p:cond delay="0"/>
                                  </p:stCondLst>
                                  <p:childTnLst>
                                    <p:set>
                                      <p:cBhvr>
                                        <p:cTn id="15" dur="1" fill="hold">
                                          <p:stCondLst>
                                            <p:cond delay="0"/>
                                          </p:stCondLst>
                                        </p:cTn>
                                        <p:tgtEl>
                                          <p:spTgt spid="151558"/>
                                        </p:tgtEl>
                                        <p:attrNameLst>
                                          <p:attrName>style.visibility</p:attrName>
                                        </p:attrNameLst>
                                      </p:cBhvr>
                                      <p:to>
                                        <p:strVal val="visible"/>
                                      </p:to>
                                    </p:set>
                                    <p:animEffect transition="in" filter="box(out)">
                                      <p:cBhvr>
                                        <p:cTn id="16" dur="500"/>
                                        <p:tgtEl>
                                          <p:spTgt spid="151558"/>
                                        </p:tgtEl>
                                      </p:cBhvr>
                                    </p:animEffect>
                                  </p:childTnLst>
                                </p:cTn>
                              </p:par>
                            </p:childTnLst>
                          </p:cTn>
                        </p:par>
                        <p:par>
                          <p:cTn id="17" fill="hold" nodeType="afterGroup">
                            <p:stCondLst>
                              <p:cond delay="500"/>
                            </p:stCondLst>
                            <p:childTnLst>
                              <p:par>
                                <p:cTn id="18" presetID="4" presetClass="entr" presetSubtype="32" fill="hold" nodeType="afterEffect">
                                  <p:stCondLst>
                                    <p:cond delay="0"/>
                                  </p:stCondLst>
                                  <p:childTnLst>
                                    <p:set>
                                      <p:cBhvr>
                                        <p:cTn id="19" dur="1" fill="hold">
                                          <p:stCondLst>
                                            <p:cond delay="0"/>
                                          </p:stCondLst>
                                        </p:cTn>
                                        <p:tgtEl>
                                          <p:spTgt spid="151565"/>
                                        </p:tgtEl>
                                        <p:attrNameLst>
                                          <p:attrName>style.visibility</p:attrName>
                                        </p:attrNameLst>
                                      </p:cBhvr>
                                      <p:to>
                                        <p:strVal val="visible"/>
                                      </p:to>
                                    </p:set>
                                    <p:animEffect transition="in" filter="box(out)">
                                      <p:cBhvr>
                                        <p:cTn id="20" dur="500"/>
                                        <p:tgtEl>
                                          <p:spTgt spid="1515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8" grpId="0"/>
      <p:bldP spid="15155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9" name="Text Box 3"/>
          <p:cNvSpPr txBox="1">
            <a:spLocks noChangeArrowheads="1"/>
          </p:cNvSpPr>
          <p:nvPr/>
        </p:nvSpPr>
        <p:spPr bwMode="auto">
          <a:xfrm>
            <a:off x="822325" y="1552575"/>
            <a:ext cx="350361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itchFamily="34" charset="0"/>
              </a:defRPr>
            </a:lvl1pPr>
            <a:lvl2pPr>
              <a:tabLst>
                <a:tab pos="228600" algn="l"/>
                <a:tab pos="1943100" algn="l"/>
              </a:tabLst>
              <a:defRPr>
                <a:solidFill>
                  <a:schemeClr val="tx1"/>
                </a:solidFill>
                <a:latin typeface="Arial" pitchFamily="34" charset="0"/>
              </a:defRPr>
            </a:lvl2pPr>
            <a:lvl3pPr>
              <a:tabLst>
                <a:tab pos="228600" algn="l"/>
                <a:tab pos="1943100" algn="l"/>
              </a:tabLst>
              <a:defRPr>
                <a:solidFill>
                  <a:schemeClr val="tx1"/>
                </a:solidFill>
                <a:latin typeface="Arial" pitchFamily="34" charset="0"/>
              </a:defRPr>
            </a:lvl3pPr>
            <a:lvl4pPr>
              <a:tabLst>
                <a:tab pos="228600" algn="l"/>
                <a:tab pos="1943100" algn="l"/>
              </a:tabLst>
              <a:defRPr>
                <a:solidFill>
                  <a:schemeClr val="tx1"/>
                </a:solidFill>
                <a:latin typeface="Arial" pitchFamily="34" charset="0"/>
              </a:defRPr>
            </a:lvl4pPr>
            <a:lvl5pPr>
              <a:tabLst>
                <a:tab pos="228600" algn="l"/>
                <a:tab pos="1943100" algn="l"/>
              </a:tabLst>
              <a:defRPr>
                <a:solidFill>
                  <a:schemeClr val="tx1"/>
                </a:solidFill>
                <a:latin typeface="Arial" pitchFamily="34" charset="0"/>
              </a:defRPr>
            </a:lvl5pPr>
            <a:lvl6pPr fontAlgn="base">
              <a:spcBef>
                <a:spcPct val="0"/>
              </a:spcBef>
              <a:spcAft>
                <a:spcPct val="0"/>
              </a:spcAft>
              <a:tabLst>
                <a:tab pos="228600" algn="l"/>
                <a:tab pos="1943100" algn="l"/>
              </a:tabLst>
              <a:defRPr>
                <a:solidFill>
                  <a:schemeClr val="tx1"/>
                </a:solidFill>
                <a:latin typeface="Arial" pitchFamily="34" charset="0"/>
              </a:defRPr>
            </a:lvl6pPr>
            <a:lvl7pPr fontAlgn="base">
              <a:spcBef>
                <a:spcPct val="0"/>
              </a:spcBef>
              <a:spcAft>
                <a:spcPct val="0"/>
              </a:spcAft>
              <a:tabLst>
                <a:tab pos="228600" algn="l"/>
                <a:tab pos="1943100" algn="l"/>
              </a:tabLst>
              <a:defRPr>
                <a:solidFill>
                  <a:schemeClr val="tx1"/>
                </a:solidFill>
                <a:latin typeface="Arial" pitchFamily="34" charset="0"/>
              </a:defRPr>
            </a:lvl7pPr>
            <a:lvl8pPr fontAlgn="base">
              <a:spcBef>
                <a:spcPct val="0"/>
              </a:spcBef>
              <a:spcAft>
                <a:spcPct val="0"/>
              </a:spcAft>
              <a:tabLst>
                <a:tab pos="228600" algn="l"/>
                <a:tab pos="1943100" algn="l"/>
              </a:tabLst>
              <a:defRPr>
                <a:solidFill>
                  <a:schemeClr val="tx1"/>
                </a:solidFill>
                <a:latin typeface="Arial" pitchFamily="34" charset="0"/>
              </a:defRPr>
            </a:lvl8pPr>
            <a:lvl9pPr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pPr>
            <a:r>
              <a:rPr lang="en-US" altLang="en-US" sz="2800" b="1">
                <a:solidFill>
                  <a:srgbClr val="009999"/>
                </a:solidFill>
              </a:rPr>
              <a:t>Polar or Nonpolar? </a:t>
            </a:r>
          </a:p>
        </p:txBody>
      </p:sp>
      <p:sp>
        <p:nvSpPr>
          <p:cNvPr id="152582" name="Text Box 6"/>
          <p:cNvSpPr txBox="1">
            <a:spLocks noChangeArrowheads="1"/>
          </p:cNvSpPr>
          <p:nvPr/>
        </p:nvSpPr>
        <p:spPr bwMode="auto">
          <a:xfrm>
            <a:off x="533400" y="3073400"/>
            <a:ext cx="7620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Such a molecule does not have oppositely charged ends. </a:t>
            </a:r>
          </a:p>
        </p:txBody>
      </p:sp>
      <p:sp>
        <p:nvSpPr>
          <p:cNvPr id="152583" name="Text Box 7"/>
          <p:cNvSpPr txBox="1">
            <a:spLocks noChangeArrowheads="1"/>
          </p:cNvSpPr>
          <p:nvPr/>
        </p:nvSpPr>
        <p:spPr bwMode="auto">
          <a:xfrm>
            <a:off x="528638" y="2293938"/>
            <a:ext cx="7620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A </a:t>
            </a:r>
            <a:r>
              <a:rPr lang="en-US" altLang="en-US" sz="2400" b="1">
                <a:solidFill>
                  <a:srgbClr val="333399"/>
                </a:solidFill>
              </a:rPr>
              <a:t>nonpolar</a:t>
            </a:r>
            <a:r>
              <a:rPr lang="en-US" altLang="en-US" sz="2400" b="1">
                <a:solidFill>
                  <a:srgbClr val="FF3399"/>
                </a:solidFill>
              </a:rPr>
              <a:t> </a:t>
            </a:r>
            <a:r>
              <a:rPr lang="en-US" altLang="en-US" sz="2400" b="1">
                <a:solidFill>
                  <a:srgbClr val="333399"/>
                </a:solidFill>
              </a:rPr>
              <a:t>molecule</a:t>
            </a:r>
            <a:r>
              <a:rPr lang="en-US" altLang="en-US" sz="2400">
                <a:solidFill>
                  <a:srgbClr val="000000"/>
                </a:solidFill>
              </a:rPr>
              <a:t> is one in which electrons are shared equally in bonds. </a:t>
            </a:r>
          </a:p>
        </p:txBody>
      </p:sp>
      <p:sp>
        <p:nvSpPr>
          <p:cNvPr id="152584" name="Text Box 8"/>
          <p:cNvSpPr txBox="1">
            <a:spLocks noChangeArrowheads="1"/>
          </p:cNvSpPr>
          <p:nvPr/>
        </p:nvSpPr>
        <p:spPr bwMode="auto">
          <a:xfrm>
            <a:off x="533400" y="3810000"/>
            <a:ext cx="81534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This is true of molecules made from two identical atoms or molecules that are symmetric, such as CCl</a:t>
            </a:r>
            <a:r>
              <a:rPr lang="en-US" altLang="en-US" sz="2400" baseline="-25000">
                <a:solidFill>
                  <a:srgbClr val="000000"/>
                </a:solidFill>
              </a:rPr>
              <a:t>4</a:t>
            </a:r>
            <a:r>
              <a:rPr lang="en-US" altLang="en-US" sz="2400">
                <a:solidFill>
                  <a:srgbClr val="000000"/>
                </a:solidFill>
              </a:rPr>
              <a:t>. </a:t>
            </a:r>
          </a:p>
        </p:txBody>
      </p:sp>
      <p:pic>
        <p:nvPicPr>
          <p:cNvPr id="152587" name="Picture 6" descr="audio2">
            <a:hlinkClick r:id="" action="ppaction://noaction">
              <a:snd r:embed="rId2" name="nonpolar_molecule.wav"/>
            </a:hlinkClick>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4350" y="2667000"/>
            <a:ext cx="311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60109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52583"/>
                                        </p:tgtEl>
                                        <p:attrNameLst>
                                          <p:attrName>style.visibility</p:attrName>
                                        </p:attrNameLst>
                                      </p:cBhvr>
                                      <p:to>
                                        <p:strVal val="visible"/>
                                      </p:to>
                                    </p:set>
                                    <p:animEffect transition="in" filter="box(out)">
                                      <p:cBhvr>
                                        <p:cTn id="7" dur="500"/>
                                        <p:tgtEl>
                                          <p:spTgt spid="152583"/>
                                        </p:tgtEl>
                                      </p:cBhvr>
                                    </p:animEffect>
                                  </p:childTnLst>
                                </p:cTn>
                              </p:par>
                            </p:childTnLst>
                          </p:cTn>
                        </p:par>
                        <p:par>
                          <p:cTn id="8" fill="hold" nodeType="afterGroup">
                            <p:stCondLst>
                              <p:cond delay="500"/>
                            </p:stCondLst>
                            <p:childTnLst>
                              <p:par>
                                <p:cTn id="9" presetID="4" presetClass="entr" presetSubtype="32" fill="hold" nodeType="afterEffect">
                                  <p:stCondLst>
                                    <p:cond delay="0"/>
                                  </p:stCondLst>
                                  <p:childTnLst>
                                    <p:set>
                                      <p:cBhvr>
                                        <p:cTn id="10" dur="1" fill="hold">
                                          <p:stCondLst>
                                            <p:cond delay="0"/>
                                          </p:stCondLst>
                                        </p:cTn>
                                        <p:tgtEl>
                                          <p:spTgt spid="152587"/>
                                        </p:tgtEl>
                                        <p:attrNameLst>
                                          <p:attrName>style.visibility</p:attrName>
                                        </p:attrNameLst>
                                      </p:cBhvr>
                                      <p:to>
                                        <p:strVal val="visible"/>
                                      </p:to>
                                    </p:set>
                                    <p:animEffect transition="in" filter="box(out)">
                                      <p:cBhvr>
                                        <p:cTn id="11" dur="500"/>
                                        <p:tgtEl>
                                          <p:spTgt spid="15258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32" fill="hold" grpId="0" nodeType="clickEffect">
                                  <p:stCondLst>
                                    <p:cond delay="0"/>
                                  </p:stCondLst>
                                  <p:childTnLst>
                                    <p:set>
                                      <p:cBhvr>
                                        <p:cTn id="15" dur="1" fill="hold">
                                          <p:stCondLst>
                                            <p:cond delay="0"/>
                                          </p:stCondLst>
                                        </p:cTn>
                                        <p:tgtEl>
                                          <p:spTgt spid="152582"/>
                                        </p:tgtEl>
                                        <p:attrNameLst>
                                          <p:attrName>style.visibility</p:attrName>
                                        </p:attrNameLst>
                                      </p:cBhvr>
                                      <p:to>
                                        <p:strVal val="visible"/>
                                      </p:to>
                                    </p:set>
                                    <p:animEffect transition="in" filter="box(out)">
                                      <p:cBhvr>
                                        <p:cTn id="16" dur="500"/>
                                        <p:tgtEl>
                                          <p:spTgt spid="15258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32" fill="hold" grpId="0" nodeType="clickEffect">
                                  <p:stCondLst>
                                    <p:cond delay="0"/>
                                  </p:stCondLst>
                                  <p:childTnLst>
                                    <p:set>
                                      <p:cBhvr>
                                        <p:cTn id="20" dur="1" fill="hold">
                                          <p:stCondLst>
                                            <p:cond delay="0"/>
                                          </p:stCondLst>
                                        </p:cTn>
                                        <p:tgtEl>
                                          <p:spTgt spid="152584"/>
                                        </p:tgtEl>
                                        <p:attrNameLst>
                                          <p:attrName>style.visibility</p:attrName>
                                        </p:attrNameLst>
                                      </p:cBhvr>
                                      <p:to>
                                        <p:strVal val="visible"/>
                                      </p:to>
                                    </p:set>
                                    <p:animEffect transition="in" filter="box(out)">
                                      <p:cBhvr>
                                        <p:cTn id="21" dur="500"/>
                                        <p:tgtEl>
                                          <p:spTgt spid="1525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82" grpId="0"/>
      <p:bldP spid="152583" grpId="0"/>
      <p:bldP spid="15258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0" name="Text Box 10"/>
          <p:cNvSpPr txBox="1">
            <a:spLocks noChangeArrowheads="1"/>
          </p:cNvSpPr>
          <p:nvPr/>
        </p:nvSpPr>
        <p:spPr bwMode="auto">
          <a:xfrm>
            <a:off x="533400" y="1428750"/>
            <a:ext cx="1757363"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itchFamily="34" charset="0"/>
              </a:defRPr>
            </a:lvl1pPr>
            <a:lvl2pPr>
              <a:tabLst>
                <a:tab pos="228600" algn="l"/>
                <a:tab pos="1943100" algn="l"/>
              </a:tabLst>
              <a:defRPr>
                <a:solidFill>
                  <a:schemeClr val="tx1"/>
                </a:solidFill>
                <a:latin typeface="Arial" pitchFamily="34" charset="0"/>
              </a:defRPr>
            </a:lvl2pPr>
            <a:lvl3pPr>
              <a:tabLst>
                <a:tab pos="228600" algn="l"/>
                <a:tab pos="1943100" algn="l"/>
              </a:tabLst>
              <a:defRPr>
                <a:solidFill>
                  <a:schemeClr val="tx1"/>
                </a:solidFill>
                <a:latin typeface="Arial" pitchFamily="34" charset="0"/>
              </a:defRPr>
            </a:lvl3pPr>
            <a:lvl4pPr>
              <a:tabLst>
                <a:tab pos="228600" algn="l"/>
                <a:tab pos="1943100" algn="l"/>
              </a:tabLst>
              <a:defRPr>
                <a:solidFill>
                  <a:schemeClr val="tx1"/>
                </a:solidFill>
                <a:latin typeface="Arial" pitchFamily="34" charset="0"/>
              </a:defRPr>
            </a:lvl4pPr>
            <a:lvl5pPr>
              <a:tabLst>
                <a:tab pos="228600" algn="l"/>
                <a:tab pos="1943100" algn="l"/>
              </a:tabLst>
              <a:defRPr>
                <a:solidFill>
                  <a:schemeClr val="tx1"/>
                </a:solidFill>
                <a:latin typeface="Arial" pitchFamily="34" charset="0"/>
              </a:defRPr>
            </a:lvl5pPr>
            <a:lvl6pPr fontAlgn="base">
              <a:spcBef>
                <a:spcPct val="0"/>
              </a:spcBef>
              <a:spcAft>
                <a:spcPct val="0"/>
              </a:spcAft>
              <a:tabLst>
                <a:tab pos="228600" algn="l"/>
                <a:tab pos="1943100" algn="l"/>
              </a:tabLst>
              <a:defRPr>
                <a:solidFill>
                  <a:schemeClr val="tx1"/>
                </a:solidFill>
                <a:latin typeface="Arial" pitchFamily="34" charset="0"/>
              </a:defRPr>
            </a:lvl6pPr>
            <a:lvl7pPr fontAlgn="base">
              <a:spcBef>
                <a:spcPct val="0"/>
              </a:spcBef>
              <a:spcAft>
                <a:spcPct val="0"/>
              </a:spcAft>
              <a:tabLst>
                <a:tab pos="228600" algn="l"/>
                <a:tab pos="1943100" algn="l"/>
              </a:tabLst>
              <a:defRPr>
                <a:solidFill>
                  <a:schemeClr val="tx1"/>
                </a:solidFill>
                <a:latin typeface="Arial" pitchFamily="34" charset="0"/>
              </a:defRPr>
            </a:lvl7pPr>
            <a:lvl8pPr fontAlgn="base">
              <a:spcBef>
                <a:spcPct val="0"/>
              </a:spcBef>
              <a:spcAft>
                <a:spcPct val="0"/>
              </a:spcAft>
              <a:tabLst>
                <a:tab pos="228600" algn="l"/>
                <a:tab pos="1943100" algn="l"/>
              </a:tabLst>
              <a:defRPr>
                <a:solidFill>
                  <a:schemeClr val="tx1"/>
                </a:solidFill>
                <a:latin typeface="Arial" pitchFamily="34" charset="0"/>
              </a:defRPr>
            </a:lvl8pPr>
            <a:lvl9pPr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pPr>
            <a:r>
              <a:rPr lang="en-US" altLang="en-US" sz="2400" b="1">
                <a:solidFill>
                  <a:srgbClr val="ECCA22"/>
                </a:solidFill>
              </a:rPr>
              <a:t>Question 1</a:t>
            </a:r>
          </a:p>
        </p:txBody>
      </p:sp>
      <p:sp>
        <p:nvSpPr>
          <p:cNvPr id="194573" name="Text Box 13"/>
          <p:cNvSpPr txBox="1">
            <a:spLocks noChangeArrowheads="1"/>
          </p:cNvSpPr>
          <p:nvPr/>
        </p:nvSpPr>
        <p:spPr bwMode="auto">
          <a:xfrm>
            <a:off x="523875" y="1920875"/>
            <a:ext cx="79343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400">
                <a:solidFill>
                  <a:srgbClr val="000000"/>
                </a:solidFill>
              </a:rPr>
              <a:t>When ionic bonds form, the resulting compounds are __________.</a:t>
            </a:r>
          </a:p>
        </p:txBody>
      </p:sp>
      <p:sp>
        <p:nvSpPr>
          <p:cNvPr id="194574" name="Text Box 14"/>
          <p:cNvSpPr txBox="1">
            <a:spLocks noChangeArrowheads="1"/>
          </p:cNvSpPr>
          <p:nvPr/>
        </p:nvSpPr>
        <p:spPr bwMode="auto">
          <a:xfrm>
            <a:off x="519113" y="3368675"/>
            <a:ext cx="793432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400">
                <a:solidFill>
                  <a:srgbClr val="000000"/>
                </a:solidFill>
              </a:rPr>
              <a:t>A.  electrically neutral</a:t>
            </a:r>
          </a:p>
          <a:p>
            <a:pPr fontAlgn="base">
              <a:spcBef>
                <a:spcPct val="0"/>
              </a:spcBef>
              <a:spcAft>
                <a:spcPct val="0"/>
              </a:spcAft>
            </a:pPr>
            <a:r>
              <a:rPr lang="en-US" altLang="en-US" sz="2400">
                <a:solidFill>
                  <a:srgbClr val="000000"/>
                </a:solidFill>
              </a:rPr>
              <a:t>B.  electrically unstable</a:t>
            </a:r>
          </a:p>
          <a:p>
            <a:pPr fontAlgn="base">
              <a:spcBef>
                <a:spcPct val="0"/>
              </a:spcBef>
              <a:spcAft>
                <a:spcPct val="0"/>
              </a:spcAft>
            </a:pPr>
            <a:r>
              <a:rPr lang="en-US" altLang="en-US" sz="2400">
                <a:solidFill>
                  <a:srgbClr val="000000"/>
                </a:solidFill>
              </a:rPr>
              <a:t>C.  negatively charged</a:t>
            </a:r>
          </a:p>
          <a:p>
            <a:pPr fontAlgn="base">
              <a:spcBef>
                <a:spcPct val="0"/>
              </a:spcBef>
              <a:spcAft>
                <a:spcPct val="0"/>
              </a:spcAft>
            </a:pPr>
            <a:r>
              <a:rPr lang="en-US" altLang="en-US" sz="2400">
                <a:solidFill>
                  <a:srgbClr val="000000"/>
                </a:solidFill>
              </a:rPr>
              <a:t>D.  positively charged </a:t>
            </a:r>
          </a:p>
        </p:txBody>
      </p:sp>
      <p:sp>
        <p:nvSpPr>
          <p:cNvPr id="194576" name="Rectangle 2"/>
          <p:cNvSpPr>
            <a:spLocks noChangeArrowheads="1"/>
          </p:cNvSpPr>
          <p:nvPr/>
        </p:nvSpPr>
        <p:spPr bwMode="auto">
          <a:xfrm>
            <a:off x="2971800" y="66675"/>
            <a:ext cx="3352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600">
                <a:solidFill>
                  <a:schemeClr val="bg1"/>
                </a:solidFill>
                <a:latin typeface="Arial" pitchFamily="34" charset="0"/>
              </a:defRPr>
            </a:lvl1pPr>
            <a:lvl2pPr>
              <a:defRPr sz="3600">
                <a:solidFill>
                  <a:schemeClr val="bg1"/>
                </a:solidFill>
                <a:latin typeface="Arial" pitchFamily="34" charset="0"/>
              </a:defRPr>
            </a:lvl2pPr>
            <a:lvl3pPr>
              <a:defRPr sz="3600">
                <a:solidFill>
                  <a:schemeClr val="bg1"/>
                </a:solidFill>
                <a:latin typeface="Arial" pitchFamily="34" charset="0"/>
              </a:defRPr>
            </a:lvl3pPr>
            <a:lvl4pPr>
              <a:defRPr sz="3600">
                <a:solidFill>
                  <a:schemeClr val="bg1"/>
                </a:solidFill>
                <a:latin typeface="Arial" pitchFamily="34" charset="0"/>
              </a:defRPr>
            </a:lvl4pPr>
            <a:lvl5pPr>
              <a:defRPr sz="3600">
                <a:solidFill>
                  <a:schemeClr val="bg1"/>
                </a:solidFill>
                <a:latin typeface="Arial" pitchFamily="34" charset="0"/>
              </a:defRPr>
            </a:lvl5pPr>
            <a:lvl6pPr marL="457200" fontAlgn="base">
              <a:spcBef>
                <a:spcPct val="0"/>
              </a:spcBef>
              <a:spcAft>
                <a:spcPct val="0"/>
              </a:spcAft>
              <a:defRPr sz="3600">
                <a:solidFill>
                  <a:schemeClr val="bg1"/>
                </a:solidFill>
                <a:latin typeface="Arial" pitchFamily="34" charset="0"/>
              </a:defRPr>
            </a:lvl6pPr>
            <a:lvl7pPr marL="914400" fontAlgn="base">
              <a:spcBef>
                <a:spcPct val="0"/>
              </a:spcBef>
              <a:spcAft>
                <a:spcPct val="0"/>
              </a:spcAft>
              <a:defRPr sz="3600">
                <a:solidFill>
                  <a:schemeClr val="bg1"/>
                </a:solidFill>
                <a:latin typeface="Arial" pitchFamily="34" charset="0"/>
              </a:defRPr>
            </a:lvl7pPr>
            <a:lvl8pPr marL="1371600" fontAlgn="base">
              <a:spcBef>
                <a:spcPct val="0"/>
              </a:spcBef>
              <a:spcAft>
                <a:spcPct val="0"/>
              </a:spcAft>
              <a:defRPr sz="3600">
                <a:solidFill>
                  <a:schemeClr val="bg1"/>
                </a:solidFill>
                <a:latin typeface="Arial" pitchFamily="34" charset="0"/>
              </a:defRPr>
            </a:lvl8pPr>
            <a:lvl9pPr marL="1828800" fontAlgn="base">
              <a:spcBef>
                <a:spcPct val="0"/>
              </a:spcBef>
              <a:spcAft>
                <a:spcPct val="0"/>
              </a:spcAft>
              <a:defRPr sz="3600">
                <a:solidFill>
                  <a:schemeClr val="bg1"/>
                </a:solidFill>
                <a:latin typeface="Arial" pitchFamily="34" charset="0"/>
              </a:defRPr>
            </a:lvl9pPr>
          </a:lstStyle>
          <a:p>
            <a:pPr fontAlgn="base">
              <a:spcBef>
                <a:spcPct val="0"/>
              </a:spcBef>
              <a:spcAft>
                <a:spcPct val="0"/>
              </a:spcAft>
            </a:pPr>
            <a:r>
              <a:rPr lang="en-US" altLang="en-US" b="1">
                <a:solidFill>
                  <a:srgbClr val="FFFFFF"/>
                </a:solidFill>
              </a:rPr>
              <a:t>Section Check</a:t>
            </a:r>
          </a:p>
        </p:txBody>
      </p:sp>
    </p:spTree>
    <p:extLst>
      <p:ext uri="{BB962C8B-B14F-4D97-AF65-F5344CB8AC3E}">
        <p14:creationId xmlns:p14="http://schemas.microsoft.com/office/powerpoint/2010/main" val="29508109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94570"/>
                                        </p:tgtEl>
                                        <p:attrNameLst>
                                          <p:attrName>style.visibility</p:attrName>
                                        </p:attrNameLst>
                                      </p:cBhvr>
                                      <p:to>
                                        <p:strVal val="visible"/>
                                      </p:to>
                                    </p:set>
                                    <p:animEffect transition="in" filter="box(out)">
                                      <p:cBhvr>
                                        <p:cTn id="7" dur="500"/>
                                        <p:tgtEl>
                                          <p:spTgt spid="194570"/>
                                        </p:tgtEl>
                                      </p:cBhvr>
                                    </p:animEffect>
                                  </p:childTnLst>
                                </p:cTn>
                              </p:par>
                            </p:childTnLst>
                          </p:cTn>
                        </p:par>
                        <p:par>
                          <p:cTn id="8" fill="hold" nodeType="afterGroup">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194573"/>
                                        </p:tgtEl>
                                        <p:attrNameLst>
                                          <p:attrName>style.visibility</p:attrName>
                                        </p:attrNameLst>
                                      </p:cBhvr>
                                      <p:to>
                                        <p:strVal val="visible"/>
                                      </p:to>
                                    </p:set>
                                    <p:animEffect transition="in" filter="box(out)">
                                      <p:cBhvr>
                                        <p:cTn id="11" dur="500"/>
                                        <p:tgtEl>
                                          <p:spTgt spid="19457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32" fill="hold" grpId="0" nodeType="clickEffect">
                                  <p:stCondLst>
                                    <p:cond delay="0"/>
                                  </p:stCondLst>
                                  <p:childTnLst>
                                    <p:set>
                                      <p:cBhvr>
                                        <p:cTn id="15" dur="1" fill="hold">
                                          <p:stCondLst>
                                            <p:cond delay="0"/>
                                          </p:stCondLst>
                                        </p:cTn>
                                        <p:tgtEl>
                                          <p:spTgt spid="194574"/>
                                        </p:tgtEl>
                                        <p:attrNameLst>
                                          <p:attrName>style.visibility</p:attrName>
                                        </p:attrNameLst>
                                      </p:cBhvr>
                                      <p:to>
                                        <p:strVal val="visible"/>
                                      </p:to>
                                    </p:set>
                                    <p:animEffect transition="in" filter="box(out)">
                                      <p:cBhvr>
                                        <p:cTn id="16" dur="500"/>
                                        <p:tgtEl>
                                          <p:spTgt spid="1945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70" grpId="0"/>
      <p:bldP spid="194573" grpId="0"/>
      <p:bldP spid="19457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8" name="Text Box 4"/>
          <p:cNvSpPr txBox="1">
            <a:spLocks noChangeArrowheads="1"/>
          </p:cNvSpPr>
          <p:nvPr/>
        </p:nvSpPr>
        <p:spPr bwMode="auto">
          <a:xfrm>
            <a:off x="533400" y="1452563"/>
            <a:ext cx="1285875"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itchFamily="34" charset="0"/>
              </a:defRPr>
            </a:lvl1pPr>
            <a:lvl2pPr>
              <a:tabLst>
                <a:tab pos="228600" algn="l"/>
                <a:tab pos="1943100" algn="l"/>
              </a:tabLst>
              <a:defRPr>
                <a:solidFill>
                  <a:schemeClr val="tx1"/>
                </a:solidFill>
                <a:latin typeface="Arial" pitchFamily="34" charset="0"/>
              </a:defRPr>
            </a:lvl2pPr>
            <a:lvl3pPr>
              <a:tabLst>
                <a:tab pos="228600" algn="l"/>
                <a:tab pos="1943100" algn="l"/>
              </a:tabLst>
              <a:defRPr>
                <a:solidFill>
                  <a:schemeClr val="tx1"/>
                </a:solidFill>
                <a:latin typeface="Arial" pitchFamily="34" charset="0"/>
              </a:defRPr>
            </a:lvl3pPr>
            <a:lvl4pPr>
              <a:tabLst>
                <a:tab pos="228600" algn="l"/>
                <a:tab pos="1943100" algn="l"/>
              </a:tabLst>
              <a:defRPr>
                <a:solidFill>
                  <a:schemeClr val="tx1"/>
                </a:solidFill>
                <a:latin typeface="Arial" pitchFamily="34" charset="0"/>
              </a:defRPr>
            </a:lvl4pPr>
            <a:lvl5pPr>
              <a:tabLst>
                <a:tab pos="228600" algn="l"/>
                <a:tab pos="1943100" algn="l"/>
              </a:tabLst>
              <a:defRPr>
                <a:solidFill>
                  <a:schemeClr val="tx1"/>
                </a:solidFill>
                <a:latin typeface="Arial" pitchFamily="34" charset="0"/>
              </a:defRPr>
            </a:lvl5pPr>
            <a:lvl6pPr fontAlgn="base">
              <a:spcBef>
                <a:spcPct val="0"/>
              </a:spcBef>
              <a:spcAft>
                <a:spcPct val="0"/>
              </a:spcAft>
              <a:tabLst>
                <a:tab pos="228600" algn="l"/>
                <a:tab pos="1943100" algn="l"/>
              </a:tabLst>
              <a:defRPr>
                <a:solidFill>
                  <a:schemeClr val="tx1"/>
                </a:solidFill>
                <a:latin typeface="Arial" pitchFamily="34" charset="0"/>
              </a:defRPr>
            </a:lvl6pPr>
            <a:lvl7pPr fontAlgn="base">
              <a:spcBef>
                <a:spcPct val="0"/>
              </a:spcBef>
              <a:spcAft>
                <a:spcPct val="0"/>
              </a:spcAft>
              <a:tabLst>
                <a:tab pos="228600" algn="l"/>
                <a:tab pos="1943100" algn="l"/>
              </a:tabLst>
              <a:defRPr>
                <a:solidFill>
                  <a:schemeClr val="tx1"/>
                </a:solidFill>
                <a:latin typeface="Arial" pitchFamily="34" charset="0"/>
              </a:defRPr>
            </a:lvl7pPr>
            <a:lvl8pPr fontAlgn="base">
              <a:spcBef>
                <a:spcPct val="0"/>
              </a:spcBef>
              <a:spcAft>
                <a:spcPct val="0"/>
              </a:spcAft>
              <a:tabLst>
                <a:tab pos="228600" algn="l"/>
                <a:tab pos="1943100" algn="l"/>
              </a:tabLst>
              <a:defRPr>
                <a:solidFill>
                  <a:schemeClr val="tx1"/>
                </a:solidFill>
                <a:latin typeface="Arial" pitchFamily="34" charset="0"/>
              </a:defRPr>
            </a:lvl8pPr>
            <a:lvl9pPr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pPr>
            <a:r>
              <a:rPr lang="en-US" altLang="en-US" sz="2400" b="1">
                <a:solidFill>
                  <a:srgbClr val="ECCA22"/>
                </a:solidFill>
              </a:rPr>
              <a:t>Answer</a:t>
            </a:r>
          </a:p>
        </p:txBody>
      </p:sp>
      <p:sp>
        <p:nvSpPr>
          <p:cNvPr id="195590" name="Text Box 6"/>
          <p:cNvSpPr txBox="1">
            <a:spLocks noChangeArrowheads="1"/>
          </p:cNvSpPr>
          <p:nvPr/>
        </p:nvSpPr>
        <p:spPr bwMode="auto">
          <a:xfrm>
            <a:off x="523875" y="1981200"/>
            <a:ext cx="79343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400">
                <a:solidFill>
                  <a:srgbClr val="000000"/>
                </a:solidFill>
              </a:rPr>
              <a:t>The answer is A. In an ionic bond, a transfer of electrons takes place and the overall neutral charge is maintained.</a:t>
            </a:r>
          </a:p>
        </p:txBody>
      </p:sp>
      <p:sp>
        <p:nvSpPr>
          <p:cNvPr id="195592" name="Rectangle 2"/>
          <p:cNvSpPr>
            <a:spLocks noChangeArrowheads="1"/>
          </p:cNvSpPr>
          <p:nvPr/>
        </p:nvSpPr>
        <p:spPr bwMode="auto">
          <a:xfrm>
            <a:off x="2971800" y="66675"/>
            <a:ext cx="3352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600">
                <a:solidFill>
                  <a:schemeClr val="bg1"/>
                </a:solidFill>
                <a:latin typeface="Arial" pitchFamily="34" charset="0"/>
              </a:defRPr>
            </a:lvl1pPr>
            <a:lvl2pPr>
              <a:defRPr sz="3600">
                <a:solidFill>
                  <a:schemeClr val="bg1"/>
                </a:solidFill>
                <a:latin typeface="Arial" pitchFamily="34" charset="0"/>
              </a:defRPr>
            </a:lvl2pPr>
            <a:lvl3pPr>
              <a:defRPr sz="3600">
                <a:solidFill>
                  <a:schemeClr val="bg1"/>
                </a:solidFill>
                <a:latin typeface="Arial" pitchFamily="34" charset="0"/>
              </a:defRPr>
            </a:lvl3pPr>
            <a:lvl4pPr>
              <a:defRPr sz="3600">
                <a:solidFill>
                  <a:schemeClr val="bg1"/>
                </a:solidFill>
                <a:latin typeface="Arial" pitchFamily="34" charset="0"/>
              </a:defRPr>
            </a:lvl4pPr>
            <a:lvl5pPr>
              <a:defRPr sz="3600">
                <a:solidFill>
                  <a:schemeClr val="bg1"/>
                </a:solidFill>
                <a:latin typeface="Arial" pitchFamily="34" charset="0"/>
              </a:defRPr>
            </a:lvl5pPr>
            <a:lvl6pPr marL="457200" fontAlgn="base">
              <a:spcBef>
                <a:spcPct val="0"/>
              </a:spcBef>
              <a:spcAft>
                <a:spcPct val="0"/>
              </a:spcAft>
              <a:defRPr sz="3600">
                <a:solidFill>
                  <a:schemeClr val="bg1"/>
                </a:solidFill>
                <a:latin typeface="Arial" pitchFamily="34" charset="0"/>
              </a:defRPr>
            </a:lvl6pPr>
            <a:lvl7pPr marL="914400" fontAlgn="base">
              <a:spcBef>
                <a:spcPct val="0"/>
              </a:spcBef>
              <a:spcAft>
                <a:spcPct val="0"/>
              </a:spcAft>
              <a:defRPr sz="3600">
                <a:solidFill>
                  <a:schemeClr val="bg1"/>
                </a:solidFill>
                <a:latin typeface="Arial" pitchFamily="34" charset="0"/>
              </a:defRPr>
            </a:lvl7pPr>
            <a:lvl8pPr marL="1371600" fontAlgn="base">
              <a:spcBef>
                <a:spcPct val="0"/>
              </a:spcBef>
              <a:spcAft>
                <a:spcPct val="0"/>
              </a:spcAft>
              <a:defRPr sz="3600">
                <a:solidFill>
                  <a:schemeClr val="bg1"/>
                </a:solidFill>
                <a:latin typeface="Arial" pitchFamily="34" charset="0"/>
              </a:defRPr>
            </a:lvl8pPr>
            <a:lvl9pPr marL="1828800" fontAlgn="base">
              <a:spcBef>
                <a:spcPct val="0"/>
              </a:spcBef>
              <a:spcAft>
                <a:spcPct val="0"/>
              </a:spcAft>
              <a:defRPr sz="3600">
                <a:solidFill>
                  <a:schemeClr val="bg1"/>
                </a:solidFill>
                <a:latin typeface="Arial" pitchFamily="34" charset="0"/>
              </a:defRPr>
            </a:lvl9pPr>
          </a:lstStyle>
          <a:p>
            <a:pPr fontAlgn="base">
              <a:spcBef>
                <a:spcPct val="0"/>
              </a:spcBef>
              <a:spcAft>
                <a:spcPct val="0"/>
              </a:spcAft>
            </a:pPr>
            <a:r>
              <a:rPr lang="en-US" altLang="en-US" b="1">
                <a:solidFill>
                  <a:srgbClr val="FFFFFF"/>
                </a:solidFill>
              </a:rPr>
              <a:t>Section Check</a:t>
            </a:r>
          </a:p>
        </p:txBody>
      </p:sp>
    </p:spTree>
    <p:extLst>
      <p:ext uri="{BB962C8B-B14F-4D97-AF65-F5344CB8AC3E}">
        <p14:creationId xmlns:p14="http://schemas.microsoft.com/office/powerpoint/2010/main" val="18552492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95588"/>
                                        </p:tgtEl>
                                        <p:attrNameLst>
                                          <p:attrName>style.visibility</p:attrName>
                                        </p:attrNameLst>
                                      </p:cBhvr>
                                      <p:to>
                                        <p:strVal val="visible"/>
                                      </p:to>
                                    </p:set>
                                    <p:animEffect transition="in" filter="box(out)">
                                      <p:cBhvr>
                                        <p:cTn id="7" dur="500"/>
                                        <p:tgtEl>
                                          <p:spTgt spid="195588"/>
                                        </p:tgtEl>
                                      </p:cBhvr>
                                    </p:animEffect>
                                  </p:childTnLst>
                                </p:cTn>
                              </p:par>
                            </p:childTnLst>
                          </p:cTn>
                        </p:par>
                        <p:par>
                          <p:cTn id="8" fill="hold" nodeType="afterGroup">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195590"/>
                                        </p:tgtEl>
                                        <p:attrNameLst>
                                          <p:attrName>style.visibility</p:attrName>
                                        </p:attrNameLst>
                                      </p:cBhvr>
                                      <p:to>
                                        <p:strVal val="visible"/>
                                      </p:to>
                                    </p:set>
                                    <p:animEffect transition="in" filter="box(out)">
                                      <p:cBhvr>
                                        <p:cTn id="11" dur="500"/>
                                        <p:tgtEl>
                                          <p:spTgt spid="1955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88" grpId="0"/>
      <p:bldP spid="19559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Text Box 3"/>
          <p:cNvSpPr txBox="1">
            <a:spLocks noChangeArrowheads="1"/>
          </p:cNvSpPr>
          <p:nvPr/>
        </p:nvSpPr>
        <p:spPr bwMode="auto">
          <a:xfrm>
            <a:off x="822325" y="1552575"/>
            <a:ext cx="46132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itchFamily="34" charset="0"/>
              </a:defRPr>
            </a:lvl1pPr>
            <a:lvl2pPr>
              <a:tabLst>
                <a:tab pos="228600" algn="l"/>
                <a:tab pos="1943100" algn="l"/>
              </a:tabLst>
              <a:defRPr>
                <a:solidFill>
                  <a:schemeClr val="tx1"/>
                </a:solidFill>
                <a:latin typeface="Arial" pitchFamily="34" charset="0"/>
              </a:defRPr>
            </a:lvl2pPr>
            <a:lvl3pPr>
              <a:tabLst>
                <a:tab pos="228600" algn="l"/>
                <a:tab pos="1943100" algn="l"/>
              </a:tabLst>
              <a:defRPr>
                <a:solidFill>
                  <a:schemeClr val="tx1"/>
                </a:solidFill>
                <a:latin typeface="Arial" pitchFamily="34" charset="0"/>
              </a:defRPr>
            </a:lvl3pPr>
            <a:lvl4pPr>
              <a:tabLst>
                <a:tab pos="228600" algn="l"/>
                <a:tab pos="1943100" algn="l"/>
              </a:tabLst>
              <a:defRPr>
                <a:solidFill>
                  <a:schemeClr val="tx1"/>
                </a:solidFill>
                <a:latin typeface="Arial" pitchFamily="34" charset="0"/>
              </a:defRPr>
            </a:lvl4pPr>
            <a:lvl5pPr>
              <a:tabLst>
                <a:tab pos="228600" algn="l"/>
                <a:tab pos="1943100" algn="l"/>
              </a:tabLst>
              <a:defRPr>
                <a:solidFill>
                  <a:schemeClr val="tx1"/>
                </a:solidFill>
                <a:latin typeface="Arial" pitchFamily="34" charset="0"/>
              </a:defRPr>
            </a:lvl5pPr>
            <a:lvl6pPr fontAlgn="base">
              <a:spcBef>
                <a:spcPct val="0"/>
              </a:spcBef>
              <a:spcAft>
                <a:spcPct val="0"/>
              </a:spcAft>
              <a:tabLst>
                <a:tab pos="228600" algn="l"/>
                <a:tab pos="1943100" algn="l"/>
              </a:tabLst>
              <a:defRPr>
                <a:solidFill>
                  <a:schemeClr val="tx1"/>
                </a:solidFill>
                <a:latin typeface="Arial" pitchFamily="34" charset="0"/>
              </a:defRPr>
            </a:lvl6pPr>
            <a:lvl7pPr fontAlgn="base">
              <a:spcBef>
                <a:spcPct val="0"/>
              </a:spcBef>
              <a:spcAft>
                <a:spcPct val="0"/>
              </a:spcAft>
              <a:tabLst>
                <a:tab pos="228600" algn="l"/>
                <a:tab pos="1943100" algn="l"/>
              </a:tabLst>
              <a:defRPr>
                <a:solidFill>
                  <a:schemeClr val="tx1"/>
                </a:solidFill>
                <a:latin typeface="Arial" pitchFamily="34" charset="0"/>
              </a:defRPr>
            </a:lvl7pPr>
            <a:lvl8pPr fontAlgn="base">
              <a:spcBef>
                <a:spcPct val="0"/>
              </a:spcBef>
              <a:spcAft>
                <a:spcPct val="0"/>
              </a:spcAft>
              <a:tabLst>
                <a:tab pos="228600" algn="l"/>
                <a:tab pos="1943100" algn="l"/>
              </a:tabLst>
              <a:defRPr>
                <a:solidFill>
                  <a:schemeClr val="tx1"/>
                </a:solidFill>
                <a:latin typeface="Arial" pitchFamily="34" charset="0"/>
              </a:defRPr>
            </a:lvl8pPr>
            <a:lvl9pPr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pPr>
            <a:r>
              <a:rPr lang="en-US" altLang="en-US" sz="2800" b="1">
                <a:solidFill>
                  <a:srgbClr val="009999"/>
                </a:solidFill>
              </a:rPr>
              <a:t>Gain or Loss of Electrons </a:t>
            </a:r>
          </a:p>
        </p:txBody>
      </p:sp>
      <p:sp>
        <p:nvSpPr>
          <p:cNvPr id="125956" name="Text Box 4"/>
          <p:cNvSpPr txBox="1">
            <a:spLocks noChangeArrowheads="1"/>
          </p:cNvSpPr>
          <p:nvPr/>
        </p:nvSpPr>
        <p:spPr bwMode="auto">
          <a:xfrm>
            <a:off x="528638" y="2293938"/>
            <a:ext cx="82296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Some of the most common compounds are made by the loss and gain of just one electron. </a:t>
            </a:r>
          </a:p>
        </p:txBody>
      </p:sp>
      <p:sp>
        <p:nvSpPr>
          <p:cNvPr id="125959" name="Text Box 7"/>
          <p:cNvSpPr txBox="1">
            <a:spLocks noChangeArrowheads="1"/>
          </p:cNvSpPr>
          <p:nvPr/>
        </p:nvSpPr>
        <p:spPr bwMode="auto">
          <a:xfrm>
            <a:off x="533400" y="3086100"/>
            <a:ext cx="81534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Some examples are sodium chloride, commonly known as table salt; sodium fluoride, an anticavity ingredient in some toothpastes; and potassium iodide, an ingredient in iodized salt. </a:t>
            </a:r>
          </a:p>
        </p:txBody>
      </p:sp>
    </p:spTree>
    <p:extLst>
      <p:ext uri="{BB962C8B-B14F-4D97-AF65-F5344CB8AC3E}">
        <p14:creationId xmlns:p14="http://schemas.microsoft.com/office/powerpoint/2010/main" val="7533730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25956"/>
                                        </p:tgtEl>
                                        <p:attrNameLst>
                                          <p:attrName>style.visibility</p:attrName>
                                        </p:attrNameLst>
                                      </p:cBhvr>
                                      <p:to>
                                        <p:strVal val="visible"/>
                                      </p:to>
                                    </p:set>
                                    <p:animEffect transition="in" filter="box(out)">
                                      <p:cBhvr>
                                        <p:cTn id="7" dur="500"/>
                                        <p:tgtEl>
                                          <p:spTgt spid="1259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25959"/>
                                        </p:tgtEl>
                                        <p:attrNameLst>
                                          <p:attrName>style.visibility</p:attrName>
                                        </p:attrNameLst>
                                      </p:cBhvr>
                                      <p:to>
                                        <p:strVal val="visible"/>
                                      </p:to>
                                    </p:set>
                                    <p:animEffect transition="in" filter="box(out)">
                                      <p:cBhvr>
                                        <p:cTn id="12" dur="500"/>
                                        <p:tgtEl>
                                          <p:spTgt spid="1259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6" grpId="0"/>
      <p:bldP spid="12595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8" name="Text Box 4"/>
          <p:cNvSpPr txBox="1">
            <a:spLocks noChangeArrowheads="1"/>
          </p:cNvSpPr>
          <p:nvPr/>
        </p:nvSpPr>
        <p:spPr bwMode="auto">
          <a:xfrm>
            <a:off x="533400" y="1428750"/>
            <a:ext cx="1757363"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itchFamily="34" charset="0"/>
              </a:defRPr>
            </a:lvl1pPr>
            <a:lvl2pPr>
              <a:tabLst>
                <a:tab pos="228600" algn="l"/>
                <a:tab pos="1943100" algn="l"/>
              </a:tabLst>
              <a:defRPr>
                <a:solidFill>
                  <a:schemeClr val="tx1"/>
                </a:solidFill>
                <a:latin typeface="Arial" pitchFamily="34" charset="0"/>
              </a:defRPr>
            </a:lvl2pPr>
            <a:lvl3pPr>
              <a:tabLst>
                <a:tab pos="228600" algn="l"/>
                <a:tab pos="1943100" algn="l"/>
              </a:tabLst>
              <a:defRPr>
                <a:solidFill>
                  <a:schemeClr val="tx1"/>
                </a:solidFill>
                <a:latin typeface="Arial" pitchFamily="34" charset="0"/>
              </a:defRPr>
            </a:lvl3pPr>
            <a:lvl4pPr>
              <a:tabLst>
                <a:tab pos="228600" algn="l"/>
                <a:tab pos="1943100" algn="l"/>
              </a:tabLst>
              <a:defRPr>
                <a:solidFill>
                  <a:schemeClr val="tx1"/>
                </a:solidFill>
                <a:latin typeface="Arial" pitchFamily="34" charset="0"/>
              </a:defRPr>
            </a:lvl4pPr>
            <a:lvl5pPr>
              <a:tabLst>
                <a:tab pos="228600" algn="l"/>
                <a:tab pos="1943100" algn="l"/>
              </a:tabLst>
              <a:defRPr>
                <a:solidFill>
                  <a:schemeClr val="tx1"/>
                </a:solidFill>
                <a:latin typeface="Arial" pitchFamily="34" charset="0"/>
              </a:defRPr>
            </a:lvl5pPr>
            <a:lvl6pPr fontAlgn="base">
              <a:spcBef>
                <a:spcPct val="0"/>
              </a:spcBef>
              <a:spcAft>
                <a:spcPct val="0"/>
              </a:spcAft>
              <a:tabLst>
                <a:tab pos="228600" algn="l"/>
                <a:tab pos="1943100" algn="l"/>
              </a:tabLst>
              <a:defRPr>
                <a:solidFill>
                  <a:schemeClr val="tx1"/>
                </a:solidFill>
                <a:latin typeface="Arial" pitchFamily="34" charset="0"/>
              </a:defRPr>
            </a:lvl6pPr>
            <a:lvl7pPr fontAlgn="base">
              <a:spcBef>
                <a:spcPct val="0"/>
              </a:spcBef>
              <a:spcAft>
                <a:spcPct val="0"/>
              </a:spcAft>
              <a:tabLst>
                <a:tab pos="228600" algn="l"/>
                <a:tab pos="1943100" algn="l"/>
              </a:tabLst>
              <a:defRPr>
                <a:solidFill>
                  <a:schemeClr val="tx1"/>
                </a:solidFill>
                <a:latin typeface="Arial" pitchFamily="34" charset="0"/>
              </a:defRPr>
            </a:lvl7pPr>
            <a:lvl8pPr fontAlgn="base">
              <a:spcBef>
                <a:spcPct val="0"/>
              </a:spcBef>
              <a:spcAft>
                <a:spcPct val="0"/>
              </a:spcAft>
              <a:tabLst>
                <a:tab pos="228600" algn="l"/>
                <a:tab pos="1943100" algn="l"/>
              </a:tabLst>
              <a:defRPr>
                <a:solidFill>
                  <a:schemeClr val="tx1"/>
                </a:solidFill>
                <a:latin typeface="Arial" pitchFamily="34" charset="0"/>
              </a:defRPr>
            </a:lvl8pPr>
            <a:lvl9pPr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pPr>
            <a:r>
              <a:rPr lang="en-US" altLang="en-US" sz="2400" b="1">
                <a:solidFill>
                  <a:srgbClr val="ECCA22"/>
                </a:solidFill>
              </a:rPr>
              <a:t>Question 2</a:t>
            </a:r>
          </a:p>
        </p:txBody>
      </p:sp>
      <p:sp>
        <p:nvSpPr>
          <p:cNvPr id="210949" name="Text Box 5"/>
          <p:cNvSpPr txBox="1">
            <a:spLocks noChangeArrowheads="1"/>
          </p:cNvSpPr>
          <p:nvPr/>
        </p:nvSpPr>
        <p:spPr bwMode="auto">
          <a:xfrm>
            <a:off x="523875" y="1920875"/>
            <a:ext cx="79343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400">
                <a:solidFill>
                  <a:srgbClr val="000000"/>
                </a:solidFill>
              </a:rPr>
              <a:t>The attraction that forms between atoms when they share electrons is __________.</a:t>
            </a:r>
          </a:p>
        </p:txBody>
      </p:sp>
      <p:sp>
        <p:nvSpPr>
          <p:cNvPr id="210950" name="Text Box 6"/>
          <p:cNvSpPr txBox="1">
            <a:spLocks noChangeArrowheads="1"/>
          </p:cNvSpPr>
          <p:nvPr/>
        </p:nvSpPr>
        <p:spPr bwMode="auto">
          <a:xfrm>
            <a:off x="519113" y="3368675"/>
            <a:ext cx="793432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400">
                <a:solidFill>
                  <a:srgbClr val="000000"/>
                </a:solidFill>
              </a:rPr>
              <a:t>A.  a binary compound</a:t>
            </a:r>
          </a:p>
          <a:p>
            <a:pPr fontAlgn="base">
              <a:spcBef>
                <a:spcPct val="0"/>
              </a:spcBef>
              <a:spcAft>
                <a:spcPct val="0"/>
              </a:spcAft>
            </a:pPr>
            <a:r>
              <a:rPr lang="en-US" altLang="en-US" sz="2400">
                <a:solidFill>
                  <a:srgbClr val="000000"/>
                </a:solidFill>
              </a:rPr>
              <a:t>B.  a covalent bond</a:t>
            </a:r>
          </a:p>
          <a:p>
            <a:pPr fontAlgn="base">
              <a:spcBef>
                <a:spcPct val="0"/>
              </a:spcBef>
              <a:spcAft>
                <a:spcPct val="0"/>
              </a:spcAft>
            </a:pPr>
            <a:r>
              <a:rPr lang="en-US" altLang="en-US" sz="2400">
                <a:solidFill>
                  <a:srgbClr val="000000"/>
                </a:solidFill>
              </a:rPr>
              <a:t>C.  an ionic bond</a:t>
            </a:r>
          </a:p>
          <a:p>
            <a:pPr fontAlgn="base">
              <a:spcBef>
                <a:spcPct val="0"/>
              </a:spcBef>
              <a:spcAft>
                <a:spcPct val="0"/>
              </a:spcAft>
            </a:pPr>
            <a:r>
              <a:rPr lang="en-US" altLang="en-US" sz="2400">
                <a:solidFill>
                  <a:srgbClr val="000000"/>
                </a:solidFill>
              </a:rPr>
              <a:t>D.  the oxidation number </a:t>
            </a:r>
          </a:p>
        </p:txBody>
      </p:sp>
      <p:sp>
        <p:nvSpPr>
          <p:cNvPr id="210952" name="Rectangle 2"/>
          <p:cNvSpPr>
            <a:spLocks noChangeArrowheads="1"/>
          </p:cNvSpPr>
          <p:nvPr/>
        </p:nvSpPr>
        <p:spPr bwMode="auto">
          <a:xfrm>
            <a:off x="2971800" y="66675"/>
            <a:ext cx="3352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600">
                <a:solidFill>
                  <a:schemeClr val="bg1"/>
                </a:solidFill>
                <a:latin typeface="Arial" pitchFamily="34" charset="0"/>
              </a:defRPr>
            </a:lvl1pPr>
            <a:lvl2pPr>
              <a:defRPr sz="3600">
                <a:solidFill>
                  <a:schemeClr val="bg1"/>
                </a:solidFill>
                <a:latin typeface="Arial" pitchFamily="34" charset="0"/>
              </a:defRPr>
            </a:lvl2pPr>
            <a:lvl3pPr>
              <a:defRPr sz="3600">
                <a:solidFill>
                  <a:schemeClr val="bg1"/>
                </a:solidFill>
                <a:latin typeface="Arial" pitchFamily="34" charset="0"/>
              </a:defRPr>
            </a:lvl3pPr>
            <a:lvl4pPr>
              <a:defRPr sz="3600">
                <a:solidFill>
                  <a:schemeClr val="bg1"/>
                </a:solidFill>
                <a:latin typeface="Arial" pitchFamily="34" charset="0"/>
              </a:defRPr>
            </a:lvl4pPr>
            <a:lvl5pPr>
              <a:defRPr sz="3600">
                <a:solidFill>
                  <a:schemeClr val="bg1"/>
                </a:solidFill>
                <a:latin typeface="Arial" pitchFamily="34" charset="0"/>
              </a:defRPr>
            </a:lvl5pPr>
            <a:lvl6pPr marL="457200" fontAlgn="base">
              <a:spcBef>
                <a:spcPct val="0"/>
              </a:spcBef>
              <a:spcAft>
                <a:spcPct val="0"/>
              </a:spcAft>
              <a:defRPr sz="3600">
                <a:solidFill>
                  <a:schemeClr val="bg1"/>
                </a:solidFill>
                <a:latin typeface="Arial" pitchFamily="34" charset="0"/>
              </a:defRPr>
            </a:lvl6pPr>
            <a:lvl7pPr marL="914400" fontAlgn="base">
              <a:spcBef>
                <a:spcPct val="0"/>
              </a:spcBef>
              <a:spcAft>
                <a:spcPct val="0"/>
              </a:spcAft>
              <a:defRPr sz="3600">
                <a:solidFill>
                  <a:schemeClr val="bg1"/>
                </a:solidFill>
                <a:latin typeface="Arial" pitchFamily="34" charset="0"/>
              </a:defRPr>
            </a:lvl7pPr>
            <a:lvl8pPr marL="1371600" fontAlgn="base">
              <a:spcBef>
                <a:spcPct val="0"/>
              </a:spcBef>
              <a:spcAft>
                <a:spcPct val="0"/>
              </a:spcAft>
              <a:defRPr sz="3600">
                <a:solidFill>
                  <a:schemeClr val="bg1"/>
                </a:solidFill>
                <a:latin typeface="Arial" pitchFamily="34" charset="0"/>
              </a:defRPr>
            </a:lvl8pPr>
            <a:lvl9pPr marL="1828800" fontAlgn="base">
              <a:spcBef>
                <a:spcPct val="0"/>
              </a:spcBef>
              <a:spcAft>
                <a:spcPct val="0"/>
              </a:spcAft>
              <a:defRPr sz="3600">
                <a:solidFill>
                  <a:schemeClr val="bg1"/>
                </a:solidFill>
                <a:latin typeface="Arial" pitchFamily="34" charset="0"/>
              </a:defRPr>
            </a:lvl9pPr>
          </a:lstStyle>
          <a:p>
            <a:pPr fontAlgn="base">
              <a:spcBef>
                <a:spcPct val="0"/>
              </a:spcBef>
              <a:spcAft>
                <a:spcPct val="0"/>
              </a:spcAft>
            </a:pPr>
            <a:r>
              <a:rPr lang="en-US" altLang="en-US" b="1">
                <a:solidFill>
                  <a:srgbClr val="FFFFFF"/>
                </a:solidFill>
              </a:rPr>
              <a:t>Section Check</a:t>
            </a:r>
          </a:p>
        </p:txBody>
      </p:sp>
    </p:spTree>
    <p:extLst>
      <p:ext uri="{BB962C8B-B14F-4D97-AF65-F5344CB8AC3E}">
        <p14:creationId xmlns:p14="http://schemas.microsoft.com/office/powerpoint/2010/main" val="25910068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210948"/>
                                        </p:tgtEl>
                                        <p:attrNameLst>
                                          <p:attrName>style.visibility</p:attrName>
                                        </p:attrNameLst>
                                      </p:cBhvr>
                                      <p:to>
                                        <p:strVal val="visible"/>
                                      </p:to>
                                    </p:set>
                                    <p:animEffect transition="in" filter="box(out)">
                                      <p:cBhvr>
                                        <p:cTn id="7" dur="500"/>
                                        <p:tgtEl>
                                          <p:spTgt spid="210948"/>
                                        </p:tgtEl>
                                      </p:cBhvr>
                                    </p:animEffect>
                                  </p:childTnLst>
                                </p:cTn>
                              </p:par>
                            </p:childTnLst>
                          </p:cTn>
                        </p:par>
                        <p:par>
                          <p:cTn id="8" fill="hold" nodeType="afterGroup">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210949"/>
                                        </p:tgtEl>
                                        <p:attrNameLst>
                                          <p:attrName>style.visibility</p:attrName>
                                        </p:attrNameLst>
                                      </p:cBhvr>
                                      <p:to>
                                        <p:strVal val="visible"/>
                                      </p:to>
                                    </p:set>
                                    <p:animEffect transition="in" filter="box(out)">
                                      <p:cBhvr>
                                        <p:cTn id="11" dur="500"/>
                                        <p:tgtEl>
                                          <p:spTgt spid="21094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32" fill="hold" grpId="0" nodeType="clickEffect">
                                  <p:stCondLst>
                                    <p:cond delay="0"/>
                                  </p:stCondLst>
                                  <p:childTnLst>
                                    <p:set>
                                      <p:cBhvr>
                                        <p:cTn id="15" dur="1" fill="hold">
                                          <p:stCondLst>
                                            <p:cond delay="0"/>
                                          </p:stCondLst>
                                        </p:cTn>
                                        <p:tgtEl>
                                          <p:spTgt spid="210950"/>
                                        </p:tgtEl>
                                        <p:attrNameLst>
                                          <p:attrName>style.visibility</p:attrName>
                                        </p:attrNameLst>
                                      </p:cBhvr>
                                      <p:to>
                                        <p:strVal val="visible"/>
                                      </p:to>
                                    </p:set>
                                    <p:animEffect transition="in" filter="box(out)">
                                      <p:cBhvr>
                                        <p:cTn id="16" dur="500"/>
                                        <p:tgtEl>
                                          <p:spTgt spid="2109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p:bldP spid="210949" grpId="0"/>
      <p:bldP spid="21095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2" name="Text Box 4"/>
          <p:cNvSpPr txBox="1">
            <a:spLocks noChangeArrowheads="1"/>
          </p:cNvSpPr>
          <p:nvPr/>
        </p:nvSpPr>
        <p:spPr bwMode="auto">
          <a:xfrm>
            <a:off x="533400" y="1452563"/>
            <a:ext cx="1285875"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itchFamily="34" charset="0"/>
              </a:defRPr>
            </a:lvl1pPr>
            <a:lvl2pPr>
              <a:tabLst>
                <a:tab pos="228600" algn="l"/>
                <a:tab pos="1943100" algn="l"/>
              </a:tabLst>
              <a:defRPr>
                <a:solidFill>
                  <a:schemeClr val="tx1"/>
                </a:solidFill>
                <a:latin typeface="Arial" pitchFamily="34" charset="0"/>
              </a:defRPr>
            </a:lvl2pPr>
            <a:lvl3pPr>
              <a:tabLst>
                <a:tab pos="228600" algn="l"/>
                <a:tab pos="1943100" algn="l"/>
              </a:tabLst>
              <a:defRPr>
                <a:solidFill>
                  <a:schemeClr val="tx1"/>
                </a:solidFill>
                <a:latin typeface="Arial" pitchFamily="34" charset="0"/>
              </a:defRPr>
            </a:lvl3pPr>
            <a:lvl4pPr>
              <a:tabLst>
                <a:tab pos="228600" algn="l"/>
                <a:tab pos="1943100" algn="l"/>
              </a:tabLst>
              <a:defRPr>
                <a:solidFill>
                  <a:schemeClr val="tx1"/>
                </a:solidFill>
                <a:latin typeface="Arial" pitchFamily="34" charset="0"/>
              </a:defRPr>
            </a:lvl4pPr>
            <a:lvl5pPr>
              <a:tabLst>
                <a:tab pos="228600" algn="l"/>
                <a:tab pos="1943100" algn="l"/>
              </a:tabLst>
              <a:defRPr>
                <a:solidFill>
                  <a:schemeClr val="tx1"/>
                </a:solidFill>
                <a:latin typeface="Arial" pitchFamily="34" charset="0"/>
              </a:defRPr>
            </a:lvl5pPr>
            <a:lvl6pPr fontAlgn="base">
              <a:spcBef>
                <a:spcPct val="0"/>
              </a:spcBef>
              <a:spcAft>
                <a:spcPct val="0"/>
              </a:spcAft>
              <a:tabLst>
                <a:tab pos="228600" algn="l"/>
                <a:tab pos="1943100" algn="l"/>
              </a:tabLst>
              <a:defRPr>
                <a:solidFill>
                  <a:schemeClr val="tx1"/>
                </a:solidFill>
                <a:latin typeface="Arial" pitchFamily="34" charset="0"/>
              </a:defRPr>
            </a:lvl6pPr>
            <a:lvl7pPr fontAlgn="base">
              <a:spcBef>
                <a:spcPct val="0"/>
              </a:spcBef>
              <a:spcAft>
                <a:spcPct val="0"/>
              </a:spcAft>
              <a:tabLst>
                <a:tab pos="228600" algn="l"/>
                <a:tab pos="1943100" algn="l"/>
              </a:tabLst>
              <a:defRPr>
                <a:solidFill>
                  <a:schemeClr val="tx1"/>
                </a:solidFill>
                <a:latin typeface="Arial" pitchFamily="34" charset="0"/>
              </a:defRPr>
            </a:lvl7pPr>
            <a:lvl8pPr fontAlgn="base">
              <a:spcBef>
                <a:spcPct val="0"/>
              </a:spcBef>
              <a:spcAft>
                <a:spcPct val="0"/>
              </a:spcAft>
              <a:tabLst>
                <a:tab pos="228600" algn="l"/>
                <a:tab pos="1943100" algn="l"/>
              </a:tabLst>
              <a:defRPr>
                <a:solidFill>
                  <a:schemeClr val="tx1"/>
                </a:solidFill>
                <a:latin typeface="Arial" pitchFamily="34" charset="0"/>
              </a:defRPr>
            </a:lvl8pPr>
            <a:lvl9pPr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pPr>
            <a:r>
              <a:rPr lang="en-US" altLang="en-US" sz="2400" b="1">
                <a:solidFill>
                  <a:srgbClr val="ECCA22"/>
                </a:solidFill>
              </a:rPr>
              <a:t>Answer</a:t>
            </a:r>
          </a:p>
        </p:txBody>
      </p:sp>
      <p:sp>
        <p:nvSpPr>
          <p:cNvPr id="211973" name="Text Box 5"/>
          <p:cNvSpPr txBox="1">
            <a:spLocks noChangeArrowheads="1"/>
          </p:cNvSpPr>
          <p:nvPr/>
        </p:nvSpPr>
        <p:spPr bwMode="auto">
          <a:xfrm>
            <a:off x="523875" y="1981200"/>
            <a:ext cx="79343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400">
                <a:solidFill>
                  <a:srgbClr val="000000"/>
                </a:solidFill>
              </a:rPr>
              <a:t>The answer is B. A single covalent bond is made up of two shared electrons. </a:t>
            </a:r>
          </a:p>
        </p:txBody>
      </p:sp>
      <p:sp>
        <p:nvSpPr>
          <p:cNvPr id="211975" name="Rectangle 2"/>
          <p:cNvSpPr>
            <a:spLocks noChangeArrowheads="1"/>
          </p:cNvSpPr>
          <p:nvPr/>
        </p:nvSpPr>
        <p:spPr bwMode="auto">
          <a:xfrm>
            <a:off x="2971800" y="66675"/>
            <a:ext cx="3352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600">
                <a:solidFill>
                  <a:schemeClr val="bg1"/>
                </a:solidFill>
                <a:latin typeface="Arial" pitchFamily="34" charset="0"/>
              </a:defRPr>
            </a:lvl1pPr>
            <a:lvl2pPr>
              <a:defRPr sz="3600">
                <a:solidFill>
                  <a:schemeClr val="bg1"/>
                </a:solidFill>
                <a:latin typeface="Arial" pitchFamily="34" charset="0"/>
              </a:defRPr>
            </a:lvl2pPr>
            <a:lvl3pPr>
              <a:defRPr sz="3600">
                <a:solidFill>
                  <a:schemeClr val="bg1"/>
                </a:solidFill>
                <a:latin typeface="Arial" pitchFamily="34" charset="0"/>
              </a:defRPr>
            </a:lvl3pPr>
            <a:lvl4pPr>
              <a:defRPr sz="3600">
                <a:solidFill>
                  <a:schemeClr val="bg1"/>
                </a:solidFill>
                <a:latin typeface="Arial" pitchFamily="34" charset="0"/>
              </a:defRPr>
            </a:lvl4pPr>
            <a:lvl5pPr>
              <a:defRPr sz="3600">
                <a:solidFill>
                  <a:schemeClr val="bg1"/>
                </a:solidFill>
                <a:latin typeface="Arial" pitchFamily="34" charset="0"/>
              </a:defRPr>
            </a:lvl5pPr>
            <a:lvl6pPr marL="457200" fontAlgn="base">
              <a:spcBef>
                <a:spcPct val="0"/>
              </a:spcBef>
              <a:spcAft>
                <a:spcPct val="0"/>
              </a:spcAft>
              <a:defRPr sz="3600">
                <a:solidFill>
                  <a:schemeClr val="bg1"/>
                </a:solidFill>
                <a:latin typeface="Arial" pitchFamily="34" charset="0"/>
              </a:defRPr>
            </a:lvl6pPr>
            <a:lvl7pPr marL="914400" fontAlgn="base">
              <a:spcBef>
                <a:spcPct val="0"/>
              </a:spcBef>
              <a:spcAft>
                <a:spcPct val="0"/>
              </a:spcAft>
              <a:defRPr sz="3600">
                <a:solidFill>
                  <a:schemeClr val="bg1"/>
                </a:solidFill>
                <a:latin typeface="Arial" pitchFamily="34" charset="0"/>
              </a:defRPr>
            </a:lvl7pPr>
            <a:lvl8pPr marL="1371600" fontAlgn="base">
              <a:spcBef>
                <a:spcPct val="0"/>
              </a:spcBef>
              <a:spcAft>
                <a:spcPct val="0"/>
              </a:spcAft>
              <a:defRPr sz="3600">
                <a:solidFill>
                  <a:schemeClr val="bg1"/>
                </a:solidFill>
                <a:latin typeface="Arial" pitchFamily="34" charset="0"/>
              </a:defRPr>
            </a:lvl8pPr>
            <a:lvl9pPr marL="1828800" fontAlgn="base">
              <a:spcBef>
                <a:spcPct val="0"/>
              </a:spcBef>
              <a:spcAft>
                <a:spcPct val="0"/>
              </a:spcAft>
              <a:defRPr sz="3600">
                <a:solidFill>
                  <a:schemeClr val="bg1"/>
                </a:solidFill>
                <a:latin typeface="Arial" pitchFamily="34" charset="0"/>
              </a:defRPr>
            </a:lvl9pPr>
          </a:lstStyle>
          <a:p>
            <a:pPr fontAlgn="base">
              <a:spcBef>
                <a:spcPct val="0"/>
              </a:spcBef>
              <a:spcAft>
                <a:spcPct val="0"/>
              </a:spcAft>
            </a:pPr>
            <a:r>
              <a:rPr lang="en-US" altLang="en-US" b="1">
                <a:solidFill>
                  <a:srgbClr val="FFFFFF"/>
                </a:solidFill>
              </a:rPr>
              <a:t>Section Check</a:t>
            </a:r>
          </a:p>
        </p:txBody>
      </p:sp>
    </p:spTree>
    <p:extLst>
      <p:ext uri="{BB962C8B-B14F-4D97-AF65-F5344CB8AC3E}">
        <p14:creationId xmlns:p14="http://schemas.microsoft.com/office/powerpoint/2010/main" val="382975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211972"/>
                                        </p:tgtEl>
                                        <p:attrNameLst>
                                          <p:attrName>style.visibility</p:attrName>
                                        </p:attrNameLst>
                                      </p:cBhvr>
                                      <p:to>
                                        <p:strVal val="visible"/>
                                      </p:to>
                                    </p:set>
                                    <p:animEffect transition="in" filter="box(out)">
                                      <p:cBhvr>
                                        <p:cTn id="7" dur="500"/>
                                        <p:tgtEl>
                                          <p:spTgt spid="211972"/>
                                        </p:tgtEl>
                                      </p:cBhvr>
                                    </p:animEffect>
                                  </p:childTnLst>
                                </p:cTn>
                              </p:par>
                            </p:childTnLst>
                          </p:cTn>
                        </p:par>
                        <p:par>
                          <p:cTn id="8" fill="hold" nodeType="afterGroup">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211973"/>
                                        </p:tgtEl>
                                        <p:attrNameLst>
                                          <p:attrName>style.visibility</p:attrName>
                                        </p:attrNameLst>
                                      </p:cBhvr>
                                      <p:to>
                                        <p:strVal val="visible"/>
                                      </p:to>
                                    </p:set>
                                    <p:animEffect transition="in" filter="box(out)">
                                      <p:cBhvr>
                                        <p:cTn id="11" dur="500"/>
                                        <p:tgtEl>
                                          <p:spTgt spid="2119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2" grpId="0"/>
      <p:bldP spid="21197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6" name="Text Box 4"/>
          <p:cNvSpPr txBox="1">
            <a:spLocks noChangeArrowheads="1"/>
          </p:cNvSpPr>
          <p:nvPr/>
        </p:nvSpPr>
        <p:spPr bwMode="auto">
          <a:xfrm>
            <a:off x="533400" y="1428750"/>
            <a:ext cx="1757363"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itchFamily="34" charset="0"/>
              </a:defRPr>
            </a:lvl1pPr>
            <a:lvl2pPr>
              <a:tabLst>
                <a:tab pos="228600" algn="l"/>
                <a:tab pos="1943100" algn="l"/>
              </a:tabLst>
              <a:defRPr>
                <a:solidFill>
                  <a:schemeClr val="tx1"/>
                </a:solidFill>
                <a:latin typeface="Arial" pitchFamily="34" charset="0"/>
              </a:defRPr>
            </a:lvl2pPr>
            <a:lvl3pPr>
              <a:tabLst>
                <a:tab pos="228600" algn="l"/>
                <a:tab pos="1943100" algn="l"/>
              </a:tabLst>
              <a:defRPr>
                <a:solidFill>
                  <a:schemeClr val="tx1"/>
                </a:solidFill>
                <a:latin typeface="Arial" pitchFamily="34" charset="0"/>
              </a:defRPr>
            </a:lvl3pPr>
            <a:lvl4pPr>
              <a:tabLst>
                <a:tab pos="228600" algn="l"/>
                <a:tab pos="1943100" algn="l"/>
              </a:tabLst>
              <a:defRPr>
                <a:solidFill>
                  <a:schemeClr val="tx1"/>
                </a:solidFill>
                <a:latin typeface="Arial" pitchFamily="34" charset="0"/>
              </a:defRPr>
            </a:lvl4pPr>
            <a:lvl5pPr>
              <a:tabLst>
                <a:tab pos="228600" algn="l"/>
                <a:tab pos="1943100" algn="l"/>
              </a:tabLst>
              <a:defRPr>
                <a:solidFill>
                  <a:schemeClr val="tx1"/>
                </a:solidFill>
                <a:latin typeface="Arial" pitchFamily="34" charset="0"/>
              </a:defRPr>
            </a:lvl5pPr>
            <a:lvl6pPr fontAlgn="base">
              <a:spcBef>
                <a:spcPct val="0"/>
              </a:spcBef>
              <a:spcAft>
                <a:spcPct val="0"/>
              </a:spcAft>
              <a:tabLst>
                <a:tab pos="228600" algn="l"/>
                <a:tab pos="1943100" algn="l"/>
              </a:tabLst>
              <a:defRPr>
                <a:solidFill>
                  <a:schemeClr val="tx1"/>
                </a:solidFill>
                <a:latin typeface="Arial" pitchFamily="34" charset="0"/>
              </a:defRPr>
            </a:lvl6pPr>
            <a:lvl7pPr fontAlgn="base">
              <a:spcBef>
                <a:spcPct val="0"/>
              </a:spcBef>
              <a:spcAft>
                <a:spcPct val="0"/>
              </a:spcAft>
              <a:tabLst>
                <a:tab pos="228600" algn="l"/>
                <a:tab pos="1943100" algn="l"/>
              </a:tabLst>
              <a:defRPr>
                <a:solidFill>
                  <a:schemeClr val="tx1"/>
                </a:solidFill>
                <a:latin typeface="Arial" pitchFamily="34" charset="0"/>
              </a:defRPr>
            </a:lvl7pPr>
            <a:lvl8pPr fontAlgn="base">
              <a:spcBef>
                <a:spcPct val="0"/>
              </a:spcBef>
              <a:spcAft>
                <a:spcPct val="0"/>
              </a:spcAft>
              <a:tabLst>
                <a:tab pos="228600" algn="l"/>
                <a:tab pos="1943100" algn="l"/>
              </a:tabLst>
              <a:defRPr>
                <a:solidFill>
                  <a:schemeClr val="tx1"/>
                </a:solidFill>
                <a:latin typeface="Arial" pitchFamily="34" charset="0"/>
              </a:defRPr>
            </a:lvl8pPr>
            <a:lvl9pPr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pPr>
            <a:r>
              <a:rPr lang="en-US" altLang="en-US" sz="2400" b="1">
                <a:solidFill>
                  <a:srgbClr val="ECCA22"/>
                </a:solidFill>
              </a:rPr>
              <a:t>Question 3</a:t>
            </a:r>
          </a:p>
        </p:txBody>
      </p:sp>
      <p:sp>
        <p:nvSpPr>
          <p:cNvPr id="212997" name="Text Box 5"/>
          <p:cNvSpPr txBox="1">
            <a:spLocks noChangeArrowheads="1"/>
          </p:cNvSpPr>
          <p:nvPr/>
        </p:nvSpPr>
        <p:spPr bwMode="auto">
          <a:xfrm>
            <a:off x="523875" y="1920875"/>
            <a:ext cx="7934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400">
                <a:solidFill>
                  <a:srgbClr val="000000"/>
                </a:solidFill>
              </a:rPr>
              <a:t>In what type of molecule are electrons shared equally?</a:t>
            </a:r>
          </a:p>
        </p:txBody>
      </p:sp>
      <p:sp>
        <p:nvSpPr>
          <p:cNvPr id="212998" name="Text Box 6"/>
          <p:cNvSpPr txBox="1">
            <a:spLocks noChangeArrowheads="1"/>
          </p:cNvSpPr>
          <p:nvPr/>
        </p:nvSpPr>
        <p:spPr bwMode="auto">
          <a:xfrm>
            <a:off x="519113" y="3368675"/>
            <a:ext cx="793432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400">
                <a:solidFill>
                  <a:srgbClr val="000000"/>
                </a:solidFill>
              </a:rPr>
              <a:t>A.  diatomic</a:t>
            </a:r>
          </a:p>
          <a:p>
            <a:pPr fontAlgn="base">
              <a:spcBef>
                <a:spcPct val="0"/>
              </a:spcBef>
              <a:spcAft>
                <a:spcPct val="0"/>
              </a:spcAft>
            </a:pPr>
            <a:r>
              <a:rPr lang="en-US" altLang="en-US" sz="2400">
                <a:solidFill>
                  <a:srgbClr val="000000"/>
                </a:solidFill>
              </a:rPr>
              <a:t>B.  nonpolar</a:t>
            </a:r>
          </a:p>
          <a:p>
            <a:pPr fontAlgn="base">
              <a:spcBef>
                <a:spcPct val="0"/>
              </a:spcBef>
              <a:spcAft>
                <a:spcPct val="0"/>
              </a:spcAft>
            </a:pPr>
            <a:r>
              <a:rPr lang="en-US" altLang="en-US" sz="2400">
                <a:solidFill>
                  <a:srgbClr val="000000"/>
                </a:solidFill>
              </a:rPr>
              <a:t>C.  polar</a:t>
            </a:r>
          </a:p>
          <a:p>
            <a:pPr fontAlgn="base">
              <a:spcBef>
                <a:spcPct val="0"/>
              </a:spcBef>
              <a:spcAft>
                <a:spcPct val="0"/>
              </a:spcAft>
            </a:pPr>
            <a:r>
              <a:rPr lang="en-US" altLang="en-US" sz="2400">
                <a:solidFill>
                  <a:srgbClr val="000000"/>
                </a:solidFill>
              </a:rPr>
              <a:t>D.  water </a:t>
            </a:r>
          </a:p>
        </p:txBody>
      </p:sp>
      <p:sp>
        <p:nvSpPr>
          <p:cNvPr id="213000" name="Rectangle 2"/>
          <p:cNvSpPr>
            <a:spLocks noChangeArrowheads="1"/>
          </p:cNvSpPr>
          <p:nvPr/>
        </p:nvSpPr>
        <p:spPr bwMode="auto">
          <a:xfrm>
            <a:off x="2971800" y="66675"/>
            <a:ext cx="3352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600">
                <a:solidFill>
                  <a:schemeClr val="bg1"/>
                </a:solidFill>
                <a:latin typeface="Arial" pitchFamily="34" charset="0"/>
              </a:defRPr>
            </a:lvl1pPr>
            <a:lvl2pPr>
              <a:defRPr sz="3600">
                <a:solidFill>
                  <a:schemeClr val="bg1"/>
                </a:solidFill>
                <a:latin typeface="Arial" pitchFamily="34" charset="0"/>
              </a:defRPr>
            </a:lvl2pPr>
            <a:lvl3pPr>
              <a:defRPr sz="3600">
                <a:solidFill>
                  <a:schemeClr val="bg1"/>
                </a:solidFill>
                <a:latin typeface="Arial" pitchFamily="34" charset="0"/>
              </a:defRPr>
            </a:lvl3pPr>
            <a:lvl4pPr>
              <a:defRPr sz="3600">
                <a:solidFill>
                  <a:schemeClr val="bg1"/>
                </a:solidFill>
                <a:latin typeface="Arial" pitchFamily="34" charset="0"/>
              </a:defRPr>
            </a:lvl4pPr>
            <a:lvl5pPr>
              <a:defRPr sz="3600">
                <a:solidFill>
                  <a:schemeClr val="bg1"/>
                </a:solidFill>
                <a:latin typeface="Arial" pitchFamily="34" charset="0"/>
              </a:defRPr>
            </a:lvl5pPr>
            <a:lvl6pPr marL="457200" fontAlgn="base">
              <a:spcBef>
                <a:spcPct val="0"/>
              </a:spcBef>
              <a:spcAft>
                <a:spcPct val="0"/>
              </a:spcAft>
              <a:defRPr sz="3600">
                <a:solidFill>
                  <a:schemeClr val="bg1"/>
                </a:solidFill>
                <a:latin typeface="Arial" pitchFamily="34" charset="0"/>
              </a:defRPr>
            </a:lvl6pPr>
            <a:lvl7pPr marL="914400" fontAlgn="base">
              <a:spcBef>
                <a:spcPct val="0"/>
              </a:spcBef>
              <a:spcAft>
                <a:spcPct val="0"/>
              </a:spcAft>
              <a:defRPr sz="3600">
                <a:solidFill>
                  <a:schemeClr val="bg1"/>
                </a:solidFill>
                <a:latin typeface="Arial" pitchFamily="34" charset="0"/>
              </a:defRPr>
            </a:lvl7pPr>
            <a:lvl8pPr marL="1371600" fontAlgn="base">
              <a:spcBef>
                <a:spcPct val="0"/>
              </a:spcBef>
              <a:spcAft>
                <a:spcPct val="0"/>
              </a:spcAft>
              <a:defRPr sz="3600">
                <a:solidFill>
                  <a:schemeClr val="bg1"/>
                </a:solidFill>
                <a:latin typeface="Arial" pitchFamily="34" charset="0"/>
              </a:defRPr>
            </a:lvl8pPr>
            <a:lvl9pPr marL="1828800" fontAlgn="base">
              <a:spcBef>
                <a:spcPct val="0"/>
              </a:spcBef>
              <a:spcAft>
                <a:spcPct val="0"/>
              </a:spcAft>
              <a:defRPr sz="3600">
                <a:solidFill>
                  <a:schemeClr val="bg1"/>
                </a:solidFill>
                <a:latin typeface="Arial" pitchFamily="34" charset="0"/>
              </a:defRPr>
            </a:lvl9pPr>
          </a:lstStyle>
          <a:p>
            <a:pPr fontAlgn="base">
              <a:spcBef>
                <a:spcPct val="0"/>
              </a:spcBef>
              <a:spcAft>
                <a:spcPct val="0"/>
              </a:spcAft>
            </a:pPr>
            <a:r>
              <a:rPr lang="en-US" altLang="en-US" b="1">
                <a:solidFill>
                  <a:srgbClr val="FFFFFF"/>
                </a:solidFill>
              </a:rPr>
              <a:t>Section Check</a:t>
            </a:r>
          </a:p>
        </p:txBody>
      </p:sp>
    </p:spTree>
    <p:extLst>
      <p:ext uri="{BB962C8B-B14F-4D97-AF65-F5344CB8AC3E}">
        <p14:creationId xmlns:p14="http://schemas.microsoft.com/office/powerpoint/2010/main" val="9651924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212996"/>
                                        </p:tgtEl>
                                        <p:attrNameLst>
                                          <p:attrName>style.visibility</p:attrName>
                                        </p:attrNameLst>
                                      </p:cBhvr>
                                      <p:to>
                                        <p:strVal val="visible"/>
                                      </p:to>
                                    </p:set>
                                    <p:animEffect transition="in" filter="box(out)">
                                      <p:cBhvr>
                                        <p:cTn id="7" dur="500"/>
                                        <p:tgtEl>
                                          <p:spTgt spid="212996"/>
                                        </p:tgtEl>
                                      </p:cBhvr>
                                    </p:animEffect>
                                  </p:childTnLst>
                                </p:cTn>
                              </p:par>
                            </p:childTnLst>
                          </p:cTn>
                        </p:par>
                        <p:par>
                          <p:cTn id="8" fill="hold" nodeType="afterGroup">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212997"/>
                                        </p:tgtEl>
                                        <p:attrNameLst>
                                          <p:attrName>style.visibility</p:attrName>
                                        </p:attrNameLst>
                                      </p:cBhvr>
                                      <p:to>
                                        <p:strVal val="visible"/>
                                      </p:to>
                                    </p:set>
                                    <p:animEffect transition="in" filter="box(out)">
                                      <p:cBhvr>
                                        <p:cTn id="11" dur="500"/>
                                        <p:tgtEl>
                                          <p:spTgt spid="21299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32" fill="hold" grpId="0" nodeType="clickEffect">
                                  <p:stCondLst>
                                    <p:cond delay="0"/>
                                  </p:stCondLst>
                                  <p:childTnLst>
                                    <p:set>
                                      <p:cBhvr>
                                        <p:cTn id="15" dur="1" fill="hold">
                                          <p:stCondLst>
                                            <p:cond delay="0"/>
                                          </p:stCondLst>
                                        </p:cTn>
                                        <p:tgtEl>
                                          <p:spTgt spid="212998"/>
                                        </p:tgtEl>
                                        <p:attrNameLst>
                                          <p:attrName>style.visibility</p:attrName>
                                        </p:attrNameLst>
                                      </p:cBhvr>
                                      <p:to>
                                        <p:strVal val="visible"/>
                                      </p:to>
                                    </p:set>
                                    <p:animEffect transition="in" filter="box(out)">
                                      <p:cBhvr>
                                        <p:cTn id="16" dur="500"/>
                                        <p:tgtEl>
                                          <p:spTgt spid="2129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6" grpId="0"/>
      <p:bldP spid="212997" grpId="0"/>
      <p:bldP spid="21299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20" name="Text Box 4"/>
          <p:cNvSpPr txBox="1">
            <a:spLocks noChangeArrowheads="1"/>
          </p:cNvSpPr>
          <p:nvPr/>
        </p:nvSpPr>
        <p:spPr bwMode="auto">
          <a:xfrm>
            <a:off x="533400" y="1452563"/>
            <a:ext cx="1285875"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itchFamily="34" charset="0"/>
              </a:defRPr>
            </a:lvl1pPr>
            <a:lvl2pPr>
              <a:tabLst>
                <a:tab pos="228600" algn="l"/>
                <a:tab pos="1943100" algn="l"/>
              </a:tabLst>
              <a:defRPr>
                <a:solidFill>
                  <a:schemeClr val="tx1"/>
                </a:solidFill>
                <a:latin typeface="Arial" pitchFamily="34" charset="0"/>
              </a:defRPr>
            </a:lvl2pPr>
            <a:lvl3pPr>
              <a:tabLst>
                <a:tab pos="228600" algn="l"/>
                <a:tab pos="1943100" algn="l"/>
              </a:tabLst>
              <a:defRPr>
                <a:solidFill>
                  <a:schemeClr val="tx1"/>
                </a:solidFill>
                <a:latin typeface="Arial" pitchFamily="34" charset="0"/>
              </a:defRPr>
            </a:lvl3pPr>
            <a:lvl4pPr>
              <a:tabLst>
                <a:tab pos="228600" algn="l"/>
                <a:tab pos="1943100" algn="l"/>
              </a:tabLst>
              <a:defRPr>
                <a:solidFill>
                  <a:schemeClr val="tx1"/>
                </a:solidFill>
                <a:latin typeface="Arial" pitchFamily="34" charset="0"/>
              </a:defRPr>
            </a:lvl4pPr>
            <a:lvl5pPr>
              <a:tabLst>
                <a:tab pos="228600" algn="l"/>
                <a:tab pos="1943100" algn="l"/>
              </a:tabLst>
              <a:defRPr>
                <a:solidFill>
                  <a:schemeClr val="tx1"/>
                </a:solidFill>
                <a:latin typeface="Arial" pitchFamily="34" charset="0"/>
              </a:defRPr>
            </a:lvl5pPr>
            <a:lvl6pPr fontAlgn="base">
              <a:spcBef>
                <a:spcPct val="0"/>
              </a:spcBef>
              <a:spcAft>
                <a:spcPct val="0"/>
              </a:spcAft>
              <a:tabLst>
                <a:tab pos="228600" algn="l"/>
                <a:tab pos="1943100" algn="l"/>
              </a:tabLst>
              <a:defRPr>
                <a:solidFill>
                  <a:schemeClr val="tx1"/>
                </a:solidFill>
                <a:latin typeface="Arial" pitchFamily="34" charset="0"/>
              </a:defRPr>
            </a:lvl6pPr>
            <a:lvl7pPr fontAlgn="base">
              <a:spcBef>
                <a:spcPct val="0"/>
              </a:spcBef>
              <a:spcAft>
                <a:spcPct val="0"/>
              </a:spcAft>
              <a:tabLst>
                <a:tab pos="228600" algn="l"/>
                <a:tab pos="1943100" algn="l"/>
              </a:tabLst>
              <a:defRPr>
                <a:solidFill>
                  <a:schemeClr val="tx1"/>
                </a:solidFill>
                <a:latin typeface="Arial" pitchFamily="34" charset="0"/>
              </a:defRPr>
            </a:lvl7pPr>
            <a:lvl8pPr fontAlgn="base">
              <a:spcBef>
                <a:spcPct val="0"/>
              </a:spcBef>
              <a:spcAft>
                <a:spcPct val="0"/>
              </a:spcAft>
              <a:tabLst>
                <a:tab pos="228600" algn="l"/>
                <a:tab pos="1943100" algn="l"/>
              </a:tabLst>
              <a:defRPr>
                <a:solidFill>
                  <a:schemeClr val="tx1"/>
                </a:solidFill>
                <a:latin typeface="Arial" pitchFamily="34" charset="0"/>
              </a:defRPr>
            </a:lvl8pPr>
            <a:lvl9pPr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pPr>
            <a:r>
              <a:rPr lang="en-US" altLang="en-US" sz="2400" b="1">
                <a:solidFill>
                  <a:srgbClr val="ECCA22"/>
                </a:solidFill>
              </a:rPr>
              <a:t>Answer</a:t>
            </a:r>
          </a:p>
        </p:txBody>
      </p:sp>
      <p:sp>
        <p:nvSpPr>
          <p:cNvPr id="214021" name="Text Box 5"/>
          <p:cNvSpPr txBox="1">
            <a:spLocks noChangeArrowheads="1"/>
          </p:cNvSpPr>
          <p:nvPr/>
        </p:nvSpPr>
        <p:spPr bwMode="auto">
          <a:xfrm>
            <a:off x="523875" y="1981200"/>
            <a:ext cx="793432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400">
                <a:solidFill>
                  <a:srgbClr val="000000"/>
                </a:solidFill>
              </a:rPr>
              <a:t>The answer is B. In a nonpolar molecule, electrons are shared equally and the molecule does not have oppositely charged ends.</a:t>
            </a:r>
          </a:p>
        </p:txBody>
      </p:sp>
      <p:sp>
        <p:nvSpPr>
          <p:cNvPr id="214023" name="Rectangle 2"/>
          <p:cNvSpPr>
            <a:spLocks noChangeArrowheads="1"/>
          </p:cNvSpPr>
          <p:nvPr/>
        </p:nvSpPr>
        <p:spPr bwMode="auto">
          <a:xfrm>
            <a:off x="2971800" y="66675"/>
            <a:ext cx="3352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600">
                <a:solidFill>
                  <a:schemeClr val="bg1"/>
                </a:solidFill>
                <a:latin typeface="Arial" pitchFamily="34" charset="0"/>
              </a:defRPr>
            </a:lvl1pPr>
            <a:lvl2pPr>
              <a:defRPr sz="3600">
                <a:solidFill>
                  <a:schemeClr val="bg1"/>
                </a:solidFill>
                <a:latin typeface="Arial" pitchFamily="34" charset="0"/>
              </a:defRPr>
            </a:lvl2pPr>
            <a:lvl3pPr>
              <a:defRPr sz="3600">
                <a:solidFill>
                  <a:schemeClr val="bg1"/>
                </a:solidFill>
                <a:latin typeface="Arial" pitchFamily="34" charset="0"/>
              </a:defRPr>
            </a:lvl3pPr>
            <a:lvl4pPr>
              <a:defRPr sz="3600">
                <a:solidFill>
                  <a:schemeClr val="bg1"/>
                </a:solidFill>
                <a:latin typeface="Arial" pitchFamily="34" charset="0"/>
              </a:defRPr>
            </a:lvl4pPr>
            <a:lvl5pPr>
              <a:defRPr sz="3600">
                <a:solidFill>
                  <a:schemeClr val="bg1"/>
                </a:solidFill>
                <a:latin typeface="Arial" pitchFamily="34" charset="0"/>
              </a:defRPr>
            </a:lvl5pPr>
            <a:lvl6pPr marL="457200" fontAlgn="base">
              <a:spcBef>
                <a:spcPct val="0"/>
              </a:spcBef>
              <a:spcAft>
                <a:spcPct val="0"/>
              </a:spcAft>
              <a:defRPr sz="3600">
                <a:solidFill>
                  <a:schemeClr val="bg1"/>
                </a:solidFill>
                <a:latin typeface="Arial" pitchFamily="34" charset="0"/>
              </a:defRPr>
            </a:lvl6pPr>
            <a:lvl7pPr marL="914400" fontAlgn="base">
              <a:spcBef>
                <a:spcPct val="0"/>
              </a:spcBef>
              <a:spcAft>
                <a:spcPct val="0"/>
              </a:spcAft>
              <a:defRPr sz="3600">
                <a:solidFill>
                  <a:schemeClr val="bg1"/>
                </a:solidFill>
                <a:latin typeface="Arial" pitchFamily="34" charset="0"/>
              </a:defRPr>
            </a:lvl7pPr>
            <a:lvl8pPr marL="1371600" fontAlgn="base">
              <a:spcBef>
                <a:spcPct val="0"/>
              </a:spcBef>
              <a:spcAft>
                <a:spcPct val="0"/>
              </a:spcAft>
              <a:defRPr sz="3600">
                <a:solidFill>
                  <a:schemeClr val="bg1"/>
                </a:solidFill>
                <a:latin typeface="Arial" pitchFamily="34" charset="0"/>
              </a:defRPr>
            </a:lvl8pPr>
            <a:lvl9pPr marL="1828800" fontAlgn="base">
              <a:spcBef>
                <a:spcPct val="0"/>
              </a:spcBef>
              <a:spcAft>
                <a:spcPct val="0"/>
              </a:spcAft>
              <a:defRPr sz="3600">
                <a:solidFill>
                  <a:schemeClr val="bg1"/>
                </a:solidFill>
                <a:latin typeface="Arial" pitchFamily="34" charset="0"/>
              </a:defRPr>
            </a:lvl9pPr>
          </a:lstStyle>
          <a:p>
            <a:pPr fontAlgn="base">
              <a:spcBef>
                <a:spcPct val="0"/>
              </a:spcBef>
              <a:spcAft>
                <a:spcPct val="0"/>
              </a:spcAft>
            </a:pPr>
            <a:r>
              <a:rPr lang="en-US" altLang="en-US" b="1">
                <a:solidFill>
                  <a:srgbClr val="FFFFFF"/>
                </a:solidFill>
              </a:rPr>
              <a:t>Section Check</a:t>
            </a:r>
          </a:p>
        </p:txBody>
      </p:sp>
    </p:spTree>
    <p:extLst>
      <p:ext uri="{BB962C8B-B14F-4D97-AF65-F5344CB8AC3E}">
        <p14:creationId xmlns:p14="http://schemas.microsoft.com/office/powerpoint/2010/main" val="6254751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214020"/>
                                        </p:tgtEl>
                                        <p:attrNameLst>
                                          <p:attrName>style.visibility</p:attrName>
                                        </p:attrNameLst>
                                      </p:cBhvr>
                                      <p:to>
                                        <p:strVal val="visible"/>
                                      </p:to>
                                    </p:set>
                                    <p:animEffect transition="in" filter="box(out)">
                                      <p:cBhvr>
                                        <p:cTn id="7" dur="500"/>
                                        <p:tgtEl>
                                          <p:spTgt spid="214020"/>
                                        </p:tgtEl>
                                      </p:cBhvr>
                                    </p:animEffect>
                                  </p:childTnLst>
                                </p:cTn>
                              </p:par>
                            </p:childTnLst>
                          </p:cTn>
                        </p:par>
                        <p:par>
                          <p:cTn id="8" fill="hold" nodeType="afterGroup">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214021"/>
                                        </p:tgtEl>
                                        <p:attrNameLst>
                                          <p:attrName>style.visibility</p:attrName>
                                        </p:attrNameLst>
                                      </p:cBhvr>
                                      <p:to>
                                        <p:strVal val="visible"/>
                                      </p:to>
                                    </p:set>
                                    <p:animEffect transition="in" filter="box(out)">
                                      <p:cBhvr>
                                        <p:cTn id="11" dur="500"/>
                                        <p:tgtEl>
                                          <p:spTgt spid="2140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20" grpId="0"/>
      <p:bldP spid="2140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Text Box 3"/>
          <p:cNvSpPr txBox="1">
            <a:spLocks noChangeArrowheads="1"/>
          </p:cNvSpPr>
          <p:nvPr/>
        </p:nvSpPr>
        <p:spPr bwMode="auto">
          <a:xfrm>
            <a:off x="822325" y="1552575"/>
            <a:ext cx="27336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itchFamily="34" charset="0"/>
              </a:defRPr>
            </a:lvl1pPr>
            <a:lvl2pPr>
              <a:tabLst>
                <a:tab pos="228600" algn="l"/>
                <a:tab pos="1943100" algn="l"/>
              </a:tabLst>
              <a:defRPr>
                <a:solidFill>
                  <a:schemeClr val="tx1"/>
                </a:solidFill>
                <a:latin typeface="Arial" pitchFamily="34" charset="0"/>
              </a:defRPr>
            </a:lvl2pPr>
            <a:lvl3pPr>
              <a:tabLst>
                <a:tab pos="228600" algn="l"/>
                <a:tab pos="1943100" algn="l"/>
              </a:tabLst>
              <a:defRPr>
                <a:solidFill>
                  <a:schemeClr val="tx1"/>
                </a:solidFill>
                <a:latin typeface="Arial" pitchFamily="34" charset="0"/>
              </a:defRPr>
            </a:lvl3pPr>
            <a:lvl4pPr>
              <a:tabLst>
                <a:tab pos="228600" algn="l"/>
                <a:tab pos="1943100" algn="l"/>
              </a:tabLst>
              <a:defRPr>
                <a:solidFill>
                  <a:schemeClr val="tx1"/>
                </a:solidFill>
                <a:latin typeface="Arial" pitchFamily="34" charset="0"/>
              </a:defRPr>
            </a:lvl4pPr>
            <a:lvl5pPr>
              <a:tabLst>
                <a:tab pos="228600" algn="l"/>
                <a:tab pos="1943100" algn="l"/>
              </a:tabLst>
              <a:defRPr>
                <a:solidFill>
                  <a:schemeClr val="tx1"/>
                </a:solidFill>
                <a:latin typeface="Arial" pitchFamily="34" charset="0"/>
              </a:defRPr>
            </a:lvl5pPr>
            <a:lvl6pPr fontAlgn="base">
              <a:spcBef>
                <a:spcPct val="0"/>
              </a:spcBef>
              <a:spcAft>
                <a:spcPct val="0"/>
              </a:spcAft>
              <a:tabLst>
                <a:tab pos="228600" algn="l"/>
                <a:tab pos="1943100" algn="l"/>
              </a:tabLst>
              <a:defRPr>
                <a:solidFill>
                  <a:schemeClr val="tx1"/>
                </a:solidFill>
                <a:latin typeface="Arial" pitchFamily="34" charset="0"/>
              </a:defRPr>
            </a:lvl6pPr>
            <a:lvl7pPr fontAlgn="base">
              <a:spcBef>
                <a:spcPct val="0"/>
              </a:spcBef>
              <a:spcAft>
                <a:spcPct val="0"/>
              </a:spcAft>
              <a:tabLst>
                <a:tab pos="228600" algn="l"/>
                <a:tab pos="1943100" algn="l"/>
              </a:tabLst>
              <a:defRPr>
                <a:solidFill>
                  <a:schemeClr val="tx1"/>
                </a:solidFill>
                <a:latin typeface="Arial" pitchFamily="34" charset="0"/>
              </a:defRPr>
            </a:lvl7pPr>
            <a:lvl8pPr fontAlgn="base">
              <a:spcBef>
                <a:spcPct val="0"/>
              </a:spcBef>
              <a:spcAft>
                <a:spcPct val="0"/>
              </a:spcAft>
              <a:tabLst>
                <a:tab pos="228600" algn="l"/>
                <a:tab pos="1943100" algn="l"/>
              </a:tabLst>
              <a:defRPr>
                <a:solidFill>
                  <a:schemeClr val="tx1"/>
                </a:solidFill>
                <a:latin typeface="Arial" pitchFamily="34" charset="0"/>
              </a:defRPr>
            </a:lvl8pPr>
            <a:lvl9pPr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pPr>
            <a:r>
              <a:rPr lang="en-US" altLang="en-US" sz="2800" b="1">
                <a:solidFill>
                  <a:srgbClr val="009999"/>
                </a:solidFill>
              </a:rPr>
              <a:t>A Bond Forms </a:t>
            </a:r>
          </a:p>
        </p:txBody>
      </p:sp>
      <p:sp>
        <p:nvSpPr>
          <p:cNvPr id="124932" name="Text Box 4"/>
          <p:cNvSpPr txBox="1">
            <a:spLocks noChangeArrowheads="1"/>
          </p:cNvSpPr>
          <p:nvPr/>
        </p:nvSpPr>
        <p:spPr bwMode="auto">
          <a:xfrm>
            <a:off x="528638" y="2293938"/>
            <a:ext cx="82296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A neutral atom of potassium has one electron in its outer level.  This is not a stable outer energy level. </a:t>
            </a:r>
          </a:p>
        </p:txBody>
      </p:sp>
      <p:sp>
        <p:nvSpPr>
          <p:cNvPr id="124935" name="Text Box 7"/>
          <p:cNvSpPr txBox="1">
            <a:spLocks noChangeArrowheads="1"/>
          </p:cNvSpPr>
          <p:nvPr/>
        </p:nvSpPr>
        <p:spPr bwMode="auto">
          <a:xfrm>
            <a:off x="533400" y="3095625"/>
            <a:ext cx="807720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When potassium forms a compound with iodine, potassium loses one electron from its fourth level, and the third level becomes a complete outer level.</a:t>
            </a:r>
          </a:p>
        </p:txBody>
      </p:sp>
    </p:spTree>
    <p:extLst>
      <p:ext uri="{BB962C8B-B14F-4D97-AF65-F5344CB8AC3E}">
        <p14:creationId xmlns:p14="http://schemas.microsoft.com/office/powerpoint/2010/main" val="40549665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24932"/>
                                        </p:tgtEl>
                                        <p:attrNameLst>
                                          <p:attrName>style.visibility</p:attrName>
                                        </p:attrNameLst>
                                      </p:cBhvr>
                                      <p:to>
                                        <p:strVal val="visible"/>
                                      </p:to>
                                    </p:set>
                                    <p:animEffect transition="in" filter="box(out)">
                                      <p:cBhvr>
                                        <p:cTn id="7" dur="500"/>
                                        <p:tgtEl>
                                          <p:spTgt spid="1249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24935"/>
                                        </p:tgtEl>
                                        <p:attrNameLst>
                                          <p:attrName>style.visibility</p:attrName>
                                        </p:attrNameLst>
                                      </p:cBhvr>
                                      <p:to>
                                        <p:strVal val="visible"/>
                                      </p:to>
                                    </p:set>
                                    <p:animEffect transition="in" filter="box(out)">
                                      <p:cBhvr>
                                        <p:cTn id="12" dur="500"/>
                                        <p:tgtEl>
                                          <p:spTgt spid="1249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2" grpId="0"/>
      <p:bldP spid="12493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Text Box 3"/>
          <p:cNvSpPr txBox="1">
            <a:spLocks noChangeArrowheads="1"/>
          </p:cNvSpPr>
          <p:nvPr/>
        </p:nvSpPr>
        <p:spPr bwMode="auto">
          <a:xfrm>
            <a:off x="822325" y="1552575"/>
            <a:ext cx="27336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itchFamily="34" charset="0"/>
              </a:defRPr>
            </a:lvl1pPr>
            <a:lvl2pPr>
              <a:tabLst>
                <a:tab pos="228600" algn="l"/>
                <a:tab pos="1943100" algn="l"/>
              </a:tabLst>
              <a:defRPr>
                <a:solidFill>
                  <a:schemeClr val="tx1"/>
                </a:solidFill>
                <a:latin typeface="Arial" pitchFamily="34" charset="0"/>
              </a:defRPr>
            </a:lvl2pPr>
            <a:lvl3pPr>
              <a:tabLst>
                <a:tab pos="228600" algn="l"/>
                <a:tab pos="1943100" algn="l"/>
              </a:tabLst>
              <a:defRPr>
                <a:solidFill>
                  <a:schemeClr val="tx1"/>
                </a:solidFill>
                <a:latin typeface="Arial" pitchFamily="34" charset="0"/>
              </a:defRPr>
            </a:lvl3pPr>
            <a:lvl4pPr>
              <a:tabLst>
                <a:tab pos="228600" algn="l"/>
                <a:tab pos="1943100" algn="l"/>
              </a:tabLst>
              <a:defRPr>
                <a:solidFill>
                  <a:schemeClr val="tx1"/>
                </a:solidFill>
                <a:latin typeface="Arial" pitchFamily="34" charset="0"/>
              </a:defRPr>
            </a:lvl4pPr>
            <a:lvl5pPr>
              <a:tabLst>
                <a:tab pos="228600" algn="l"/>
                <a:tab pos="1943100" algn="l"/>
              </a:tabLst>
              <a:defRPr>
                <a:solidFill>
                  <a:schemeClr val="tx1"/>
                </a:solidFill>
                <a:latin typeface="Arial" pitchFamily="34" charset="0"/>
              </a:defRPr>
            </a:lvl5pPr>
            <a:lvl6pPr fontAlgn="base">
              <a:spcBef>
                <a:spcPct val="0"/>
              </a:spcBef>
              <a:spcAft>
                <a:spcPct val="0"/>
              </a:spcAft>
              <a:tabLst>
                <a:tab pos="228600" algn="l"/>
                <a:tab pos="1943100" algn="l"/>
              </a:tabLst>
              <a:defRPr>
                <a:solidFill>
                  <a:schemeClr val="tx1"/>
                </a:solidFill>
                <a:latin typeface="Arial" pitchFamily="34" charset="0"/>
              </a:defRPr>
            </a:lvl6pPr>
            <a:lvl7pPr fontAlgn="base">
              <a:spcBef>
                <a:spcPct val="0"/>
              </a:spcBef>
              <a:spcAft>
                <a:spcPct val="0"/>
              </a:spcAft>
              <a:tabLst>
                <a:tab pos="228600" algn="l"/>
                <a:tab pos="1943100" algn="l"/>
              </a:tabLst>
              <a:defRPr>
                <a:solidFill>
                  <a:schemeClr val="tx1"/>
                </a:solidFill>
                <a:latin typeface="Arial" pitchFamily="34" charset="0"/>
              </a:defRPr>
            </a:lvl7pPr>
            <a:lvl8pPr fontAlgn="base">
              <a:spcBef>
                <a:spcPct val="0"/>
              </a:spcBef>
              <a:spcAft>
                <a:spcPct val="0"/>
              </a:spcAft>
              <a:tabLst>
                <a:tab pos="228600" algn="l"/>
                <a:tab pos="1943100" algn="l"/>
              </a:tabLst>
              <a:defRPr>
                <a:solidFill>
                  <a:schemeClr val="tx1"/>
                </a:solidFill>
                <a:latin typeface="Arial" pitchFamily="34" charset="0"/>
              </a:defRPr>
            </a:lvl8pPr>
            <a:lvl9pPr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pPr>
            <a:r>
              <a:rPr lang="en-US" altLang="en-US" sz="2800" b="1">
                <a:solidFill>
                  <a:srgbClr val="009999"/>
                </a:solidFill>
              </a:rPr>
              <a:t>A Bond Forms </a:t>
            </a:r>
          </a:p>
        </p:txBody>
      </p:sp>
      <p:sp>
        <p:nvSpPr>
          <p:cNvPr id="126980" name="Text Box 4"/>
          <p:cNvSpPr txBox="1">
            <a:spLocks noChangeArrowheads="1"/>
          </p:cNvSpPr>
          <p:nvPr/>
        </p:nvSpPr>
        <p:spPr bwMode="auto">
          <a:xfrm>
            <a:off x="528638" y="2293938"/>
            <a:ext cx="762000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The potassium atom has become an ion. </a:t>
            </a:r>
          </a:p>
        </p:txBody>
      </p:sp>
      <p:sp>
        <p:nvSpPr>
          <p:cNvPr id="126983" name="Text Box 7"/>
          <p:cNvSpPr txBox="1">
            <a:spLocks noChangeArrowheads="1"/>
          </p:cNvSpPr>
          <p:nvPr/>
        </p:nvSpPr>
        <p:spPr bwMode="auto">
          <a:xfrm>
            <a:off x="533400" y="2768600"/>
            <a:ext cx="81534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When a potassium atom loses an electron, the atom becomes positively charged because there is one electron less in the atom than there are protons in the nucleus </a:t>
            </a:r>
          </a:p>
        </p:txBody>
      </p:sp>
      <p:sp>
        <p:nvSpPr>
          <p:cNvPr id="126985" name="Text Box 9"/>
          <p:cNvSpPr txBox="1">
            <a:spLocks noChangeArrowheads="1"/>
          </p:cNvSpPr>
          <p:nvPr/>
        </p:nvSpPr>
        <p:spPr bwMode="auto">
          <a:xfrm>
            <a:off x="533400" y="4165600"/>
            <a:ext cx="81534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The 1+ charge is shown as a superscript written after the element’s symbol, K</a:t>
            </a:r>
            <a:r>
              <a:rPr lang="en-US" altLang="en-US" sz="2400" baseline="30000">
                <a:solidFill>
                  <a:srgbClr val="000000"/>
                </a:solidFill>
              </a:rPr>
              <a:t>+</a:t>
            </a:r>
            <a:r>
              <a:rPr lang="en-US" altLang="en-US" sz="2400">
                <a:solidFill>
                  <a:srgbClr val="000000"/>
                </a:solidFill>
              </a:rPr>
              <a:t> , to indicate its charge. </a:t>
            </a:r>
          </a:p>
        </p:txBody>
      </p:sp>
    </p:spTree>
    <p:extLst>
      <p:ext uri="{BB962C8B-B14F-4D97-AF65-F5344CB8AC3E}">
        <p14:creationId xmlns:p14="http://schemas.microsoft.com/office/powerpoint/2010/main" val="27995278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26980"/>
                                        </p:tgtEl>
                                        <p:attrNameLst>
                                          <p:attrName>style.visibility</p:attrName>
                                        </p:attrNameLst>
                                      </p:cBhvr>
                                      <p:to>
                                        <p:strVal val="visible"/>
                                      </p:to>
                                    </p:set>
                                    <p:animEffect transition="in" filter="box(out)">
                                      <p:cBhvr>
                                        <p:cTn id="7" dur="500"/>
                                        <p:tgtEl>
                                          <p:spTgt spid="1269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26983"/>
                                        </p:tgtEl>
                                        <p:attrNameLst>
                                          <p:attrName>style.visibility</p:attrName>
                                        </p:attrNameLst>
                                      </p:cBhvr>
                                      <p:to>
                                        <p:strVal val="visible"/>
                                      </p:to>
                                    </p:set>
                                    <p:animEffect transition="in" filter="box(out)">
                                      <p:cBhvr>
                                        <p:cTn id="12" dur="500"/>
                                        <p:tgtEl>
                                          <p:spTgt spid="12698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26985"/>
                                        </p:tgtEl>
                                        <p:attrNameLst>
                                          <p:attrName>style.visibility</p:attrName>
                                        </p:attrNameLst>
                                      </p:cBhvr>
                                      <p:to>
                                        <p:strVal val="visible"/>
                                      </p:to>
                                    </p:set>
                                    <p:animEffect transition="in" filter="box(out)">
                                      <p:cBhvr>
                                        <p:cTn id="17" dur="500"/>
                                        <p:tgtEl>
                                          <p:spTgt spid="1269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0" grpId="0"/>
      <p:bldP spid="126983" grpId="0"/>
      <p:bldP spid="12698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Text Box 3"/>
          <p:cNvSpPr txBox="1">
            <a:spLocks noChangeArrowheads="1"/>
          </p:cNvSpPr>
          <p:nvPr/>
        </p:nvSpPr>
        <p:spPr bwMode="auto">
          <a:xfrm>
            <a:off x="822325" y="1552575"/>
            <a:ext cx="27336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itchFamily="34" charset="0"/>
              </a:defRPr>
            </a:lvl1pPr>
            <a:lvl2pPr>
              <a:tabLst>
                <a:tab pos="228600" algn="l"/>
                <a:tab pos="1943100" algn="l"/>
              </a:tabLst>
              <a:defRPr>
                <a:solidFill>
                  <a:schemeClr val="tx1"/>
                </a:solidFill>
                <a:latin typeface="Arial" pitchFamily="34" charset="0"/>
              </a:defRPr>
            </a:lvl2pPr>
            <a:lvl3pPr>
              <a:tabLst>
                <a:tab pos="228600" algn="l"/>
                <a:tab pos="1943100" algn="l"/>
              </a:tabLst>
              <a:defRPr>
                <a:solidFill>
                  <a:schemeClr val="tx1"/>
                </a:solidFill>
                <a:latin typeface="Arial" pitchFamily="34" charset="0"/>
              </a:defRPr>
            </a:lvl3pPr>
            <a:lvl4pPr>
              <a:tabLst>
                <a:tab pos="228600" algn="l"/>
                <a:tab pos="1943100" algn="l"/>
              </a:tabLst>
              <a:defRPr>
                <a:solidFill>
                  <a:schemeClr val="tx1"/>
                </a:solidFill>
                <a:latin typeface="Arial" pitchFamily="34" charset="0"/>
              </a:defRPr>
            </a:lvl4pPr>
            <a:lvl5pPr>
              <a:tabLst>
                <a:tab pos="228600" algn="l"/>
                <a:tab pos="1943100" algn="l"/>
              </a:tabLst>
              <a:defRPr>
                <a:solidFill>
                  <a:schemeClr val="tx1"/>
                </a:solidFill>
                <a:latin typeface="Arial" pitchFamily="34" charset="0"/>
              </a:defRPr>
            </a:lvl5pPr>
            <a:lvl6pPr fontAlgn="base">
              <a:spcBef>
                <a:spcPct val="0"/>
              </a:spcBef>
              <a:spcAft>
                <a:spcPct val="0"/>
              </a:spcAft>
              <a:tabLst>
                <a:tab pos="228600" algn="l"/>
                <a:tab pos="1943100" algn="l"/>
              </a:tabLst>
              <a:defRPr>
                <a:solidFill>
                  <a:schemeClr val="tx1"/>
                </a:solidFill>
                <a:latin typeface="Arial" pitchFamily="34" charset="0"/>
              </a:defRPr>
            </a:lvl6pPr>
            <a:lvl7pPr fontAlgn="base">
              <a:spcBef>
                <a:spcPct val="0"/>
              </a:spcBef>
              <a:spcAft>
                <a:spcPct val="0"/>
              </a:spcAft>
              <a:tabLst>
                <a:tab pos="228600" algn="l"/>
                <a:tab pos="1943100" algn="l"/>
              </a:tabLst>
              <a:defRPr>
                <a:solidFill>
                  <a:schemeClr val="tx1"/>
                </a:solidFill>
                <a:latin typeface="Arial" pitchFamily="34" charset="0"/>
              </a:defRPr>
            </a:lvl7pPr>
            <a:lvl8pPr fontAlgn="base">
              <a:spcBef>
                <a:spcPct val="0"/>
              </a:spcBef>
              <a:spcAft>
                <a:spcPct val="0"/>
              </a:spcAft>
              <a:tabLst>
                <a:tab pos="228600" algn="l"/>
                <a:tab pos="1943100" algn="l"/>
              </a:tabLst>
              <a:defRPr>
                <a:solidFill>
                  <a:schemeClr val="tx1"/>
                </a:solidFill>
                <a:latin typeface="Arial" pitchFamily="34" charset="0"/>
              </a:defRPr>
            </a:lvl8pPr>
            <a:lvl9pPr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pPr>
            <a:r>
              <a:rPr lang="en-US" altLang="en-US" sz="2800" b="1">
                <a:solidFill>
                  <a:srgbClr val="009999"/>
                </a:solidFill>
              </a:rPr>
              <a:t>A Bond Forms </a:t>
            </a:r>
          </a:p>
        </p:txBody>
      </p:sp>
      <p:sp>
        <p:nvSpPr>
          <p:cNvPr id="128004" name="Text Box 4"/>
          <p:cNvSpPr txBox="1">
            <a:spLocks noChangeArrowheads="1"/>
          </p:cNvSpPr>
          <p:nvPr/>
        </p:nvSpPr>
        <p:spPr bwMode="auto">
          <a:xfrm>
            <a:off x="528638" y="2293938"/>
            <a:ext cx="8158162"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The iodine atom in this reaction undergoes a change.</a:t>
            </a:r>
          </a:p>
        </p:txBody>
      </p:sp>
      <p:sp>
        <p:nvSpPr>
          <p:cNvPr id="128007" name="Text Box 7"/>
          <p:cNvSpPr txBox="1">
            <a:spLocks noChangeArrowheads="1"/>
          </p:cNvSpPr>
          <p:nvPr/>
        </p:nvSpPr>
        <p:spPr bwMode="auto">
          <a:xfrm>
            <a:off x="533400" y="2755900"/>
            <a:ext cx="80772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An iodine atom has seven electrons in its outer energy level. </a:t>
            </a:r>
          </a:p>
        </p:txBody>
      </p:sp>
      <p:sp>
        <p:nvSpPr>
          <p:cNvPr id="128008" name="Text Box 8"/>
          <p:cNvSpPr txBox="1">
            <a:spLocks noChangeArrowheads="1"/>
          </p:cNvSpPr>
          <p:nvPr/>
        </p:nvSpPr>
        <p:spPr bwMode="auto">
          <a:xfrm>
            <a:off x="533400" y="3505200"/>
            <a:ext cx="762000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During the reaction with potassium, the iodide atom gains an electron, leaving its outer energy level with eight electrons. </a:t>
            </a:r>
          </a:p>
        </p:txBody>
      </p:sp>
    </p:spTree>
    <p:extLst>
      <p:ext uri="{BB962C8B-B14F-4D97-AF65-F5344CB8AC3E}">
        <p14:creationId xmlns:p14="http://schemas.microsoft.com/office/powerpoint/2010/main" val="26254725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28004"/>
                                        </p:tgtEl>
                                        <p:attrNameLst>
                                          <p:attrName>style.visibility</p:attrName>
                                        </p:attrNameLst>
                                      </p:cBhvr>
                                      <p:to>
                                        <p:strVal val="visible"/>
                                      </p:to>
                                    </p:set>
                                    <p:animEffect transition="in" filter="box(out)">
                                      <p:cBhvr>
                                        <p:cTn id="7" dur="500"/>
                                        <p:tgtEl>
                                          <p:spTgt spid="1280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28007"/>
                                        </p:tgtEl>
                                        <p:attrNameLst>
                                          <p:attrName>style.visibility</p:attrName>
                                        </p:attrNameLst>
                                      </p:cBhvr>
                                      <p:to>
                                        <p:strVal val="visible"/>
                                      </p:to>
                                    </p:set>
                                    <p:animEffect transition="in" filter="box(out)">
                                      <p:cBhvr>
                                        <p:cTn id="12" dur="500"/>
                                        <p:tgtEl>
                                          <p:spTgt spid="12800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28008"/>
                                        </p:tgtEl>
                                        <p:attrNameLst>
                                          <p:attrName>style.visibility</p:attrName>
                                        </p:attrNameLst>
                                      </p:cBhvr>
                                      <p:to>
                                        <p:strVal val="visible"/>
                                      </p:to>
                                    </p:set>
                                    <p:animEffect transition="in" filter="box(out)">
                                      <p:cBhvr>
                                        <p:cTn id="17" dur="500"/>
                                        <p:tgtEl>
                                          <p:spTgt spid="1280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4" grpId="0"/>
      <p:bldP spid="128007" grpId="0"/>
      <p:bldP spid="12800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Text Box 3"/>
          <p:cNvSpPr txBox="1">
            <a:spLocks noChangeArrowheads="1"/>
          </p:cNvSpPr>
          <p:nvPr/>
        </p:nvSpPr>
        <p:spPr bwMode="auto">
          <a:xfrm>
            <a:off x="822325" y="1552575"/>
            <a:ext cx="27336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itchFamily="34" charset="0"/>
              </a:defRPr>
            </a:lvl1pPr>
            <a:lvl2pPr>
              <a:tabLst>
                <a:tab pos="228600" algn="l"/>
                <a:tab pos="1943100" algn="l"/>
              </a:tabLst>
              <a:defRPr>
                <a:solidFill>
                  <a:schemeClr val="tx1"/>
                </a:solidFill>
                <a:latin typeface="Arial" pitchFamily="34" charset="0"/>
              </a:defRPr>
            </a:lvl2pPr>
            <a:lvl3pPr>
              <a:tabLst>
                <a:tab pos="228600" algn="l"/>
                <a:tab pos="1943100" algn="l"/>
              </a:tabLst>
              <a:defRPr>
                <a:solidFill>
                  <a:schemeClr val="tx1"/>
                </a:solidFill>
                <a:latin typeface="Arial" pitchFamily="34" charset="0"/>
              </a:defRPr>
            </a:lvl3pPr>
            <a:lvl4pPr>
              <a:tabLst>
                <a:tab pos="228600" algn="l"/>
                <a:tab pos="1943100" algn="l"/>
              </a:tabLst>
              <a:defRPr>
                <a:solidFill>
                  <a:schemeClr val="tx1"/>
                </a:solidFill>
                <a:latin typeface="Arial" pitchFamily="34" charset="0"/>
              </a:defRPr>
            </a:lvl4pPr>
            <a:lvl5pPr>
              <a:tabLst>
                <a:tab pos="228600" algn="l"/>
                <a:tab pos="1943100" algn="l"/>
              </a:tabLst>
              <a:defRPr>
                <a:solidFill>
                  <a:schemeClr val="tx1"/>
                </a:solidFill>
                <a:latin typeface="Arial" pitchFamily="34" charset="0"/>
              </a:defRPr>
            </a:lvl5pPr>
            <a:lvl6pPr fontAlgn="base">
              <a:spcBef>
                <a:spcPct val="0"/>
              </a:spcBef>
              <a:spcAft>
                <a:spcPct val="0"/>
              </a:spcAft>
              <a:tabLst>
                <a:tab pos="228600" algn="l"/>
                <a:tab pos="1943100" algn="l"/>
              </a:tabLst>
              <a:defRPr>
                <a:solidFill>
                  <a:schemeClr val="tx1"/>
                </a:solidFill>
                <a:latin typeface="Arial" pitchFamily="34" charset="0"/>
              </a:defRPr>
            </a:lvl6pPr>
            <a:lvl7pPr fontAlgn="base">
              <a:spcBef>
                <a:spcPct val="0"/>
              </a:spcBef>
              <a:spcAft>
                <a:spcPct val="0"/>
              </a:spcAft>
              <a:tabLst>
                <a:tab pos="228600" algn="l"/>
                <a:tab pos="1943100" algn="l"/>
              </a:tabLst>
              <a:defRPr>
                <a:solidFill>
                  <a:schemeClr val="tx1"/>
                </a:solidFill>
                <a:latin typeface="Arial" pitchFamily="34" charset="0"/>
              </a:defRPr>
            </a:lvl7pPr>
            <a:lvl8pPr fontAlgn="base">
              <a:spcBef>
                <a:spcPct val="0"/>
              </a:spcBef>
              <a:spcAft>
                <a:spcPct val="0"/>
              </a:spcAft>
              <a:tabLst>
                <a:tab pos="228600" algn="l"/>
                <a:tab pos="1943100" algn="l"/>
              </a:tabLst>
              <a:defRPr>
                <a:solidFill>
                  <a:schemeClr val="tx1"/>
                </a:solidFill>
                <a:latin typeface="Arial" pitchFamily="34" charset="0"/>
              </a:defRPr>
            </a:lvl8pPr>
            <a:lvl9pPr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pPr>
            <a:r>
              <a:rPr lang="en-US" altLang="en-US" sz="2800" b="1">
                <a:solidFill>
                  <a:srgbClr val="009999"/>
                </a:solidFill>
              </a:rPr>
              <a:t>A Bond Forms </a:t>
            </a:r>
          </a:p>
        </p:txBody>
      </p:sp>
      <p:sp>
        <p:nvSpPr>
          <p:cNvPr id="129028" name="Text Box 4"/>
          <p:cNvSpPr txBox="1">
            <a:spLocks noChangeArrowheads="1"/>
          </p:cNvSpPr>
          <p:nvPr/>
        </p:nvSpPr>
        <p:spPr bwMode="auto">
          <a:xfrm>
            <a:off x="528638" y="2293938"/>
            <a:ext cx="7620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This atom is no longer neutral because it gained an extra negative particle. </a:t>
            </a:r>
          </a:p>
        </p:txBody>
      </p:sp>
      <p:sp>
        <p:nvSpPr>
          <p:cNvPr id="129031" name="Text Box 7"/>
          <p:cNvSpPr txBox="1">
            <a:spLocks noChangeArrowheads="1"/>
          </p:cNvSpPr>
          <p:nvPr/>
        </p:nvSpPr>
        <p:spPr bwMode="auto">
          <a:xfrm>
            <a:off x="533400" y="3111500"/>
            <a:ext cx="81534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It now has a charge of 1− and is called an iodide ion, written as I</a:t>
            </a:r>
            <a:r>
              <a:rPr lang="en-US" altLang="en-US" sz="2400" baseline="30000">
                <a:solidFill>
                  <a:srgbClr val="000000"/>
                </a:solidFill>
              </a:rPr>
              <a:t>−</a:t>
            </a:r>
            <a:r>
              <a:rPr lang="en-US" altLang="en-US" sz="2400">
                <a:solidFill>
                  <a:srgbClr val="000000"/>
                </a:solidFill>
              </a:rPr>
              <a:t>. </a:t>
            </a:r>
          </a:p>
        </p:txBody>
      </p:sp>
    </p:spTree>
    <p:extLst>
      <p:ext uri="{BB962C8B-B14F-4D97-AF65-F5344CB8AC3E}">
        <p14:creationId xmlns:p14="http://schemas.microsoft.com/office/powerpoint/2010/main" val="39448762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29028"/>
                                        </p:tgtEl>
                                        <p:attrNameLst>
                                          <p:attrName>style.visibility</p:attrName>
                                        </p:attrNameLst>
                                      </p:cBhvr>
                                      <p:to>
                                        <p:strVal val="visible"/>
                                      </p:to>
                                    </p:set>
                                    <p:animEffect transition="in" filter="box(out)">
                                      <p:cBhvr>
                                        <p:cTn id="7" dur="500"/>
                                        <p:tgtEl>
                                          <p:spTgt spid="1290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29031"/>
                                        </p:tgtEl>
                                        <p:attrNameLst>
                                          <p:attrName>style.visibility</p:attrName>
                                        </p:attrNameLst>
                                      </p:cBhvr>
                                      <p:to>
                                        <p:strVal val="visible"/>
                                      </p:to>
                                    </p:set>
                                    <p:animEffect transition="in" filter="box(out)">
                                      <p:cBhvr>
                                        <p:cTn id="12" dur="500"/>
                                        <p:tgtEl>
                                          <p:spTgt spid="129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8" grpId="0"/>
      <p:bldP spid="1290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Text Box 3"/>
          <p:cNvSpPr txBox="1">
            <a:spLocks noChangeArrowheads="1"/>
          </p:cNvSpPr>
          <p:nvPr/>
        </p:nvSpPr>
        <p:spPr bwMode="auto">
          <a:xfrm>
            <a:off x="822325" y="1552575"/>
            <a:ext cx="27336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itchFamily="34" charset="0"/>
              </a:defRPr>
            </a:lvl1pPr>
            <a:lvl2pPr>
              <a:tabLst>
                <a:tab pos="228600" algn="l"/>
                <a:tab pos="1943100" algn="l"/>
              </a:tabLst>
              <a:defRPr>
                <a:solidFill>
                  <a:schemeClr val="tx1"/>
                </a:solidFill>
                <a:latin typeface="Arial" pitchFamily="34" charset="0"/>
              </a:defRPr>
            </a:lvl2pPr>
            <a:lvl3pPr>
              <a:tabLst>
                <a:tab pos="228600" algn="l"/>
                <a:tab pos="1943100" algn="l"/>
              </a:tabLst>
              <a:defRPr>
                <a:solidFill>
                  <a:schemeClr val="tx1"/>
                </a:solidFill>
                <a:latin typeface="Arial" pitchFamily="34" charset="0"/>
              </a:defRPr>
            </a:lvl3pPr>
            <a:lvl4pPr>
              <a:tabLst>
                <a:tab pos="228600" algn="l"/>
                <a:tab pos="1943100" algn="l"/>
              </a:tabLst>
              <a:defRPr>
                <a:solidFill>
                  <a:schemeClr val="tx1"/>
                </a:solidFill>
                <a:latin typeface="Arial" pitchFamily="34" charset="0"/>
              </a:defRPr>
            </a:lvl4pPr>
            <a:lvl5pPr>
              <a:tabLst>
                <a:tab pos="228600" algn="l"/>
                <a:tab pos="1943100" algn="l"/>
              </a:tabLst>
              <a:defRPr>
                <a:solidFill>
                  <a:schemeClr val="tx1"/>
                </a:solidFill>
                <a:latin typeface="Arial" pitchFamily="34" charset="0"/>
              </a:defRPr>
            </a:lvl5pPr>
            <a:lvl6pPr fontAlgn="base">
              <a:spcBef>
                <a:spcPct val="0"/>
              </a:spcBef>
              <a:spcAft>
                <a:spcPct val="0"/>
              </a:spcAft>
              <a:tabLst>
                <a:tab pos="228600" algn="l"/>
                <a:tab pos="1943100" algn="l"/>
              </a:tabLst>
              <a:defRPr>
                <a:solidFill>
                  <a:schemeClr val="tx1"/>
                </a:solidFill>
                <a:latin typeface="Arial" pitchFamily="34" charset="0"/>
              </a:defRPr>
            </a:lvl6pPr>
            <a:lvl7pPr fontAlgn="base">
              <a:spcBef>
                <a:spcPct val="0"/>
              </a:spcBef>
              <a:spcAft>
                <a:spcPct val="0"/>
              </a:spcAft>
              <a:tabLst>
                <a:tab pos="228600" algn="l"/>
                <a:tab pos="1943100" algn="l"/>
              </a:tabLst>
              <a:defRPr>
                <a:solidFill>
                  <a:schemeClr val="tx1"/>
                </a:solidFill>
                <a:latin typeface="Arial" pitchFamily="34" charset="0"/>
              </a:defRPr>
            </a:lvl7pPr>
            <a:lvl8pPr fontAlgn="base">
              <a:spcBef>
                <a:spcPct val="0"/>
              </a:spcBef>
              <a:spcAft>
                <a:spcPct val="0"/>
              </a:spcAft>
              <a:tabLst>
                <a:tab pos="228600" algn="l"/>
                <a:tab pos="1943100" algn="l"/>
              </a:tabLst>
              <a:defRPr>
                <a:solidFill>
                  <a:schemeClr val="tx1"/>
                </a:solidFill>
                <a:latin typeface="Arial" pitchFamily="34" charset="0"/>
              </a:defRPr>
            </a:lvl8pPr>
            <a:lvl9pPr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pPr>
            <a:r>
              <a:rPr lang="en-US" altLang="en-US" sz="2800" b="1">
                <a:solidFill>
                  <a:srgbClr val="009999"/>
                </a:solidFill>
              </a:rPr>
              <a:t>A Bond Forms </a:t>
            </a:r>
          </a:p>
        </p:txBody>
      </p:sp>
      <p:sp>
        <p:nvSpPr>
          <p:cNvPr id="130052" name="Text Box 4"/>
          <p:cNvSpPr txBox="1">
            <a:spLocks noChangeArrowheads="1"/>
          </p:cNvSpPr>
          <p:nvPr/>
        </p:nvSpPr>
        <p:spPr bwMode="auto">
          <a:xfrm>
            <a:off x="528638" y="2293938"/>
            <a:ext cx="7620000"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Notice that the resulting compound has a neutral charge because the positive and negative charges of the ions cancel each other. </a:t>
            </a:r>
          </a:p>
        </p:txBody>
      </p:sp>
      <p:pic>
        <p:nvPicPr>
          <p:cNvPr id="130060"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509963"/>
            <a:ext cx="6934200" cy="2378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99764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30052"/>
                                        </p:tgtEl>
                                        <p:attrNameLst>
                                          <p:attrName>style.visibility</p:attrName>
                                        </p:attrNameLst>
                                      </p:cBhvr>
                                      <p:to>
                                        <p:strVal val="visible"/>
                                      </p:to>
                                    </p:set>
                                    <p:animEffect transition="in" filter="box(out)">
                                      <p:cBhvr>
                                        <p:cTn id="7" dur="500"/>
                                        <p:tgtEl>
                                          <p:spTgt spid="130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Text Box 3"/>
          <p:cNvSpPr txBox="1">
            <a:spLocks noChangeArrowheads="1"/>
          </p:cNvSpPr>
          <p:nvPr/>
        </p:nvSpPr>
        <p:spPr bwMode="auto">
          <a:xfrm>
            <a:off x="822325" y="1552575"/>
            <a:ext cx="2852738"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itchFamily="34" charset="0"/>
              </a:defRPr>
            </a:lvl1pPr>
            <a:lvl2pPr>
              <a:tabLst>
                <a:tab pos="228600" algn="l"/>
                <a:tab pos="1943100" algn="l"/>
              </a:tabLst>
              <a:defRPr>
                <a:solidFill>
                  <a:schemeClr val="tx1"/>
                </a:solidFill>
                <a:latin typeface="Arial" pitchFamily="34" charset="0"/>
              </a:defRPr>
            </a:lvl2pPr>
            <a:lvl3pPr>
              <a:tabLst>
                <a:tab pos="228600" algn="l"/>
                <a:tab pos="1943100" algn="l"/>
              </a:tabLst>
              <a:defRPr>
                <a:solidFill>
                  <a:schemeClr val="tx1"/>
                </a:solidFill>
                <a:latin typeface="Arial" pitchFamily="34" charset="0"/>
              </a:defRPr>
            </a:lvl3pPr>
            <a:lvl4pPr>
              <a:tabLst>
                <a:tab pos="228600" algn="l"/>
                <a:tab pos="1943100" algn="l"/>
              </a:tabLst>
              <a:defRPr>
                <a:solidFill>
                  <a:schemeClr val="tx1"/>
                </a:solidFill>
                <a:latin typeface="Arial" pitchFamily="34" charset="0"/>
              </a:defRPr>
            </a:lvl4pPr>
            <a:lvl5pPr>
              <a:tabLst>
                <a:tab pos="228600" algn="l"/>
                <a:tab pos="1943100" algn="l"/>
              </a:tabLst>
              <a:defRPr>
                <a:solidFill>
                  <a:schemeClr val="tx1"/>
                </a:solidFill>
                <a:latin typeface="Arial" pitchFamily="34" charset="0"/>
              </a:defRPr>
            </a:lvl5pPr>
            <a:lvl6pPr fontAlgn="base">
              <a:spcBef>
                <a:spcPct val="0"/>
              </a:spcBef>
              <a:spcAft>
                <a:spcPct val="0"/>
              </a:spcAft>
              <a:tabLst>
                <a:tab pos="228600" algn="l"/>
                <a:tab pos="1943100" algn="l"/>
              </a:tabLst>
              <a:defRPr>
                <a:solidFill>
                  <a:schemeClr val="tx1"/>
                </a:solidFill>
                <a:latin typeface="Arial" pitchFamily="34" charset="0"/>
              </a:defRPr>
            </a:lvl6pPr>
            <a:lvl7pPr fontAlgn="base">
              <a:spcBef>
                <a:spcPct val="0"/>
              </a:spcBef>
              <a:spcAft>
                <a:spcPct val="0"/>
              </a:spcAft>
              <a:tabLst>
                <a:tab pos="228600" algn="l"/>
                <a:tab pos="1943100" algn="l"/>
              </a:tabLst>
              <a:defRPr>
                <a:solidFill>
                  <a:schemeClr val="tx1"/>
                </a:solidFill>
                <a:latin typeface="Arial" pitchFamily="34" charset="0"/>
              </a:defRPr>
            </a:lvl7pPr>
            <a:lvl8pPr fontAlgn="base">
              <a:spcBef>
                <a:spcPct val="0"/>
              </a:spcBef>
              <a:spcAft>
                <a:spcPct val="0"/>
              </a:spcAft>
              <a:tabLst>
                <a:tab pos="228600" algn="l"/>
                <a:tab pos="1943100" algn="l"/>
              </a:tabLst>
              <a:defRPr>
                <a:solidFill>
                  <a:schemeClr val="tx1"/>
                </a:solidFill>
                <a:latin typeface="Arial" pitchFamily="34" charset="0"/>
              </a:defRPr>
            </a:lvl8pPr>
            <a:lvl9pPr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pPr>
            <a:r>
              <a:rPr lang="en-US" altLang="en-US" sz="2800" b="1">
                <a:solidFill>
                  <a:srgbClr val="009999"/>
                </a:solidFill>
              </a:rPr>
              <a:t>The Ionic Bond </a:t>
            </a:r>
          </a:p>
        </p:txBody>
      </p:sp>
      <p:sp>
        <p:nvSpPr>
          <p:cNvPr id="131076" name="Text Box 4"/>
          <p:cNvSpPr txBox="1">
            <a:spLocks noChangeArrowheads="1"/>
          </p:cNvSpPr>
          <p:nvPr/>
        </p:nvSpPr>
        <p:spPr bwMode="auto">
          <a:xfrm>
            <a:off x="528638" y="2293938"/>
            <a:ext cx="7620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An </a:t>
            </a:r>
            <a:r>
              <a:rPr lang="en-US" altLang="en-US" sz="2400" b="1">
                <a:solidFill>
                  <a:srgbClr val="333399"/>
                </a:solidFill>
              </a:rPr>
              <a:t>ionic</a:t>
            </a:r>
            <a:r>
              <a:rPr lang="en-US" altLang="en-US" sz="2400" b="1">
                <a:solidFill>
                  <a:srgbClr val="FF3399"/>
                </a:solidFill>
              </a:rPr>
              <a:t> </a:t>
            </a:r>
            <a:r>
              <a:rPr lang="en-US" altLang="en-US" sz="2400" b="1">
                <a:solidFill>
                  <a:srgbClr val="333399"/>
                </a:solidFill>
              </a:rPr>
              <a:t>bond</a:t>
            </a:r>
            <a:r>
              <a:rPr lang="en-US" altLang="en-US" sz="2400">
                <a:solidFill>
                  <a:srgbClr val="000000"/>
                </a:solidFill>
              </a:rPr>
              <a:t> is the force of attraction between the opposite charges of the ions in an ionic compound. </a:t>
            </a:r>
          </a:p>
        </p:txBody>
      </p:sp>
      <p:sp>
        <p:nvSpPr>
          <p:cNvPr id="131079" name="Text Box 7"/>
          <p:cNvSpPr txBox="1">
            <a:spLocks noChangeArrowheads="1"/>
          </p:cNvSpPr>
          <p:nvPr/>
        </p:nvSpPr>
        <p:spPr bwMode="auto">
          <a:xfrm>
            <a:off x="533400" y="3109913"/>
            <a:ext cx="762000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In an ionic bond, a transfer of electrons takes place. </a:t>
            </a:r>
          </a:p>
        </p:txBody>
      </p:sp>
      <p:sp>
        <p:nvSpPr>
          <p:cNvPr id="131080" name="Text Box 8"/>
          <p:cNvSpPr txBox="1">
            <a:spLocks noChangeArrowheads="1"/>
          </p:cNvSpPr>
          <p:nvPr/>
        </p:nvSpPr>
        <p:spPr bwMode="auto">
          <a:xfrm>
            <a:off x="533400" y="3595688"/>
            <a:ext cx="8077200"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If an element loses electrons, one or more elements must gain an equal number of electrons to maintain the neutral charge of the compound. </a:t>
            </a:r>
          </a:p>
        </p:txBody>
      </p:sp>
      <p:pic>
        <p:nvPicPr>
          <p:cNvPr id="131083" name="Picture 6" descr="audio2">
            <a:hlinkClick r:id="" action="ppaction://noaction">
              <a:snd r:embed="rId2" name="ionic_bond.wav"/>
            </a:hlinkClick>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5750" y="2657475"/>
            <a:ext cx="311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60778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31076"/>
                                        </p:tgtEl>
                                        <p:attrNameLst>
                                          <p:attrName>style.visibility</p:attrName>
                                        </p:attrNameLst>
                                      </p:cBhvr>
                                      <p:to>
                                        <p:strVal val="visible"/>
                                      </p:to>
                                    </p:set>
                                    <p:animEffect transition="in" filter="box(out)">
                                      <p:cBhvr>
                                        <p:cTn id="7" dur="500"/>
                                        <p:tgtEl>
                                          <p:spTgt spid="131076"/>
                                        </p:tgtEl>
                                      </p:cBhvr>
                                    </p:animEffect>
                                  </p:childTnLst>
                                </p:cTn>
                              </p:par>
                            </p:childTnLst>
                          </p:cTn>
                        </p:par>
                        <p:par>
                          <p:cTn id="8" fill="hold" nodeType="afterGroup">
                            <p:stCondLst>
                              <p:cond delay="500"/>
                            </p:stCondLst>
                            <p:childTnLst>
                              <p:par>
                                <p:cTn id="9" presetID="4" presetClass="entr" presetSubtype="32" fill="hold" nodeType="afterEffect">
                                  <p:stCondLst>
                                    <p:cond delay="0"/>
                                  </p:stCondLst>
                                  <p:childTnLst>
                                    <p:set>
                                      <p:cBhvr>
                                        <p:cTn id="10" dur="1" fill="hold">
                                          <p:stCondLst>
                                            <p:cond delay="0"/>
                                          </p:stCondLst>
                                        </p:cTn>
                                        <p:tgtEl>
                                          <p:spTgt spid="131083"/>
                                        </p:tgtEl>
                                        <p:attrNameLst>
                                          <p:attrName>style.visibility</p:attrName>
                                        </p:attrNameLst>
                                      </p:cBhvr>
                                      <p:to>
                                        <p:strVal val="visible"/>
                                      </p:to>
                                    </p:set>
                                    <p:animEffect transition="in" filter="box(out)">
                                      <p:cBhvr>
                                        <p:cTn id="11" dur="500"/>
                                        <p:tgtEl>
                                          <p:spTgt spid="13108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32" fill="hold" grpId="0" nodeType="clickEffect">
                                  <p:stCondLst>
                                    <p:cond delay="0"/>
                                  </p:stCondLst>
                                  <p:childTnLst>
                                    <p:set>
                                      <p:cBhvr>
                                        <p:cTn id="15" dur="1" fill="hold">
                                          <p:stCondLst>
                                            <p:cond delay="0"/>
                                          </p:stCondLst>
                                        </p:cTn>
                                        <p:tgtEl>
                                          <p:spTgt spid="131079"/>
                                        </p:tgtEl>
                                        <p:attrNameLst>
                                          <p:attrName>style.visibility</p:attrName>
                                        </p:attrNameLst>
                                      </p:cBhvr>
                                      <p:to>
                                        <p:strVal val="visible"/>
                                      </p:to>
                                    </p:set>
                                    <p:animEffect transition="in" filter="box(out)">
                                      <p:cBhvr>
                                        <p:cTn id="16" dur="500"/>
                                        <p:tgtEl>
                                          <p:spTgt spid="13107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32" fill="hold" grpId="0" nodeType="clickEffect">
                                  <p:stCondLst>
                                    <p:cond delay="0"/>
                                  </p:stCondLst>
                                  <p:childTnLst>
                                    <p:set>
                                      <p:cBhvr>
                                        <p:cTn id="20" dur="1" fill="hold">
                                          <p:stCondLst>
                                            <p:cond delay="0"/>
                                          </p:stCondLst>
                                        </p:cTn>
                                        <p:tgtEl>
                                          <p:spTgt spid="131080"/>
                                        </p:tgtEl>
                                        <p:attrNameLst>
                                          <p:attrName>style.visibility</p:attrName>
                                        </p:attrNameLst>
                                      </p:cBhvr>
                                      <p:to>
                                        <p:strVal val="visible"/>
                                      </p:to>
                                    </p:set>
                                    <p:animEffect transition="in" filter="box(out)">
                                      <p:cBhvr>
                                        <p:cTn id="21" dur="500"/>
                                        <p:tgtEl>
                                          <p:spTgt spid="131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6" grpId="0"/>
      <p:bldP spid="131079" grpId="0"/>
      <p:bldP spid="131080" grpId="0"/>
    </p:bldLst>
  </p:timing>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32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32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ustom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99CC00"/>
        </a:folHlink>
      </a:clrScheme>
      <a:clrMap bg1="lt1" tx1="dk1" bg2="lt2" tx2="dk2" accent1="accent1" accent2="accent2" accent3="accent3" accent4="accent4" accent5="accent5" accent6="accent6" hlink="hlink" folHlink="folHlink"/>
    </a:extraClrScheme>
    <a:extraClrScheme>
      <a:clrScheme name="1_Custom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0000FF"/>
        </a:folHlink>
      </a:clrScheme>
      <a:clrMap bg1="lt1" tx1="dk1" bg2="lt2" tx2="dk2" accent1="accent1" accent2="accent2" accent3="accent3" accent4="accent4" accent5="accent5" accent6="accent6" hlink="hlink" folHlink="folHlink"/>
    </a:extraClrScheme>
    <a:extraClrScheme>
      <a:clrScheme name="1_Custom Desig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3399"/>
        </a:hlink>
        <a:folHlink>
          <a:srgbClr val="0000FF"/>
        </a:folHlink>
      </a:clrScheme>
      <a:clrMap bg1="lt1" tx1="dk1" bg2="lt2" tx2="dk2" accent1="accent1" accent2="accent2" accent3="accent3" accent4="accent4" accent5="accent5" accent6="accent6" hlink="hlink" folHlink="folHlink"/>
    </a:extraClrScheme>
    <a:extraClrScheme>
      <a:clrScheme name="1_Custom Design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3399"/>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Custom Design">
  <a:themeElements>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32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32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5_Custom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99CC00"/>
        </a:folHlink>
      </a:clrScheme>
      <a:clrMap bg1="lt1" tx1="dk1" bg2="lt2" tx2="dk2" accent1="accent1" accent2="accent2" accent3="accent3" accent4="accent4" accent5="accent5" accent6="accent6" hlink="hlink" folHlink="folHlink"/>
    </a:extraClrScheme>
    <a:extraClrScheme>
      <a:clrScheme name="5_Custom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0000FF"/>
        </a:folHlink>
      </a:clrScheme>
      <a:clrMap bg1="lt1" tx1="dk1" bg2="lt2" tx2="dk2" accent1="accent1" accent2="accent2" accent3="accent3" accent4="accent4" accent5="accent5" accent6="accent6" hlink="hlink" folHlink="folHlink"/>
    </a:extraClrScheme>
    <a:extraClrScheme>
      <a:clrScheme name="5_Custom Desig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3399"/>
        </a:hlink>
        <a:folHlink>
          <a:srgbClr val="0000FF"/>
        </a:folHlink>
      </a:clrScheme>
      <a:clrMap bg1="lt1" tx1="dk1" bg2="lt2" tx2="dk2" accent1="accent1" accent2="accent2" accent3="accent3" accent4="accent4" accent5="accent5" accent6="accent6" hlink="hlink" folHlink="folHlink"/>
    </a:extraClrScheme>
    <a:extraClrScheme>
      <a:clrScheme name="5_Custom Design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3399"/>
        </a:hlink>
        <a:folHlink>
          <a:srgbClr val="333399"/>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10</TotalTime>
  <Words>1372</Words>
  <Application>Microsoft Office PowerPoint</Application>
  <PresentationFormat>On-screen Show (4:3)</PresentationFormat>
  <Paragraphs>117</Paragraphs>
  <Slides>33</Slides>
  <Notes>0</Notes>
  <HiddenSlides>0</HiddenSlides>
  <MMClips>2</MMClips>
  <ScaleCrop>false</ScaleCrop>
  <HeadingPairs>
    <vt:vector size="4" baseType="variant">
      <vt:variant>
        <vt:lpstr>Theme</vt:lpstr>
      </vt:variant>
      <vt:variant>
        <vt:i4>2</vt:i4>
      </vt:variant>
      <vt:variant>
        <vt:lpstr>Slide Titles</vt:lpstr>
      </vt:variant>
      <vt:variant>
        <vt:i4>33</vt:i4>
      </vt:variant>
    </vt:vector>
  </HeadingPairs>
  <TitlesOfParts>
    <vt:vector size="35" baseType="lpstr">
      <vt:lpstr>1_Custom Design</vt:lpstr>
      <vt:lpstr>5_Custom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Brever</dc:creator>
  <cp:lastModifiedBy>Scott Brever</cp:lastModifiedBy>
  <cp:revision>2</cp:revision>
  <dcterms:created xsi:type="dcterms:W3CDTF">2019-01-21T15:53:00Z</dcterms:created>
  <dcterms:modified xsi:type="dcterms:W3CDTF">2019-01-21T16:03:51Z</dcterms:modified>
</cp:coreProperties>
</file>