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1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6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2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3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025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53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55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9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812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7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37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0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6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00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846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09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40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048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34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026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956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56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26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6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4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2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3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84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48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1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8117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9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0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8122" name="Rectangle 10"/>
          <p:cNvSpPr>
            <a:spLocks noChangeArrowheads="1"/>
          </p:cNvSpPr>
          <p:nvPr userDrawn="1"/>
        </p:nvSpPr>
        <p:spPr bwMode="auto">
          <a:xfrm>
            <a:off x="2362200" y="68263"/>
            <a:ext cx="447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Stability in Bonding</a:t>
            </a:r>
          </a:p>
        </p:txBody>
      </p:sp>
      <p:pic>
        <p:nvPicPr>
          <p:cNvPr id="218126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7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07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8117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9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0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8122" name="Rectangle 10"/>
          <p:cNvSpPr>
            <a:spLocks noChangeArrowheads="1"/>
          </p:cNvSpPr>
          <p:nvPr userDrawn="1"/>
        </p:nvSpPr>
        <p:spPr bwMode="auto">
          <a:xfrm>
            <a:off x="2362200" y="68263"/>
            <a:ext cx="4476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Stability in Bonding</a:t>
            </a:r>
          </a:p>
        </p:txBody>
      </p:sp>
      <p:pic>
        <p:nvPicPr>
          <p:cNvPr id="218126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7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8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4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9141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3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4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5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19148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49" name="Picture 9" descr="buttoms_03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15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1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26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Compounds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819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Some of the matter around you is in the form of uncombined elements such as copper, sulfur, and oxygen.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533400" y="3395663"/>
            <a:ext cx="7620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Like many other sets of elements, these three elements unite chemically to form a compound when the conditions are right. </a:t>
            </a:r>
          </a:p>
        </p:txBody>
      </p:sp>
    </p:spTree>
    <p:extLst>
      <p:ext uri="{BB962C8B-B14F-4D97-AF65-F5344CB8AC3E}">
        <p14:creationId xmlns:p14="http://schemas.microsoft.com/office/powerpoint/2010/main" val="35560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6059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Energy Levels and Other Elements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533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Hydrogen contains one electron in its lone energy level.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33400" y="3098800"/>
            <a:ext cx="51816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dot diagram for hydrogen has a single dot next to its symbol.  This means that hydrogen’s outer energy level is not full. </a:t>
            </a:r>
          </a:p>
        </p:txBody>
      </p:sp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533400" y="4559300"/>
            <a:ext cx="5334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It is more stable when it is part of a compound.</a:t>
            </a:r>
          </a:p>
        </p:txBody>
      </p:sp>
      <p:pic>
        <p:nvPicPr>
          <p:cNvPr id="113679" name="Picture 15" descr="im14-hydro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7432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19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71" grpId="0"/>
      <p:bldP spid="1136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6059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Energy Levels and Other Elements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contrast, helium’s outer energy level contains two electrons.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Helium already has a full outer energy level by itself and is chemically stable. </a:t>
            </a: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533400" y="3835400"/>
            <a:ext cx="50292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Helium rarely forms compounds but, by itself, the element is a commonly used gas. </a:t>
            </a:r>
          </a:p>
        </p:txBody>
      </p:sp>
      <p:pic>
        <p:nvPicPr>
          <p:cNvPr id="114702" name="Picture 14" descr="im15-heliu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3622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1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5" grpId="0"/>
      <p:bldP spid="1146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6059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Energy Levels and Other Elements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620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you look at the elements in groups 13 through 17, you see that each of them falls short of having a stable energy level. </a:t>
            </a:r>
          </a:p>
        </p:txBody>
      </p:sp>
      <p:pic>
        <p:nvPicPr>
          <p:cNvPr id="11572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8375"/>
            <a:ext cx="6127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3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6059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Energy Levels and Other Elements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Each group contains too few electrons for a stable level of eight electrons. </a:t>
            </a:r>
          </a:p>
        </p:txBody>
      </p:sp>
      <p:pic>
        <p:nvPicPr>
          <p:cNvPr id="20276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8375"/>
            <a:ext cx="6127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9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5719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Outer Levels —Getting Their Fill 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How does hydrogen, or any other element, trying to become stable, gain or lose its outer electrons? 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533400" y="3086100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They do this by combining with other atoms that also have partially complete outer energy levels.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533400" y="3886200"/>
            <a:ext cx="76200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As a result, each achieves stability. </a:t>
            </a:r>
          </a:p>
        </p:txBody>
      </p:sp>
    </p:spTree>
    <p:extLst>
      <p:ext uri="{BB962C8B-B14F-4D97-AF65-F5344CB8AC3E}">
        <p14:creationId xmlns:p14="http://schemas.microsoft.com/office/powerpoint/2010/main" val="25647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3" grpId="0"/>
      <p:bldP spid="1167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5719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Outer Levels —Getting Their Fill 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illustration shows electron dot diagrams for sodium and chlorine.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533400" y="3048000"/>
            <a:ext cx="3124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they combine, sodium loses one electron and chlorine gains one electron. </a:t>
            </a:r>
          </a:p>
        </p:txBody>
      </p:sp>
      <p:pic>
        <p:nvPicPr>
          <p:cNvPr id="1187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2881313"/>
            <a:ext cx="4725987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22325" y="1524000"/>
            <a:ext cx="57197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Outer Levels —Getting Their Fill 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You can see from the electron dot diagram that chlorine now has a stable outer energy level.</a:t>
            </a: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33400" y="3048000"/>
            <a:ext cx="3352800" cy="23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Sodium had only one electron in its outer energy level, which it lost to combine with chlorine in sodium chloride. </a:t>
            </a:r>
          </a:p>
        </p:txBody>
      </p:sp>
      <p:pic>
        <p:nvPicPr>
          <p:cNvPr id="2017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954338"/>
            <a:ext cx="4670425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3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/>
      <p:bldP spid="2017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646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Stability Is Reached 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Look back to the next, outermost energy level of sodium.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533400" y="3060700"/>
            <a:ext cx="31242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is now the new outer energy level, and it is stable with eight electrons.</a:t>
            </a:r>
          </a:p>
        </p:txBody>
      </p:sp>
      <p:pic>
        <p:nvPicPr>
          <p:cNvPr id="11982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973388"/>
            <a:ext cx="4643437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6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/>
      <p:bldP spid="1198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3646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Stability Is Reached </a:t>
            </a:r>
          </a:p>
        </p:txBody>
      </p:sp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528638" y="2293938"/>
            <a:ext cx="8229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When atoms gain, lose, or share electrons, an attraction forms between the atoms, pulling them together to form a compound. 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533400" y="3429000"/>
            <a:ext cx="8153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attraction is called a chemical bond.  A </a:t>
            </a:r>
            <a:r>
              <a:rPr lang="en-US" altLang="en-US" sz="2400" b="1">
                <a:solidFill>
                  <a:srgbClr val="333399"/>
                </a:solidFill>
              </a:rPr>
              <a:t>chemical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bond</a:t>
            </a:r>
            <a:r>
              <a:rPr lang="en-US" altLang="en-US" sz="2400">
                <a:solidFill>
                  <a:srgbClr val="000000"/>
                </a:solidFill>
              </a:rPr>
              <a:t> is the force that holds atoms together in a compound.</a:t>
            </a:r>
          </a:p>
        </p:txBody>
      </p:sp>
      <p:pic>
        <p:nvPicPr>
          <p:cNvPr id="203785" name="Picture 6" descr="audio2">
            <a:hlinkClick r:id="" action="ppaction://noaction">
              <a:snd r:embed="rId2" name="chemical_bond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4138613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98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/>
      <p:bldP spid="2037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33400" y="15319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523875" y="2133600"/>
            <a:ext cx="7934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tells which elements a compound contains and how many atoms of each element are in one unit of a compound?</a:t>
            </a:r>
          </a:p>
        </p:txBody>
      </p:sp>
      <p:sp>
        <p:nvSpPr>
          <p:cNvPr id="192527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062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1" grpId="0"/>
      <p:bldP spid="1925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260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Compounds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229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green coating on the Statue of Liberty and some old pennies is a result of this chemical change. 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533400" y="3070225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compound formed when elements combine often has properties that aren’t anything like those of the individual elements. </a:t>
            </a:r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533400" y="4114800"/>
            <a:ext cx="8153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Sodium chloride, for example, is a compound made from the elements sodium and chlorine. </a:t>
            </a:r>
          </a:p>
        </p:txBody>
      </p:sp>
    </p:spTree>
    <p:extLst>
      <p:ext uri="{BB962C8B-B14F-4D97-AF65-F5344CB8AC3E}">
        <p14:creationId xmlns:p14="http://schemas.microsoft.com/office/powerpoint/2010/main" val="140691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5" grpId="0"/>
      <p:bldP spid="1034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519113" y="1997075"/>
            <a:ext cx="79343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 chemical formula is a form of chemical shorthand that tells what elements and how many atoms of each are in one unit of a compound.</a:t>
            </a:r>
          </a:p>
        </p:txBody>
      </p:sp>
      <p:sp>
        <p:nvSpPr>
          <p:cNvPr id="193544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39503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/>
      <p:bldP spid="1935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Text Box 4"/>
          <p:cNvSpPr txBox="1">
            <a:spLocks noChangeArrowheads="1"/>
          </p:cNvSpPr>
          <p:nvPr/>
        </p:nvSpPr>
        <p:spPr bwMode="auto">
          <a:xfrm>
            <a:off x="533400" y="15319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523875" y="2133600"/>
            <a:ext cx="793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number of __________ in each group’s outer energy level increases across the periodic table. </a:t>
            </a:r>
          </a:p>
        </p:txBody>
      </p:sp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519113" y="3810000"/>
            <a:ext cx="7934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 neutrons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 protons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 protons and neutrons </a:t>
            </a:r>
          </a:p>
        </p:txBody>
      </p:sp>
      <p:sp>
        <p:nvSpPr>
          <p:cNvPr id="207880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426290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/>
      <p:bldP spid="207877" grpId="0"/>
      <p:bldP spid="2078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33400" y="14525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19113" y="1997075"/>
            <a:ext cx="793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A. Protons and neutrons are located in the nucleus of the atom. </a:t>
            </a:r>
          </a:p>
        </p:txBody>
      </p:sp>
      <p:sp>
        <p:nvSpPr>
          <p:cNvPr id="208903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0759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/>
      <p:bldP spid="2089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533400" y="1531938"/>
            <a:ext cx="175736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523875" y="2133600"/>
            <a:ext cx="793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force that holds atoms together in compounds?</a:t>
            </a: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519113" y="4419600"/>
            <a:ext cx="7934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force that holds atoms together in compounds is a chemical bond.</a:t>
            </a:r>
          </a:p>
        </p:txBody>
      </p:sp>
      <p:sp>
        <p:nvSpPr>
          <p:cNvPr id="209927" name="Text Box 7"/>
          <p:cNvSpPr txBox="1">
            <a:spLocks noChangeArrowheads="1"/>
          </p:cNvSpPr>
          <p:nvPr/>
        </p:nvSpPr>
        <p:spPr bwMode="auto">
          <a:xfrm>
            <a:off x="533400" y="3890963"/>
            <a:ext cx="128587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209929" name="Rectangle 2"/>
          <p:cNvSpPr>
            <a:spLocks noChangeArrowheads="1"/>
          </p:cNvSpPr>
          <p:nvPr/>
        </p:nvSpPr>
        <p:spPr bwMode="auto">
          <a:xfrm>
            <a:off x="2971800" y="66675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70980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5" grpId="0"/>
      <p:bldP spid="209926" grpId="0"/>
      <p:bldP spid="2099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Formulas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1581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</a:t>
            </a:r>
            <a:r>
              <a:rPr lang="en-US" altLang="en-US" sz="2400" b="1">
                <a:solidFill>
                  <a:srgbClr val="333399"/>
                </a:solidFill>
              </a:rPr>
              <a:t>chemical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formula</a:t>
            </a:r>
            <a:r>
              <a:rPr lang="en-US" altLang="en-US" sz="2400">
                <a:solidFill>
                  <a:srgbClr val="000000"/>
                </a:solidFill>
              </a:rPr>
              <a:t> tells what elements a compound contains and the exact number of the atoms of each element in a unit of that compound.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33400" y="34290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compound that you are probably most familiar with is 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O, more commonly known as water. </a:t>
            </a:r>
          </a:p>
        </p:txBody>
      </p:sp>
      <p:pic>
        <p:nvPicPr>
          <p:cNvPr id="105484" name="Picture 6" descr="audio2">
            <a:hlinkClick r:id="" action="ppaction://noaction">
              <a:snd r:embed="rId2" name="chemical_formula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299402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84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/>
      <p:bldP spid="1054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Formulas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This formula contains the symbols H for the element hydrogen and O for the element oxygen.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533400" y="3098800"/>
            <a:ext cx="7620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the subscript number 2 written after the H for hydrogen. </a:t>
            </a:r>
          </a:p>
        </p:txBody>
      </p:sp>
    </p:spTree>
    <p:extLst>
      <p:ext uri="{BB962C8B-B14F-4D97-AF65-F5344CB8AC3E}">
        <p14:creationId xmlns:p14="http://schemas.microsoft.com/office/powerpoint/2010/main" val="7853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Formulas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564356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 subscript written after a symbol tells how many atoms of that element are in a unit of the compound. </a:t>
            </a:r>
          </a:p>
        </p:txBody>
      </p:sp>
      <p:pic>
        <p:nvPicPr>
          <p:cNvPr id="1075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473200"/>
            <a:ext cx="2328862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822325" y="1552575"/>
            <a:ext cx="17859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Formulas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5567362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If a symbol has no subscript, the unit contains only one atom of that element.  A unit of   H</a:t>
            </a:r>
            <a:r>
              <a:rPr lang="en-US" altLang="en-US" sz="2400" baseline="-25000">
                <a:solidFill>
                  <a:srgbClr val="000000"/>
                </a:solidFill>
              </a:rPr>
              <a:t>2</a:t>
            </a:r>
            <a:r>
              <a:rPr lang="en-US" altLang="en-US" sz="2400">
                <a:solidFill>
                  <a:srgbClr val="000000"/>
                </a:solidFill>
              </a:rPr>
              <a:t>O contains two hydrogen atoms and one oxygen atom. </a:t>
            </a:r>
          </a:p>
        </p:txBody>
      </p:sp>
      <p:pic>
        <p:nvPicPr>
          <p:cNvPr id="20071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473200"/>
            <a:ext cx="2328862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3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2873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Atomic Stability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808196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electric forces between oppositely charged electrons and protons hold atoms and molecules together, and thus are the forces that cause compounds to form. 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33400" y="3757613"/>
            <a:ext cx="7620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Atoms of noble gases are unusually stable. 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3400" y="4217988"/>
            <a:ext cx="80772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Compounds of these atoms rarely form because they are almost always less stable than the original atoms. </a:t>
            </a:r>
          </a:p>
        </p:txBody>
      </p:sp>
    </p:spTree>
    <p:extLst>
      <p:ext uri="{BB962C8B-B14F-4D97-AF65-F5344CB8AC3E}">
        <p14:creationId xmlns:p14="http://schemas.microsoft.com/office/powerpoint/2010/main" val="23627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/>
      <p:bldP spid="108555" grpId="0"/>
      <p:bldP spid="108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4378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Unique Noble Gases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457676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understand the stability of the noble gases, it is helpful to look at electron dot diagrams.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3400" y="3749675"/>
            <a:ext cx="4572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Electron dot diagrams show only the electrons in the outer energy level of an atom. </a:t>
            </a:r>
          </a:p>
        </p:txBody>
      </p:sp>
      <p:pic>
        <p:nvPicPr>
          <p:cNvPr id="11060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1587500"/>
            <a:ext cx="3352800" cy="420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  <p:bldP spid="1105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2325" y="1552575"/>
            <a:ext cx="3249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Chemical Stability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28638" y="2293938"/>
            <a:ext cx="4195762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noble gases are stable because they each have a complete outer energy level. 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533400" y="3736975"/>
            <a:ext cx="419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Notice that eight dots surround Kr, Ne, Xe, Ar, and Rn, and two dots surround He. </a:t>
            </a:r>
          </a:p>
        </p:txBody>
      </p:sp>
      <p:pic>
        <p:nvPicPr>
          <p:cNvPr id="11265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64648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  <p:bldP spid="112647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863</Words>
  <Application>Microsoft Office PowerPoint</Application>
  <PresentationFormat>On-screen Show (4:3)</PresentationFormat>
  <Paragraphs>76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Custom Design</vt:lpstr>
      <vt:lpstr>1_Custom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2019-01-21T15:50:34Z</dcterms:created>
  <dcterms:modified xsi:type="dcterms:W3CDTF">2019-01-21T15:52:56Z</dcterms:modified>
</cp:coreProperties>
</file>