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17469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7038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75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81956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5724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7314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4017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448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40733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725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4013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9650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3931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2537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7982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42856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2079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49048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9998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2542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56949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19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17825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4482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0457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2968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835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178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011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37539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0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701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443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2.xml"/><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1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slide" Target="../slides/slide2.xml"/><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18"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slide" Target="../slides/slide2.xml"/><Relationship Id="rId2" Type="http://schemas.openxmlformats.org/officeDocument/2006/relationships/slideLayout" Target="../slideLayouts/slideLayout24.xml"/><Relationship Id="rId16" Type="http://schemas.openxmlformats.org/officeDocument/2006/relationships/image" Target="../media/image4.png"/><Relationship Id="rId20"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6.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4019"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14023" name="Picture 18" descr="buttoms_07">
            <a:hlinkClick r:id="" action="ppaction://hlinkshowjump?jump=previous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5" name="Picture 20" descr="buttoms_12">
            <a:hlinkClick r:id="" action="ppaction://hlinkshowjump?jump=nextslide"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6" name="Picture 21" descr="buttoms_15">
            <a:hlinkClick r:id="" action="ppaction://hlinkshowjump?jump=endshow"/>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7" name="Text Box 11"/>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base">
              <a:lnSpc>
                <a:spcPct val="90000"/>
              </a:lnSpc>
              <a:spcBef>
                <a:spcPct val="0"/>
              </a:spcBef>
              <a:spcAft>
                <a:spcPct val="0"/>
              </a:spcAft>
            </a:pPr>
            <a:r>
              <a:rPr lang="en-US" altLang="en-US" sz="1400" b="1">
                <a:solidFill>
                  <a:srgbClr val="FFFFFF"/>
                </a:solidFill>
              </a:rPr>
              <a:t>Section</a:t>
            </a:r>
            <a:endParaRPr lang="en-US" altLang="en-US" sz="3200" b="1">
              <a:solidFill>
                <a:srgbClr val="FFFFFF"/>
              </a:solidFill>
            </a:endParaRPr>
          </a:p>
          <a:p>
            <a:pPr algn="ctr" fontAlgn="base">
              <a:lnSpc>
                <a:spcPct val="90000"/>
              </a:lnSpc>
              <a:spcBef>
                <a:spcPct val="0"/>
              </a:spcBef>
              <a:spcAft>
                <a:spcPct val="0"/>
              </a:spcAft>
            </a:pPr>
            <a:r>
              <a:rPr lang="en-US" altLang="en-US" sz="3200" b="1">
                <a:solidFill>
                  <a:srgbClr val="FFFFFF"/>
                </a:solidFill>
              </a:rPr>
              <a:t>2</a:t>
            </a:r>
          </a:p>
        </p:txBody>
      </p:sp>
      <p:sp>
        <p:nvSpPr>
          <p:cNvPr id="214029" name="Rectangle 13"/>
          <p:cNvSpPr>
            <a:spLocks noChangeArrowheads="1"/>
          </p:cNvSpPr>
          <p:nvPr userDrawn="1"/>
        </p:nvSpPr>
        <p:spPr bwMode="auto">
          <a:xfrm>
            <a:off x="2825750" y="115888"/>
            <a:ext cx="394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b="1">
                <a:solidFill>
                  <a:srgbClr val="FFFFFF"/>
                </a:solidFill>
              </a:rPr>
              <a:t>Masses of Atoms</a:t>
            </a:r>
          </a:p>
        </p:txBody>
      </p:sp>
      <p:pic>
        <p:nvPicPr>
          <p:cNvPr id="214030" name="Picture 12" descr="buttoms_10">
            <a:hlinkClick r:id="rId17" action="ppaction://hlinksldjump"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31" name="Picture 10" descr="buttoms_05">
            <a:hlinkClick r:id="" action="ppaction://noaction" highlightClick="1"/>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32" name="Picture 9" descr="buttoms_03">
            <a:hlinkClick r:id="" action="ppaction://noaction" highlightClick="1"/>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43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pitchFamily="34" charset="0"/>
        </a:defRPr>
      </a:lvl2pPr>
      <a:lvl3pPr algn="l" rtl="0" eaLnBrk="0" fontAlgn="base" hangingPunct="0">
        <a:spcBef>
          <a:spcPct val="0"/>
        </a:spcBef>
        <a:spcAft>
          <a:spcPct val="0"/>
        </a:spcAft>
        <a:defRPr sz="3600">
          <a:solidFill>
            <a:schemeClr val="bg1"/>
          </a:solidFill>
          <a:latin typeface="Arial" pitchFamily="34" charset="0"/>
        </a:defRPr>
      </a:lvl3pPr>
      <a:lvl4pPr algn="l" rtl="0" eaLnBrk="0" fontAlgn="base" hangingPunct="0">
        <a:spcBef>
          <a:spcPct val="0"/>
        </a:spcBef>
        <a:spcAft>
          <a:spcPct val="0"/>
        </a:spcAft>
        <a:defRPr sz="3600">
          <a:solidFill>
            <a:schemeClr val="bg1"/>
          </a:solidFill>
          <a:latin typeface="Arial" pitchFamily="34" charset="0"/>
        </a:defRPr>
      </a:lvl4pPr>
      <a:lvl5pPr algn="l" rtl="0" eaLnBrk="0" fontAlgn="base" hangingPunct="0">
        <a:spcBef>
          <a:spcPct val="0"/>
        </a:spcBef>
        <a:spcAft>
          <a:spcPct val="0"/>
        </a:spcAft>
        <a:defRPr sz="3600">
          <a:solidFill>
            <a:schemeClr val="bg1"/>
          </a:solidFill>
          <a:latin typeface="Arial" pitchFamily="34" charset="0"/>
        </a:defRPr>
      </a:lvl5pPr>
      <a:lvl6pPr marL="457200" algn="l" rtl="0" eaLnBrk="0" fontAlgn="base" hangingPunct="0">
        <a:spcBef>
          <a:spcPct val="0"/>
        </a:spcBef>
        <a:spcAft>
          <a:spcPct val="0"/>
        </a:spcAft>
        <a:defRPr sz="3600">
          <a:solidFill>
            <a:schemeClr val="bg1"/>
          </a:solidFill>
          <a:latin typeface="Arial" pitchFamily="34" charset="0"/>
        </a:defRPr>
      </a:lvl6pPr>
      <a:lvl7pPr marL="914400" algn="l" rtl="0" eaLnBrk="0" fontAlgn="base" hangingPunct="0">
        <a:spcBef>
          <a:spcPct val="0"/>
        </a:spcBef>
        <a:spcAft>
          <a:spcPct val="0"/>
        </a:spcAft>
        <a:defRPr sz="3600">
          <a:solidFill>
            <a:schemeClr val="bg1"/>
          </a:solidFill>
          <a:latin typeface="Arial" pitchFamily="34" charset="0"/>
        </a:defRPr>
      </a:lvl7pPr>
      <a:lvl8pPr marL="1371600" algn="l" rtl="0" eaLnBrk="0" fontAlgn="base" hangingPunct="0">
        <a:spcBef>
          <a:spcPct val="0"/>
        </a:spcBef>
        <a:spcAft>
          <a:spcPct val="0"/>
        </a:spcAft>
        <a:defRPr sz="3600">
          <a:solidFill>
            <a:schemeClr val="bg1"/>
          </a:solidFill>
          <a:latin typeface="Arial" pitchFamily="34" charset="0"/>
        </a:defRPr>
      </a:lvl8pPr>
      <a:lvl9pPr marL="1828800" algn="l" rtl="0" eaLnBrk="0" fontAlgn="base" hangingPunct="0">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43"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15047" name="Picture 7" descr="buttoms_07">
            <a:hlinkClick r:id="" action="ppaction://hlinkshowjump?jump=previous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9" name="Picture 9" descr="buttoms_12">
            <a:hlinkClick r:id="" action="ppaction://hlinkshowjump?jump=nextslide"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50" name="Picture 10" descr="buttoms_15">
            <a:hlinkClick r:id="" action="ppaction://hlinkshowjump?jump=endshow"/>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51" name="Text Box 11"/>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base">
              <a:lnSpc>
                <a:spcPct val="90000"/>
              </a:lnSpc>
              <a:spcBef>
                <a:spcPct val="0"/>
              </a:spcBef>
              <a:spcAft>
                <a:spcPct val="0"/>
              </a:spcAft>
            </a:pPr>
            <a:r>
              <a:rPr lang="en-US" altLang="en-US" sz="1400" b="1">
                <a:solidFill>
                  <a:srgbClr val="FFFFFF"/>
                </a:solidFill>
              </a:rPr>
              <a:t>Section</a:t>
            </a:r>
            <a:endParaRPr lang="en-US" altLang="en-US" sz="3200" b="1">
              <a:solidFill>
                <a:srgbClr val="FFFFFF"/>
              </a:solidFill>
            </a:endParaRPr>
          </a:p>
          <a:p>
            <a:pPr algn="ctr" fontAlgn="base">
              <a:lnSpc>
                <a:spcPct val="90000"/>
              </a:lnSpc>
              <a:spcBef>
                <a:spcPct val="0"/>
              </a:spcBef>
              <a:spcAft>
                <a:spcPct val="0"/>
              </a:spcAft>
            </a:pPr>
            <a:r>
              <a:rPr lang="en-US" altLang="en-US" sz="3200" b="1">
                <a:solidFill>
                  <a:srgbClr val="FFFFFF"/>
                </a:solidFill>
              </a:rPr>
              <a:t>3</a:t>
            </a:r>
          </a:p>
        </p:txBody>
      </p:sp>
      <p:sp>
        <p:nvSpPr>
          <p:cNvPr id="215053" name="Rectangle 13"/>
          <p:cNvSpPr>
            <a:spLocks noChangeArrowheads="1"/>
          </p:cNvSpPr>
          <p:nvPr userDrawn="1"/>
        </p:nvSpPr>
        <p:spPr bwMode="auto">
          <a:xfrm>
            <a:off x="2816225" y="77788"/>
            <a:ext cx="424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b="1">
                <a:solidFill>
                  <a:srgbClr val="FFFFFF"/>
                </a:solidFill>
                <a:latin typeface="ITCFranklinGothicStd-Hvy" charset="0"/>
              </a:rPr>
              <a:t>The Periodic Table</a:t>
            </a:r>
          </a:p>
        </p:txBody>
      </p:sp>
      <p:pic>
        <p:nvPicPr>
          <p:cNvPr id="215054" name="Picture 12" descr="buttoms_10">
            <a:hlinkClick r:id="rId17" action="ppaction://hlinksldjump"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55" name="Picture 10" descr="buttoms_05">
            <a:hlinkClick r:id="" action="ppaction://noaction" highlightClick="1"/>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56" name="Picture 9" descr="buttoms_03">
            <a:hlinkClick r:id="" action="ppaction://noaction" highlightClick="1"/>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171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pitchFamily="34" charset="0"/>
        </a:defRPr>
      </a:lvl2pPr>
      <a:lvl3pPr algn="l" rtl="0" eaLnBrk="0" fontAlgn="base" hangingPunct="0">
        <a:spcBef>
          <a:spcPct val="0"/>
        </a:spcBef>
        <a:spcAft>
          <a:spcPct val="0"/>
        </a:spcAft>
        <a:defRPr sz="3600">
          <a:solidFill>
            <a:schemeClr val="bg1"/>
          </a:solidFill>
          <a:latin typeface="Arial" pitchFamily="34" charset="0"/>
        </a:defRPr>
      </a:lvl3pPr>
      <a:lvl4pPr algn="l" rtl="0" eaLnBrk="0" fontAlgn="base" hangingPunct="0">
        <a:spcBef>
          <a:spcPct val="0"/>
        </a:spcBef>
        <a:spcAft>
          <a:spcPct val="0"/>
        </a:spcAft>
        <a:defRPr sz="3600">
          <a:solidFill>
            <a:schemeClr val="bg1"/>
          </a:solidFill>
          <a:latin typeface="Arial" pitchFamily="34" charset="0"/>
        </a:defRPr>
      </a:lvl4pPr>
      <a:lvl5pPr algn="l" rtl="0" eaLnBrk="0" fontAlgn="base" hangingPunct="0">
        <a:spcBef>
          <a:spcPct val="0"/>
        </a:spcBef>
        <a:spcAft>
          <a:spcPct val="0"/>
        </a:spcAft>
        <a:defRPr sz="3600">
          <a:solidFill>
            <a:schemeClr val="bg1"/>
          </a:solidFill>
          <a:latin typeface="Arial" pitchFamily="34" charset="0"/>
        </a:defRPr>
      </a:lvl5pPr>
      <a:lvl6pPr marL="457200" algn="l" rtl="0" eaLnBrk="0" fontAlgn="base" hangingPunct="0">
        <a:spcBef>
          <a:spcPct val="0"/>
        </a:spcBef>
        <a:spcAft>
          <a:spcPct val="0"/>
        </a:spcAft>
        <a:defRPr sz="3600">
          <a:solidFill>
            <a:schemeClr val="bg1"/>
          </a:solidFill>
          <a:latin typeface="Arial" pitchFamily="34" charset="0"/>
        </a:defRPr>
      </a:lvl6pPr>
      <a:lvl7pPr marL="914400" algn="l" rtl="0" eaLnBrk="0" fontAlgn="base" hangingPunct="0">
        <a:spcBef>
          <a:spcPct val="0"/>
        </a:spcBef>
        <a:spcAft>
          <a:spcPct val="0"/>
        </a:spcAft>
        <a:defRPr sz="3600">
          <a:solidFill>
            <a:schemeClr val="bg1"/>
          </a:solidFill>
          <a:latin typeface="Arial" pitchFamily="34" charset="0"/>
        </a:defRPr>
      </a:lvl7pPr>
      <a:lvl8pPr marL="1371600" algn="l" rtl="0" eaLnBrk="0" fontAlgn="base" hangingPunct="0">
        <a:spcBef>
          <a:spcPct val="0"/>
        </a:spcBef>
        <a:spcAft>
          <a:spcPct val="0"/>
        </a:spcAft>
        <a:defRPr sz="3600">
          <a:solidFill>
            <a:schemeClr val="bg1"/>
          </a:solidFill>
          <a:latin typeface="Arial" pitchFamily="34" charset="0"/>
        </a:defRPr>
      </a:lvl8pPr>
      <a:lvl9pPr marL="1828800" algn="l" rtl="0" eaLnBrk="0" fontAlgn="base" hangingPunct="0">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9378"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29381" name="Picture 7" descr="buttoms_07">
            <a:hlinkClick r:id="" action="ppaction://hlinkshowjump?jump=previous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3" name="Picture 9" descr="buttoms_12">
            <a:hlinkClick r:id="" action="ppaction://hlinkshowjump?jump=nextslide"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4" name="Picture 10" descr="buttoms_15">
            <a:hlinkClick r:id="" action="ppaction://hlinkshowjump?jump=endshow"/>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5" name="Text Box 9"/>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base">
              <a:lnSpc>
                <a:spcPct val="90000"/>
              </a:lnSpc>
              <a:spcBef>
                <a:spcPct val="0"/>
              </a:spcBef>
              <a:spcAft>
                <a:spcPct val="0"/>
              </a:spcAft>
            </a:pPr>
            <a:r>
              <a:rPr lang="en-US" altLang="en-US" sz="1400" b="1">
                <a:solidFill>
                  <a:srgbClr val="FFFFFF"/>
                </a:solidFill>
              </a:rPr>
              <a:t>Section</a:t>
            </a:r>
            <a:endParaRPr lang="en-US" altLang="en-US" sz="3200" b="1">
              <a:solidFill>
                <a:srgbClr val="FFFFFF"/>
              </a:solidFill>
            </a:endParaRPr>
          </a:p>
          <a:p>
            <a:pPr algn="ctr" fontAlgn="base">
              <a:lnSpc>
                <a:spcPct val="90000"/>
              </a:lnSpc>
              <a:spcBef>
                <a:spcPct val="0"/>
              </a:spcBef>
              <a:spcAft>
                <a:spcPct val="0"/>
              </a:spcAft>
            </a:pPr>
            <a:r>
              <a:rPr lang="en-US" altLang="en-US" sz="3200" b="1">
                <a:solidFill>
                  <a:srgbClr val="FFFFFF"/>
                </a:solidFill>
              </a:rPr>
              <a:t>3</a:t>
            </a:r>
          </a:p>
        </p:txBody>
      </p:sp>
      <p:pic>
        <p:nvPicPr>
          <p:cNvPr id="229387" name="Picture 12" descr="buttoms_10">
            <a:hlinkClick r:id="rId17" action="ppaction://hlinksldjump"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8" name="Picture 10" descr="buttoms_05">
            <a:hlinkClick r:id="" action="ppaction://noaction" highlightClick="1"/>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9" name="Picture 9" descr="buttoms_03">
            <a:hlinkClick r:id="" action="ppaction://noaction" highlightClick="1"/>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8736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itchFamily="34" charset="0"/>
        </a:defRPr>
      </a:lvl2pPr>
      <a:lvl3pPr algn="l" rtl="0" fontAlgn="base">
        <a:spcBef>
          <a:spcPct val="0"/>
        </a:spcBef>
        <a:spcAft>
          <a:spcPct val="0"/>
        </a:spcAft>
        <a:defRPr sz="3600">
          <a:solidFill>
            <a:schemeClr val="bg1"/>
          </a:solidFill>
          <a:latin typeface="Arial" pitchFamily="34" charset="0"/>
        </a:defRPr>
      </a:lvl3pPr>
      <a:lvl4pPr algn="l" rtl="0" fontAlgn="base">
        <a:spcBef>
          <a:spcPct val="0"/>
        </a:spcBef>
        <a:spcAft>
          <a:spcPct val="0"/>
        </a:spcAft>
        <a:defRPr sz="3600">
          <a:solidFill>
            <a:schemeClr val="bg1"/>
          </a:solidFill>
          <a:latin typeface="Arial" pitchFamily="34" charset="0"/>
        </a:defRPr>
      </a:lvl4pPr>
      <a:lvl5pPr algn="l" rtl="0" fontAlgn="base">
        <a:spcBef>
          <a:spcPct val="0"/>
        </a:spcBef>
        <a:spcAft>
          <a:spcPct val="0"/>
        </a:spcAft>
        <a:defRPr sz="3600">
          <a:solidFill>
            <a:schemeClr val="bg1"/>
          </a:solidFill>
          <a:latin typeface="Arial" pitchFamily="34" charset="0"/>
        </a:defRPr>
      </a:lvl5pPr>
      <a:lvl6pPr marL="457200" algn="l" rtl="0" fontAlgn="base">
        <a:spcBef>
          <a:spcPct val="0"/>
        </a:spcBef>
        <a:spcAft>
          <a:spcPct val="0"/>
        </a:spcAft>
        <a:defRPr sz="3600">
          <a:solidFill>
            <a:schemeClr val="bg1"/>
          </a:solidFill>
          <a:latin typeface="Arial" pitchFamily="34" charset="0"/>
        </a:defRPr>
      </a:lvl6pPr>
      <a:lvl7pPr marL="914400" algn="l" rtl="0" fontAlgn="base">
        <a:spcBef>
          <a:spcPct val="0"/>
        </a:spcBef>
        <a:spcAft>
          <a:spcPct val="0"/>
        </a:spcAft>
        <a:defRPr sz="3600">
          <a:solidFill>
            <a:schemeClr val="bg1"/>
          </a:solidFill>
          <a:latin typeface="Arial" pitchFamily="34" charset="0"/>
        </a:defRPr>
      </a:lvl7pPr>
      <a:lvl8pPr marL="1371600" algn="l" rtl="0" fontAlgn="base">
        <a:spcBef>
          <a:spcPct val="0"/>
        </a:spcBef>
        <a:spcAft>
          <a:spcPct val="0"/>
        </a:spcAft>
        <a:defRPr sz="3600">
          <a:solidFill>
            <a:schemeClr val="bg1"/>
          </a:solidFill>
          <a:latin typeface="Arial" pitchFamily="34" charset="0"/>
        </a:defRPr>
      </a:lvl8pPr>
      <a:lvl9pPr marL="1828800" algn="l" rtl="0" fontAlgn="base">
        <a:spcBef>
          <a:spcPct val="0"/>
        </a:spcBef>
        <a:spcAft>
          <a:spcPct val="0"/>
        </a:spcAft>
        <a:defRPr sz="3600">
          <a:solidFill>
            <a:schemeClr val="bg1"/>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4.wav"/><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3"/>
          <p:cNvSpPr txBox="1">
            <a:spLocks noChangeArrowheads="1"/>
          </p:cNvSpPr>
          <p:nvPr/>
        </p:nvSpPr>
        <p:spPr bwMode="auto">
          <a:xfrm>
            <a:off x="822325" y="1641475"/>
            <a:ext cx="44545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Organizing the Elements</a:t>
            </a:r>
            <a:r>
              <a:rPr lang="en-US" altLang="en-US" sz="2800">
                <a:solidFill>
                  <a:srgbClr val="009999"/>
                </a:solidFill>
              </a:rPr>
              <a:t> </a:t>
            </a:r>
          </a:p>
        </p:txBody>
      </p:sp>
      <p:sp>
        <p:nvSpPr>
          <p:cNvPr id="70660" name="Text Box 4"/>
          <p:cNvSpPr txBox="1">
            <a:spLocks noChangeArrowheads="1"/>
          </p:cNvSpPr>
          <p:nvPr/>
        </p:nvSpPr>
        <p:spPr bwMode="auto">
          <a:xfrm>
            <a:off x="533400" y="2293938"/>
            <a:ext cx="8001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i="1">
                <a:solidFill>
                  <a:srgbClr val="000000"/>
                </a:solidFill>
              </a:rPr>
              <a:t>Periodic</a:t>
            </a:r>
            <a:r>
              <a:rPr lang="en-US" altLang="en-US" sz="2400">
                <a:solidFill>
                  <a:srgbClr val="000000"/>
                </a:solidFill>
              </a:rPr>
              <a:t> means "repeated in a pattern." </a:t>
            </a:r>
          </a:p>
        </p:txBody>
      </p:sp>
      <p:sp>
        <p:nvSpPr>
          <p:cNvPr id="70663" name="Text Box 7"/>
          <p:cNvSpPr txBox="1">
            <a:spLocks noChangeArrowheads="1"/>
          </p:cNvSpPr>
          <p:nvPr/>
        </p:nvSpPr>
        <p:spPr bwMode="auto">
          <a:xfrm>
            <a:off x="533400" y="2759075"/>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In the late 1800s, Dmitri Mendeleev, a Russian chemist, searched for a way to organize the elements. </a:t>
            </a:r>
          </a:p>
        </p:txBody>
      </p:sp>
      <p:sp>
        <p:nvSpPr>
          <p:cNvPr id="70671" name="Text Box 15"/>
          <p:cNvSpPr txBox="1">
            <a:spLocks noChangeArrowheads="1"/>
          </p:cNvSpPr>
          <p:nvPr/>
        </p:nvSpPr>
        <p:spPr bwMode="auto">
          <a:xfrm>
            <a:off x="527050" y="3556000"/>
            <a:ext cx="806767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When he arranged all the elements known at that time in order of increasing atomic masses, he discovered a pattern. </a:t>
            </a:r>
          </a:p>
        </p:txBody>
      </p:sp>
    </p:spTree>
    <p:extLst>
      <p:ext uri="{BB962C8B-B14F-4D97-AF65-F5344CB8AC3E}">
        <p14:creationId xmlns:p14="http://schemas.microsoft.com/office/powerpoint/2010/main" val="2992657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box(out)">
                                      <p:cBhvr>
                                        <p:cTn id="7" dur="500"/>
                                        <p:tgtEl>
                                          <p:spTgt spid="706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box(out)">
                                      <p:cBhvr>
                                        <p:cTn id="12" dur="500"/>
                                        <p:tgtEl>
                                          <p:spTgt spid="706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0671"/>
                                        </p:tgtEl>
                                        <p:attrNameLst>
                                          <p:attrName>style.visibility</p:attrName>
                                        </p:attrNameLst>
                                      </p:cBhvr>
                                      <p:to>
                                        <p:strVal val="visible"/>
                                      </p:to>
                                    </p:set>
                                    <p:animEffect transition="in" filter="box(out)">
                                      <p:cBhvr>
                                        <p:cTn id="17" dur="500"/>
                                        <p:tgtEl>
                                          <p:spTgt spid="70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P spid="70663" grpId="0"/>
      <p:bldP spid="706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Text Box 3"/>
          <p:cNvSpPr txBox="1">
            <a:spLocks noChangeArrowheads="1"/>
          </p:cNvSpPr>
          <p:nvPr/>
        </p:nvSpPr>
        <p:spPr bwMode="auto">
          <a:xfrm>
            <a:off x="822325" y="1641475"/>
            <a:ext cx="44942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Electron Cloud Structure</a:t>
            </a:r>
            <a:r>
              <a:rPr lang="en-US" altLang="en-US" sz="2800">
                <a:solidFill>
                  <a:srgbClr val="009999"/>
                </a:solidFill>
              </a:rPr>
              <a:t> </a:t>
            </a:r>
          </a:p>
        </p:txBody>
      </p:sp>
      <p:sp>
        <p:nvSpPr>
          <p:cNvPr id="131076" name="Text Box 4"/>
          <p:cNvSpPr txBox="1">
            <a:spLocks noChangeArrowheads="1"/>
          </p:cNvSpPr>
          <p:nvPr/>
        </p:nvSpPr>
        <p:spPr bwMode="auto">
          <a:xfrm>
            <a:off x="533400" y="2293938"/>
            <a:ext cx="80613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Scientists have found that electrons within the electron cloud have different amounts of energy. </a:t>
            </a:r>
          </a:p>
        </p:txBody>
      </p:sp>
      <p:sp>
        <p:nvSpPr>
          <p:cNvPr id="131081" name="Text Box 9"/>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13108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900" y="3113088"/>
            <a:ext cx="6937375" cy="290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91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box(out)">
                                      <p:cBhvr>
                                        <p:cTn id="7" dur="5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822325" y="1641475"/>
            <a:ext cx="25987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Energy Levels</a:t>
            </a:r>
            <a:endParaRPr lang="en-US" altLang="en-US" sz="2800">
              <a:solidFill>
                <a:srgbClr val="009999"/>
              </a:solidFill>
            </a:endParaRPr>
          </a:p>
        </p:txBody>
      </p:sp>
      <p:sp>
        <p:nvSpPr>
          <p:cNvPr id="205829" name="Text Box 5"/>
          <p:cNvSpPr txBox="1">
            <a:spLocks noChangeArrowheads="1"/>
          </p:cNvSpPr>
          <p:nvPr/>
        </p:nvSpPr>
        <p:spPr bwMode="auto">
          <a:xfrm>
            <a:off x="528638" y="2293938"/>
            <a:ext cx="83137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Scientists model the energy differences of the electrons by placing the electrons in energy levels. </a:t>
            </a:r>
          </a:p>
        </p:txBody>
      </p:sp>
      <p:sp>
        <p:nvSpPr>
          <p:cNvPr id="205830" name="Text Box 6"/>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2058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88" y="3070225"/>
            <a:ext cx="6983412" cy="292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44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05829"/>
                                        </p:tgtEl>
                                        <p:attrNameLst>
                                          <p:attrName>style.visibility</p:attrName>
                                        </p:attrNameLst>
                                      </p:cBhvr>
                                      <p:to>
                                        <p:strVal val="visible"/>
                                      </p:to>
                                    </p:set>
                                    <p:animEffect transition="in" filter="box(out)">
                                      <p:cBhvr>
                                        <p:cTn id="7" dur="500"/>
                                        <p:tgtEl>
                                          <p:spTgt spid="205829"/>
                                        </p:tgtEl>
                                      </p:cBhvr>
                                    </p:animEffect>
                                  </p:childTnLst>
                                </p:cTn>
                              </p:par>
                              <p:par>
                                <p:cTn id="8" presetID="4" presetClass="entr" presetSubtype="16" fill="hold" nodeType="withEffect">
                                  <p:stCondLst>
                                    <p:cond delay="0"/>
                                  </p:stCondLst>
                                  <p:childTnLst>
                                    <p:set>
                                      <p:cBhvr>
                                        <p:cTn id="9" dur="1" fill="hold">
                                          <p:stCondLst>
                                            <p:cond delay="0"/>
                                          </p:stCondLst>
                                        </p:cTn>
                                        <p:tgtEl>
                                          <p:spTgt spid="205833"/>
                                        </p:tgtEl>
                                        <p:attrNameLst>
                                          <p:attrName>style.visibility</p:attrName>
                                        </p:attrNameLst>
                                      </p:cBhvr>
                                      <p:to>
                                        <p:strVal val="visible"/>
                                      </p:to>
                                    </p:set>
                                    <p:animEffect transition="in" filter="box(in)">
                                      <p:cBhvr>
                                        <p:cTn id="10" dur="500"/>
                                        <p:tgtEl>
                                          <p:spTgt spid="205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Text Box 3"/>
          <p:cNvSpPr txBox="1">
            <a:spLocks noChangeArrowheads="1"/>
          </p:cNvSpPr>
          <p:nvPr/>
        </p:nvSpPr>
        <p:spPr bwMode="auto">
          <a:xfrm>
            <a:off x="822325" y="1641475"/>
            <a:ext cx="25987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Energy Levels</a:t>
            </a:r>
            <a:endParaRPr lang="en-US" altLang="en-US" sz="2800">
              <a:solidFill>
                <a:srgbClr val="009999"/>
              </a:solidFill>
            </a:endParaRPr>
          </a:p>
        </p:txBody>
      </p:sp>
      <p:sp>
        <p:nvSpPr>
          <p:cNvPr id="132100" name="Text Box 4"/>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Energy levels nearer the nucleus have lower energy than those levels that are farther away. </a:t>
            </a:r>
          </a:p>
        </p:txBody>
      </p:sp>
      <p:sp>
        <p:nvSpPr>
          <p:cNvPr id="132103" name="Text Box 7"/>
          <p:cNvSpPr txBox="1">
            <a:spLocks noChangeArrowheads="1"/>
          </p:cNvSpPr>
          <p:nvPr/>
        </p:nvSpPr>
        <p:spPr bwMode="auto">
          <a:xfrm>
            <a:off x="527050" y="3086100"/>
            <a:ext cx="8001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Electrons fill these energy levels from the inner levels (closer to the nucleus) to the outer levels (farther from the nucleus). </a:t>
            </a:r>
          </a:p>
        </p:txBody>
      </p:sp>
      <p:sp>
        <p:nvSpPr>
          <p:cNvPr id="132105" name="Text Box 9"/>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Tree>
    <p:extLst>
      <p:ext uri="{BB962C8B-B14F-4D97-AF65-F5344CB8AC3E}">
        <p14:creationId xmlns:p14="http://schemas.microsoft.com/office/powerpoint/2010/main" val="2810436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box(out)">
                                      <p:cBhvr>
                                        <p:cTn id="7" dur="500"/>
                                        <p:tgtEl>
                                          <p:spTgt spid="132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2103"/>
                                        </p:tgtEl>
                                        <p:attrNameLst>
                                          <p:attrName>style.visibility</p:attrName>
                                        </p:attrNameLst>
                                      </p:cBhvr>
                                      <p:to>
                                        <p:strVal val="visible"/>
                                      </p:to>
                                    </p:set>
                                    <p:animEffect transition="in" filter="box(out)">
                                      <p:cBhvr>
                                        <p:cTn id="12" dur="500"/>
                                        <p:tgtEl>
                                          <p:spTgt spid="132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p:bldP spid="1321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ext Box 3"/>
          <p:cNvSpPr txBox="1">
            <a:spLocks noChangeArrowheads="1"/>
          </p:cNvSpPr>
          <p:nvPr/>
        </p:nvSpPr>
        <p:spPr bwMode="auto">
          <a:xfrm>
            <a:off x="822325" y="1641475"/>
            <a:ext cx="25987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Energy Levels</a:t>
            </a:r>
            <a:endParaRPr lang="en-US" altLang="en-US" sz="2800">
              <a:solidFill>
                <a:srgbClr val="009999"/>
              </a:solidFill>
            </a:endParaRPr>
          </a:p>
        </p:txBody>
      </p:sp>
      <p:sp>
        <p:nvSpPr>
          <p:cNvPr id="133124" name="Text Box 4"/>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Elements that are in the same group have the same number of electrons in their outer energy level. </a:t>
            </a:r>
          </a:p>
        </p:txBody>
      </p:sp>
      <p:sp>
        <p:nvSpPr>
          <p:cNvPr id="133127" name="Text Box 7"/>
          <p:cNvSpPr txBox="1">
            <a:spLocks noChangeArrowheads="1"/>
          </p:cNvSpPr>
          <p:nvPr/>
        </p:nvSpPr>
        <p:spPr bwMode="auto">
          <a:xfrm>
            <a:off x="527050" y="310038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It is the number of electrons in the outer energy level that determines the chemical properties of the element. </a:t>
            </a:r>
          </a:p>
        </p:txBody>
      </p:sp>
      <p:sp>
        <p:nvSpPr>
          <p:cNvPr id="133128" name="Text Box 8"/>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Tree>
    <p:extLst>
      <p:ext uri="{BB962C8B-B14F-4D97-AF65-F5344CB8AC3E}">
        <p14:creationId xmlns:p14="http://schemas.microsoft.com/office/powerpoint/2010/main" val="1039434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box(out)">
                                      <p:cBhvr>
                                        <p:cTn id="7" dur="500"/>
                                        <p:tgtEl>
                                          <p:spTgt spid="133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3127"/>
                                        </p:tgtEl>
                                        <p:attrNameLst>
                                          <p:attrName>style.visibility</p:attrName>
                                        </p:attrNameLst>
                                      </p:cBhvr>
                                      <p:to>
                                        <p:strVal val="visible"/>
                                      </p:to>
                                    </p:set>
                                    <p:animEffect transition="in" filter="box(out)">
                                      <p:cBhvr>
                                        <p:cTn id="12" dur="500"/>
                                        <p:tgtEl>
                                          <p:spTgt spid="133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p:bldP spid="1331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Text Box 3"/>
          <p:cNvSpPr txBox="1">
            <a:spLocks noChangeArrowheads="1"/>
          </p:cNvSpPr>
          <p:nvPr/>
        </p:nvSpPr>
        <p:spPr bwMode="auto">
          <a:xfrm>
            <a:off x="822325" y="1641475"/>
            <a:ext cx="26971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Energy Levels</a:t>
            </a:r>
            <a:r>
              <a:rPr lang="en-US" altLang="en-US" sz="2800">
                <a:solidFill>
                  <a:srgbClr val="009999"/>
                </a:solidFill>
              </a:rPr>
              <a:t> </a:t>
            </a:r>
          </a:p>
        </p:txBody>
      </p:sp>
      <p:sp>
        <p:nvSpPr>
          <p:cNvPr id="134148" name="Text Box 4"/>
          <p:cNvSpPr txBox="1">
            <a:spLocks noChangeArrowheads="1"/>
          </p:cNvSpPr>
          <p:nvPr/>
        </p:nvSpPr>
        <p:spPr bwMode="auto">
          <a:xfrm>
            <a:off x="473075" y="2293938"/>
            <a:ext cx="8364538"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maximum number of electrons that can be contained in each of the first four levels is shown. </a:t>
            </a:r>
          </a:p>
        </p:txBody>
      </p:sp>
      <p:sp>
        <p:nvSpPr>
          <p:cNvPr id="134154" name="Text Box 10"/>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134158" name="Picture 14"/>
          <p:cNvPicPr>
            <a:picLocks noChangeAspect="1" noChangeArrowheads="1"/>
          </p:cNvPicPr>
          <p:nvPr/>
        </p:nvPicPr>
        <p:blipFill>
          <a:blip r:embed="rId2">
            <a:extLst>
              <a:ext uri="{28A0092B-C50C-407E-A947-70E740481C1C}">
                <a14:useLocalDpi xmlns:a14="http://schemas.microsoft.com/office/drawing/2010/main" val="0"/>
              </a:ext>
            </a:extLst>
          </a:blip>
          <a:srcRect b="4582"/>
          <a:stretch>
            <a:fillRect/>
          </a:stretch>
        </p:blipFill>
        <p:spPr bwMode="auto">
          <a:xfrm>
            <a:off x="915988" y="3244850"/>
            <a:ext cx="6919912" cy="276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174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4148"/>
                                        </p:tgtEl>
                                        <p:attrNameLst>
                                          <p:attrName>style.visibility</p:attrName>
                                        </p:attrNameLst>
                                      </p:cBhvr>
                                      <p:to>
                                        <p:strVal val="visible"/>
                                      </p:to>
                                    </p:set>
                                    <p:animEffect transition="in" filter="box(out)">
                                      <p:cBhvr>
                                        <p:cTn id="7" dur="500"/>
                                        <p:tgtEl>
                                          <p:spTgt spid="134148"/>
                                        </p:tgtEl>
                                      </p:cBhvr>
                                    </p:animEffect>
                                  </p:childTnLst>
                                </p:cTn>
                              </p:par>
                              <p:par>
                                <p:cTn id="8" presetID="4" presetClass="entr" presetSubtype="16" fill="hold" nodeType="withEffect">
                                  <p:stCondLst>
                                    <p:cond delay="0"/>
                                  </p:stCondLst>
                                  <p:childTnLst>
                                    <p:set>
                                      <p:cBhvr>
                                        <p:cTn id="9" dur="1" fill="hold">
                                          <p:stCondLst>
                                            <p:cond delay="0"/>
                                          </p:stCondLst>
                                        </p:cTn>
                                        <p:tgtEl>
                                          <p:spTgt spid="134158"/>
                                        </p:tgtEl>
                                        <p:attrNameLst>
                                          <p:attrName>style.visibility</p:attrName>
                                        </p:attrNameLst>
                                      </p:cBhvr>
                                      <p:to>
                                        <p:strVal val="visible"/>
                                      </p:to>
                                    </p:set>
                                    <p:animEffect transition="in" filter="box(in)">
                                      <p:cBhvr>
                                        <p:cTn id="10" dur="500"/>
                                        <p:tgtEl>
                                          <p:spTgt spid="134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822325" y="1641475"/>
            <a:ext cx="26971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Energy Levels</a:t>
            </a:r>
            <a:r>
              <a:rPr lang="en-US" altLang="en-US" sz="2800">
                <a:solidFill>
                  <a:srgbClr val="009999"/>
                </a:solidFill>
              </a:rPr>
              <a:t> </a:t>
            </a:r>
          </a:p>
        </p:txBody>
      </p:sp>
      <p:sp>
        <p:nvSpPr>
          <p:cNvPr id="206853" name="Text Box 5"/>
          <p:cNvSpPr txBox="1">
            <a:spLocks noChangeArrowheads="1"/>
          </p:cNvSpPr>
          <p:nvPr/>
        </p:nvSpPr>
        <p:spPr bwMode="auto">
          <a:xfrm>
            <a:off x="52705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For example, energy level one can contain a maximum of two electrons. </a:t>
            </a:r>
          </a:p>
        </p:txBody>
      </p:sp>
      <p:sp>
        <p:nvSpPr>
          <p:cNvPr id="206854" name="Text Box 6"/>
          <p:cNvSpPr txBox="1">
            <a:spLocks noChangeArrowheads="1"/>
          </p:cNvSpPr>
          <p:nvPr/>
        </p:nvSpPr>
        <p:spPr bwMode="auto">
          <a:xfrm>
            <a:off x="536575" y="3035300"/>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complete and stable outer energy level will contain eight electrons. </a:t>
            </a:r>
          </a:p>
        </p:txBody>
      </p:sp>
      <p:sp>
        <p:nvSpPr>
          <p:cNvPr id="206856" name="Text Box 8"/>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206858" name="Picture 10"/>
          <p:cNvPicPr>
            <a:picLocks noChangeAspect="1" noChangeArrowheads="1"/>
          </p:cNvPicPr>
          <p:nvPr/>
        </p:nvPicPr>
        <p:blipFill>
          <a:blip r:embed="rId2">
            <a:extLst>
              <a:ext uri="{28A0092B-C50C-407E-A947-70E740481C1C}">
                <a14:useLocalDpi xmlns:a14="http://schemas.microsoft.com/office/drawing/2010/main" val="0"/>
              </a:ext>
            </a:extLst>
          </a:blip>
          <a:srcRect b="4582"/>
          <a:stretch>
            <a:fillRect/>
          </a:stretch>
        </p:blipFill>
        <p:spPr bwMode="auto">
          <a:xfrm>
            <a:off x="1916113" y="3787775"/>
            <a:ext cx="5156200" cy="206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553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06853"/>
                                        </p:tgtEl>
                                        <p:attrNameLst>
                                          <p:attrName>style.visibility</p:attrName>
                                        </p:attrNameLst>
                                      </p:cBhvr>
                                      <p:to>
                                        <p:strVal val="visible"/>
                                      </p:to>
                                    </p:set>
                                    <p:animEffect transition="in" filter="box(out)">
                                      <p:cBhvr>
                                        <p:cTn id="7" dur="500"/>
                                        <p:tgtEl>
                                          <p:spTgt spid="206853"/>
                                        </p:tgtEl>
                                      </p:cBhvr>
                                    </p:animEffect>
                                  </p:childTnLst>
                                </p:cTn>
                              </p:par>
                              <p:par>
                                <p:cTn id="8" presetID="4" presetClass="entr" presetSubtype="16" fill="hold" nodeType="withEffect">
                                  <p:stCondLst>
                                    <p:cond delay="0"/>
                                  </p:stCondLst>
                                  <p:childTnLst>
                                    <p:set>
                                      <p:cBhvr>
                                        <p:cTn id="9" dur="1" fill="hold">
                                          <p:stCondLst>
                                            <p:cond delay="0"/>
                                          </p:stCondLst>
                                        </p:cTn>
                                        <p:tgtEl>
                                          <p:spTgt spid="206858"/>
                                        </p:tgtEl>
                                        <p:attrNameLst>
                                          <p:attrName>style.visibility</p:attrName>
                                        </p:attrNameLst>
                                      </p:cBhvr>
                                      <p:to>
                                        <p:strVal val="visible"/>
                                      </p:to>
                                    </p:set>
                                    <p:animEffect transition="in" filter="box(in)">
                                      <p:cBhvr>
                                        <p:cTn id="10" dur="500"/>
                                        <p:tgtEl>
                                          <p:spTgt spid="2068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06854"/>
                                        </p:tgtEl>
                                        <p:attrNameLst>
                                          <p:attrName>style.visibility</p:attrName>
                                        </p:attrNameLst>
                                      </p:cBhvr>
                                      <p:to>
                                        <p:strVal val="visible"/>
                                      </p:to>
                                    </p:set>
                                    <p:animEffect transition="in" filter="box(out)">
                                      <p:cBhvr>
                                        <p:cTn id="15" dur="500"/>
                                        <p:tgtEl>
                                          <p:spTgt spid="206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p:bldP spid="2068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Text Box 3"/>
          <p:cNvSpPr txBox="1">
            <a:spLocks noChangeArrowheads="1"/>
          </p:cNvSpPr>
          <p:nvPr/>
        </p:nvSpPr>
        <p:spPr bwMode="auto">
          <a:xfrm>
            <a:off x="822325" y="1641475"/>
            <a:ext cx="49291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Rows on the Periodic Table</a:t>
            </a:r>
            <a:r>
              <a:rPr lang="en-US" altLang="en-US" sz="2800">
                <a:solidFill>
                  <a:srgbClr val="009999"/>
                </a:solidFill>
              </a:rPr>
              <a:t> </a:t>
            </a:r>
          </a:p>
        </p:txBody>
      </p:sp>
      <p:sp>
        <p:nvSpPr>
          <p:cNvPr id="135172" name="Text Box 4"/>
          <p:cNvSpPr txBox="1">
            <a:spLocks noChangeArrowheads="1"/>
          </p:cNvSpPr>
          <p:nvPr/>
        </p:nvSpPr>
        <p:spPr bwMode="auto">
          <a:xfrm>
            <a:off x="533400" y="2293938"/>
            <a:ext cx="8001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Remember that the atomic number found on the periodic table is equal to the number of electrons in an atom. </a:t>
            </a:r>
          </a:p>
        </p:txBody>
      </p:sp>
      <p:sp>
        <p:nvSpPr>
          <p:cNvPr id="135178" name="Text Box 10"/>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13518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795713"/>
            <a:ext cx="5932488" cy="213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906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box(out)">
                                      <p:cBhvr>
                                        <p:cTn id="7" dur="500"/>
                                        <p:tgtEl>
                                          <p:spTgt spid="135172"/>
                                        </p:tgtEl>
                                      </p:cBhvr>
                                    </p:animEffect>
                                  </p:childTnLst>
                                </p:cTn>
                              </p:par>
                              <p:par>
                                <p:cTn id="8" presetID="4" presetClass="entr" presetSubtype="16" fill="hold" nodeType="withEffect">
                                  <p:stCondLst>
                                    <p:cond delay="0"/>
                                  </p:stCondLst>
                                  <p:childTnLst>
                                    <p:set>
                                      <p:cBhvr>
                                        <p:cTn id="9" dur="1" fill="hold">
                                          <p:stCondLst>
                                            <p:cond delay="0"/>
                                          </p:stCondLst>
                                        </p:cTn>
                                        <p:tgtEl>
                                          <p:spTgt spid="135184"/>
                                        </p:tgtEl>
                                        <p:attrNameLst>
                                          <p:attrName>style.visibility</p:attrName>
                                        </p:attrNameLst>
                                      </p:cBhvr>
                                      <p:to>
                                        <p:strVal val="visible"/>
                                      </p:to>
                                    </p:set>
                                    <p:animEffect transition="in" filter="box(in)">
                                      <p:cBhvr>
                                        <p:cTn id="10" dur="500"/>
                                        <p:tgtEl>
                                          <p:spTgt spid="135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822325" y="1641475"/>
            <a:ext cx="49291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Rows on the Periodic Table</a:t>
            </a:r>
            <a:r>
              <a:rPr lang="en-US" altLang="en-US" sz="2800">
                <a:solidFill>
                  <a:srgbClr val="009999"/>
                </a:solidFill>
              </a:rPr>
              <a:t> </a:t>
            </a:r>
          </a:p>
        </p:txBody>
      </p:sp>
      <p:sp>
        <p:nvSpPr>
          <p:cNvPr id="207877" name="Text Box 5"/>
          <p:cNvSpPr txBox="1">
            <a:spLocks noChangeArrowheads="1"/>
          </p:cNvSpPr>
          <p:nvPr/>
        </p:nvSpPr>
        <p:spPr bwMode="auto">
          <a:xfrm>
            <a:off x="527050" y="2293938"/>
            <a:ext cx="8294688"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first row has hydrogen with one electron and helium with two electrons both in energy level one. </a:t>
            </a:r>
          </a:p>
        </p:txBody>
      </p:sp>
      <p:sp>
        <p:nvSpPr>
          <p:cNvPr id="207878" name="Text Box 6"/>
          <p:cNvSpPr txBox="1">
            <a:spLocks noChangeArrowheads="1"/>
          </p:cNvSpPr>
          <p:nvPr/>
        </p:nvSpPr>
        <p:spPr bwMode="auto">
          <a:xfrm>
            <a:off x="549275" y="3084513"/>
            <a:ext cx="828516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Energy level one can hold only two electrons.  Therefore, helium has a full or complete outer energy level. </a:t>
            </a:r>
          </a:p>
        </p:txBody>
      </p:sp>
      <p:sp>
        <p:nvSpPr>
          <p:cNvPr id="207880" name="Text Box 8"/>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20788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5" y="3960813"/>
            <a:ext cx="5540375" cy="199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621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07877"/>
                                        </p:tgtEl>
                                        <p:attrNameLst>
                                          <p:attrName>style.visibility</p:attrName>
                                        </p:attrNameLst>
                                      </p:cBhvr>
                                      <p:to>
                                        <p:strVal val="visible"/>
                                      </p:to>
                                    </p:set>
                                    <p:animEffect transition="in" filter="box(out)">
                                      <p:cBhvr>
                                        <p:cTn id="7" dur="500"/>
                                        <p:tgtEl>
                                          <p:spTgt spid="207877"/>
                                        </p:tgtEl>
                                      </p:cBhvr>
                                    </p:animEffect>
                                  </p:childTnLst>
                                </p:cTn>
                              </p:par>
                              <p:par>
                                <p:cTn id="8" presetID="4" presetClass="entr" presetSubtype="16" fill="hold" nodeType="withEffect">
                                  <p:stCondLst>
                                    <p:cond delay="0"/>
                                  </p:stCondLst>
                                  <p:childTnLst>
                                    <p:set>
                                      <p:cBhvr>
                                        <p:cTn id="9" dur="1" fill="hold">
                                          <p:stCondLst>
                                            <p:cond delay="0"/>
                                          </p:stCondLst>
                                        </p:cTn>
                                        <p:tgtEl>
                                          <p:spTgt spid="207885"/>
                                        </p:tgtEl>
                                        <p:attrNameLst>
                                          <p:attrName>style.visibility</p:attrName>
                                        </p:attrNameLst>
                                      </p:cBhvr>
                                      <p:to>
                                        <p:strVal val="visible"/>
                                      </p:to>
                                    </p:set>
                                    <p:animEffect transition="in" filter="box(in)">
                                      <p:cBhvr>
                                        <p:cTn id="10" dur="500"/>
                                        <p:tgtEl>
                                          <p:spTgt spid="2078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07878"/>
                                        </p:tgtEl>
                                        <p:attrNameLst>
                                          <p:attrName>style.visibility</p:attrName>
                                        </p:attrNameLst>
                                      </p:cBhvr>
                                      <p:to>
                                        <p:strVal val="visible"/>
                                      </p:to>
                                    </p:set>
                                    <p:animEffect transition="in" filter="box(out)">
                                      <p:cBhvr>
                                        <p:cTn id="15" dur="500"/>
                                        <p:tgtEl>
                                          <p:spTgt spid="207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p:bldP spid="2078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210"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4362450"/>
            <a:ext cx="4438650" cy="1603375"/>
          </a:xfrm>
          <a:prstGeom prst="rect">
            <a:avLst/>
          </a:prstGeom>
          <a:noFill/>
          <a:extLst>
            <a:ext uri="{909E8E84-426E-40DD-AFC4-6F175D3DCCD1}">
              <a14:hiddenFill xmlns:a14="http://schemas.microsoft.com/office/drawing/2010/main">
                <a:solidFill>
                  <a:srgbClr val="FFFFFF"/>
                </a:solidFill>
              </a14:hiddenFill>
            </a:ext>
          </a:extLst>
        </p:spPr>
      </p:pic>
      <p:sp>
        <p:nvSpPr>
          <p:cNvPr id="136195" name="Text Box 3"/>
          <p:cNvSpPr txBox="1">
            <a:spLocks noChangeArrowheads="1"/>
          </p:cNvSpPr>
          <p:nvPr/>
        </p:nvSpPr>
        <p:spPr bwMode="auto">
          <a:xfrm>
            <a:off x="822325" y="1641475"/>
            <a:ext cx="49291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Rows on the Periodic Table</a:t>
            </a:r>
            <a:r>
              <a:rPr lang="en-US" altLang="en-US" sz="2800">
                <a:solidFill>
                  <a:srgbClr val="009999"/>
                </a:solidFill>
              </a:rPr>
              <a:t> </a:t>
            </a:r>
          </a:p>
        </p:txBody>
      </p:sp>
      <p:sp>
        <p:nvSpPr>
          <p:cNvPr id="136196" name="Text Box 4"/>
          <p:cNvSpPr txBox="1">
            <a:spLocks noChangeArrowheads="1"/>
          </p:cNvSpPr>
          <p:nvPr/>
        </p:nvSpPr>
        <p:spPr bwMode="auto">
          <a:xfrm>
            <a:off x="533400" y="2293938"/>
            <a:ext cx="8001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second row begins with lithium, which has three electrons—two in energy level one and one in energy level two. </a:t>
            </a:r>
          </a:p>
        </p:txBody>
      </p:sp>
      <p:sp>
        <p:nvSpPr>
          <p:cNvPr id="136199" name="Text Box 7"/>
          <p:cNvSpPr txBox="1">
            <a:spLocks noChangeArrowheads="1"/>
          </p:cNvSpPr>
          <p:nvPr/>
        </p:nvSpPr>
        <p:spPr bwMode="auto">
          <a:xfrm>
            <a:off x="527050" y="3363913"/>
            <a:ext cx="8294688"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Lithium is followed by beryllium with two outer electrons, boron with three, and so on until you reach neon with eight outer electrons.</a:t>
            </a:r>
          </a:p>
        </p:txBody>
      </p:sp>
      <p:sp>
        <p:nvSpPr>
          <p:cNvPr id="136203" name="Text Box 11"/>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Tree>
    <p:extLst>
      <p:ext uri="{BB962C8B-B14F-4D97-AF65-F5344CB8AC3E}">
        <p14:creationId xmlns:p14="http://schemas.microsoft.com/office/powerpoint/2010/main" val="1507500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6196"/>
                                        </p:tgtEl>
                                        <p:attrNameLst>
                                          <p:attrName>style.visibility</p:attrName>
                                        </p:attrNameLst>
                                      </p:cBhvr>
                                      <p:to>
                                        <p:strVal val="visible"/>
                                      </p:to>
                                    </p:set>
                                    <p:animEffect transition="in" filter="box(out)">
                                      <p:cBhvr>
                                        <p:cTn id="7" dur="500"/>
                                        <p:tgtEl>
                                          <p:spTgt spid="136196"/>
                                        </p:tgtEl>
                                      </p:cBhvr>
                                    </p:animEffect>
                                  </p:childTnLst>
                                </p:cTn>
                              </p:par>
                              <p:par>
                                <p:cTn id="8" presetID="4" presetClass="entr" presetSubtype="16" fill="hold" nodeType="withEffect">
                                  <p:stCondLst>
                                    <p:cond delay="0"/>
                                  </p:stCondLst>
                                  <p:childTnLst>
                                    <p:set>
                                      <p:cBhvr>
                                        <p:cTn id="9" dur="1" fill="hold">
                                          <p:stCondLst>
                                            <p:cond delay="0"/>
                                          </p:stCondLst>
                                        </p:cTn>
                                        <p:tgtEl>
                                          <p:spTgt spid="136210"/>
                                        </p:tgtEl>
                                        <p:attrNameLst>
                                          <p:attrName>style.visibility</p:attrName>
                                        </p:attrNameLst>
                                      </p:cBhvr>
                                      <p:to>
                                        <p:strVal val="visible"/>
                                      </p:to>
                                    </p:set>
                                    <p:animEffect transition="in" filter="box(in)">
                                      <p:cBhvr>
                                        <p:cTn id="10" dur="500"/>
                                        <p:tgtEl>
                                          <p:spTgt spid="1362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36199"/>
                                        </p:tgtEl>
                                        <p:attrNameLst>
                                          <p:attrName>style.visibility</p:attrName>
                                        </p:attrNameLst>
                                      </p:cBhvr>
                                      <p:to>
                                        <p:strVal val="visible"/>
                                      </p:to>
                                    </p:set>
                                    <p:animEffect transition="in" filter="box(out)">
                                      <p:cBhvr>
                                        <p:cTn id="15" dur="500"/>
                                        <p:tgtEl>
                                          <p:spTgt spid="136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p:bldP spid="1361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Text Box 3"/>
          <p:cNvSpPr txBox="1">
            <a:spLocks noChangeArrowheads="1"/>
          </p:cNvSpPr>
          <p:nvPr/>
        </p:nvSpPr>
        <p:spPr bwMode="auto">
          <a:xfrm>
            <a:off x="822325" y="1641475"/>
            <a:ext cx="49291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Rows on the Periodic Table</a:t>
            </a:r>
            <a:r>
              <a:rPr lang="en-US" altLang="en-US" sz="2800">
                <a:solidFill>
                  <a:srgbClr val="009999"/>
                </a:solidFill>
              </a:rPr>
              <a:t> </a:t>
            </a:r>
          </a:p>
        </p:txBody>
      </p:sp>
      <p:sp>
        <p:nvSpPr>
          <p:cNvPr id="137220" name="Text Box 4"/>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Do you notice how the row in the periodic table ends when an outer level is filled? </a:t>
            </a:r>
          </a:p>
        </p:txBody>
      </p:sp>
      <p:sp>
        <p:nvSpPr>
          <p:cNvPr id="137223" name="Text Box 7"/>
          <p:cNvSpPr txBox="1">
            <a:spLocks noChangeArrowheads="1"/>
          </p:cNvSpPr>
          <p:nvPr/>
        </p:nvSpPr>
        <p:spPr bwMode="auto">
          <a:xfrm>
            <a:off x="527050" y="3013075"/>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In the third row of elements, the electrons begin filling energy level three. </a:t>
            </a:r>
          </a:p>
        </p:txBody>
      </p:sp>
      <p:sp>
        <p:nvSpPr>
          <p:cNvPr id="137224" name="Text Box 8"/>
          <p:cNvSpPr txBox="1">
            <a:spLocks noChangeArrowheads="1"/>
          </p:cNvSpPr>
          <p:nvPr/>
        </p:nvSpPr>
        <p:spPr bwMode="auto">
          <a:xfrm>
            <a:off x="536575" y="3817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row ends with argon, which has a full outer energy level of eight electrons. </a:t>
            </a:r>
          </a:p>
        </p:txBody>
      </p:sp>
      <p:sp>
        <p:nvSpPr>
          <p:cNvPr id="137226" name="Text Box 10"/>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13723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425" y="4500563"/>
            <a:ext cx="4184650" cy="150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303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7220"/>
                                        </p:tgtEl>
                                        <p:attrNameLst>
                                          <p:attrName>style.visibility</p:attrName>
                                        </p:attrNameLst>
                                      </p:cBhvr>
                                      <p:to>
                                        <p:strVal val="visible"/>
                                      </p:to>
                                    </p:set>
                                    <p:animEffect transition="in" filter="box(out)">
                                      <p:cBhvr>
                                        <p:cTn id="7" dur="500"/>
                                        <p:tgtEl>
                                          <p:spTgt spid="137220"/>
                                        </p:tgtEl>
                                      </p:cBhvr>
                                    </p:animEffect>
                                  </p:childTnLst>
                                </p:cTn>
                              </p:par>
                              <p:par>
                                <p:cTn id="8" presetID="4" presetClass="entr" presetSubtype="16" fill="hold" nodeType="withEffect">
                                  <p:stCondLst>
                                    <p:cond delay="0"/>
                                  </p:stCondLst>
                                  <p:childTnLst>
                                    <p:set>
                                      <p:cBhvr>
                                        <p:cTn id="9" dur="1" fill="hold">
                                          <p:stCondLst>
                                            <p:cond delay="0"/>
                                          </p:stCondLst>
                                        </p:cTn>
                                        <p:tgtEl>
                                          <p:spTgt spid="137231"/>
                                        </p:tgtEl>
                                        <p:attrNameLst>
                                          <p:attrName>style.visibility</p:attrName>
                                        </p:attrNameLst>
                                      </p:cBhvr>
                                      <p:to>
                                        <p:strVal val="visible"/>
                                      </p:to>
                                    </p:set>
                                    <p:animEffect transition="in" filter="box(in)">
                                      <p:cBhvr>
                                        <p:cTn id="10" dur="500"/>
                                        <p:tgtEl>
                                          <p:spTgt spid="1372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37223"/>
                                        </p:tgtEl>
                                        <p:attrNameLst>
                                          <p:attrName>style.visibility</p:attrName>
                                        </p:attrNameLst>
                                      </p:cBhvr>
                                      <p:to>
                                        <p:strVal val="visible"/>
                                      </p:to>
                                    </p:set>
                                    <p:animEffect transition="in" filter="box(out)">
                                      <p:cBhvr>
                                        <p:cTn id="15" dur="500"/>
                                        <p:tgtEl>
                                          <p:spTgt spid="1372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37224"/>
                                        </p:tgtEl>
                                        <p:attrNameLst>
                                          <p:attrName>style.visibility</p:attrName>
                                        </p:attrNameLst>
                                      </p:cBhvr>
                                      <p:to>
                                        <p:strVal val="visible"/>
                                      </p:to>
                                    </p:set>
                                    <p:animEffect transition="in" filter="box(out)">
                                      <p:cBhvr>
                                        <p:cTn id="20" dur="500"/>
                                        <p:tgtEl>
                                          <p:spTgt spid="137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P spid="137223" grpId="0"/>
      <p:bldP spid="1372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ext Box 3"/>
          <p:cNvSpPr txBox="1">
            <a:spLocks noChangeArrowheads="1"/>
          </p:cNvSpPr>
          <p:nvPr/>
        </p:nvSpPr>
        <p:spPr bwMode="auto">
          <a:xfrm>
            <a:off x="822325" y="1641475"/>
            <a:ext cx="44545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Organizing the Elements</a:t>
            </a:r>
            <a:r>
              <a:rPr lang="en-US" altLang="en-US" sz="2800">
                <a:solidFill>
                  <a:srgbClr val="009999"/>
                </a:solidFill>
              </a:rPr>
              <a:t> </a:t>
            </a:r>
          </a:p>
        </p:txBody>
      </p:sp>
      <p:sp>
        <p:nvSpPr>
          <p:cNvPr id="123908" name="Text Box 4"/>
          <p:cNvSpPr txBox="1">
            <a:spLocks noChangeArrowheads="1"/>
          </p:cNvSpPr>
          <p:nvPr/>
        </p:nvSpPr>
        <p:spPr bwMode="auto">
          <a:xfrm>
            <a:off x="533400" y="2293938"/>
            <a:ext cx="8001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Because the pattern repeated, it was considered to be periodic.  Today, this arrangement is called a periodic table of elements. </a:t>
            </a:r>
          </a:p>
        </p:txBody>
      </p:sp>
      <p:sp>
        <p:nvSpPr>
          <p:cNvPr id="123909" name="Text Box 5"/>
          <p:cNvSpPr txBox="1">
            <a:spLocks noChangeArrowheads="1"/>
          </p:cNvSpPr>
          <p:nvPr/>
        </p:nvSpPr>
        <p:spPr bwMode="auto">
          <a:xfrm>
            <a:off x="533400" y="3378200"/>
            <a:ext cx="8001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In the </a:t>
            </a:r>
            <a:r>
              <a:rPr lang="en-US" altLang="en-US" sz="2400" b="1">
                <a:solidFill>
                  <a:srgbClr val="333399"/>
                </a:solidFill>
              </a:rPr>
              <a:t>periodic</a:t>
            </a:r>
            <a:r>
              <a:rPr lang="en-US" altLang="en-US" sz="2400" b="1">
                <a:solidFill>
                  <a:srgbClr val="FF3399"/>
                </a:solidFill>
              </a:rPr>
              <a:t> </a:t>
            </a:r>
            <a:r>
              <a:rPr lang="en-US" altLang="en-US" sz="2400" b="1">
                <a:solidFill>
                  <a:srgbClr val="333399"/>
                </a:solidFill>
              </a:rPr>
              <a:t>table</a:t>
            </a:r>
            <a:r>
              <a:rPr lang="en-US" altLang="en-US" sz="2400">
                <a:solidFill>
                  <a:srgbClr val="000000"/>
                </a:solidFill>
              </a:rPr>
              <a:t>, the elements are arranged by increasing atomic number and by changes in physical and chemical properties. </a:t>
            </a:r>
          </a:p>
        </p:txBody>
      </p:sp>
      <p:sp>
        <p:nvSpPr>
          <p:cNvPr id="123914" name="Text Box 10"/>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123916" name="Picture 6" descr="audio2">
            <a:hlinkClick r:id="" action="ppaction://noaction">
              <a:snd r:embed="rId2" name="periodic_table.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450" y="4124325"/>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157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box(out)">
                                      <p:cBhvr>
                                        <p:cTn id="7" dur="500"/>
                                        <p:tgtEl>
                                          <p:spTgt spid="1239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3909"/>
                                        </p:tgtEl>
                                        <p:attrNameLst>
                                          <p:attrName>style.visibility</p:attrName>
                                        </p:attrNameLst>
                                      </p:cBhvr>
                                      <p:to>
                                        <p:strVal val="visible"/>
                                      </p:to>
                                    </p:set>
                                    <p:animEffect transition="in" filter="box(out)">
                                      <p:cBhvr>
                                        <p:cTn id="12" dur="500"/>
                                        <p:tgtEl>
                                          <p:spTgt spid="123909"/>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23916"/>
                                        </p:tgtEl>
                                        <p:attrNameLst>
                                          <p:attrName>style.visibility</p:attrName>
                                        </p:attrNameLst>
                                      </p:cBhvr>
                                      <p:to>
                                        <p:strVal val="visible"/>
                                      </p:to>
                                    </p:set>
                                    <p:animEffect transition="in" filter="box(out)">
                                      <p:cBhvr>
                                        <p:cTn id="16" dur="500"/>
                                        <p:tgtEl>
                                          <p:spTgt spid="123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p:bldP spid="12390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Text Box 3"/>
          <p:cNvSpPr txBox="1">
            <a:spLocks noChangeArrowheads="1"/>
          </p:cNvSpPr>
          <p:nvPr/>
        </p:nvSpPr>
        <p:spPr bwMode="auto">
          <a:xfrm>
            <a:off x="822325" y="1641475"/>
            <a:ext cx="41195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Electron Dot Diagrams</a:t>
            </a:r>
            <a:r>
              <a:rPr lang="en-US" altLang="en-US" sz="2800">
                <a:solidFill>
                  <a:srgbClr val="009999"/>
                </a:solidFill>
              </a:rPr>
              <a:t> </a:t>
            </a:r>
          </a:p>
        </p:txBody>
      </p:sp>
      <p:sp>
        <p:nvSpPr>
          <p:cNvPr id="138244" name="Text Box 4"/>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Elements that are in the same group have the same number of electrons in their outer energy level.</a:t>
            </a:r>
          </a:p>
        </p:txBody>
      </p:sp>
      <p:sp>
        <p:nvSpPr>
          <p:cNvPr id="138247" name="Text Box 7"/>
          <p:cNvSpPr txBox="1">
            <a:spLocks noChangeArrowheads="1"/>
          </p:cNvSpPr>
          <p:nvPr/>
        </p:nvSpPr>
        <p:spPr bwMode="auto">
          <a:xfrm>
            <a:off x="527050" y="3100388"/>
            <a:ext cx="8001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These outer electrons are so important in determining the chemical properties of an element that a special way to represent them has been developed.</a:t>
            </a:r>
          </a:p>
        </p:txBody>
      </p:sp>
      <p:sp>
        <p:nvSpPr>
          <p:cNvPr id="138249" name="Text Box 9"/>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Tree>
    <p:extLst>
      <p:ext uri="{BB962C8B-B14F-4D97-AF65-F5344CB8AC3E}">
        <p14:creationId xmlns:p14="http://schemas.microsoft.com/office/powerpoint/2010/main" val="3984933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8244"/>
                                        </p:tgtEl>
                                        <p:attrNameLst>
                                          <p:attrName>style.visibility</p:attrName>
                                        </p:attrNameLst>
                                      </p:cBhvr>
                                      <p:to>
                                        <p:strVal val="visible"/>
                                      </p:to>
                                    </p:set>
                                    <p:animEffect transition="in" filter="box(out)">
                                      <p:cBhvr>
                                        <p:cTn id="7" dur="500"/>
                                        <p:tgtEl>
                                          <p:spTgt spid="138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8247"/>
                                        </p:tgtEl>
                                        <p:attrNameLst>
                                          <p:attrName>style.visibility</p:attrName>
                                        </p:attrNameLst>
                                      </p:cBhvr>
                                      <p:to>
                                        <p:strVal val="visible"/>
                                      </p:to>
                                    </p:set>
                                    <p:animEffect transition="in" filter="box(out)">
                                      <p:cBhvr>
                                        <p:cTn id="12" dur="500"/>
                                        <p:tgtEl>
                                          <p:spTgt spid="138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P spid="1382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Text Box 3"/>
          <p:cNvSpPr txBox="1">
            <a:spLocks noChangeArrowheads="1"/>
          </p:cNvSpPr>
          <p:nvPr/>
        </p:nvSpPr>
        <p:spPr bwMode="auto">
          <a:xfrm>
            <a:off x="822325" y="1641475"/>
            <a:ext cx="41195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Electron Dot Diagrams</a:t>
            </a:r>
            <a:r>
              <a:rPr lang="en-US" altLang="en-US" sz="2800">
                <a:solidFill>
                  <a:srgbClr val="009999"/>
                </a:solidFill>
              </a:rPr>
              <a:t> </a:t>
            </a:r>
          </a:p>
        </p:txBody>
      </p:sp>
      <p:sp>
        <p:nvSpPr>
          <p:cNvPr id="139268" name="Text Box 4"/>
          <p:cNvSpPr txBox="1">
            <a:spLocks noChangeArrowheads="1"/>
          </p:cNvSpPr>
          <p:nvPr/>
        </p:nvSpPr>
        <p:spPr bwMode="auto">
          <a:xfrm>
            <a:off x="533400" y="2293938"/>
            <a:ext cx="72263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An </a:t>
            </a:r>
            <a:r>
              <a:rPr lang="en-US" altLang="en-US" sz="2400" b="1">
                <a:solidFill>
                  <a:srgbClr val="333399"/>
                </a:solidFill>
              </a:rPr>
              <a:t>electron</a:t>
            </a:r>
            <a:r>
              <a:rPr lang="en-US" altLang="en-US" sz="2400" b="1">
                <a:solidFill>
                  <a:srgbClr val="FF3399"/>
                </a:solidFill>
              </a:rPr>
              <a:t> </a:t>
            </a:r>
            <a:r>
              <a:rPr lang="en-US" altLang="en-US" sz="2400" b="1">
                <a:solidFill>
                  <a:srgbClr val="333399"/>
                </a:solidFill>
              </a:rPr>
              <a:t>dot</a:t>
            </a:r>
            <a:r>
              <a:rPr lang="en-US" altLang="en-US" sz="2400" b="1">
                <a:solidFill>
                  <a:srgbClr val="FF3399"/>
                </a:solidFill>
              </a:rPr>
              <a:t> </a:t>
            </a:r>
            <a:r>
              <a:rPr lang="en-US" altLang="en-US" sz="2400" b="1">
                <a:solidFill>
                  <a:srgbClr val="333399"/>
                </a:solidFill>
              </a:rPr>
              <a:t>diagram</a:t>
            </a:r>
            <a:r>
              <a:rPr lang="en-US" altLang="en-US" sz="2400">
                <a:solidFill>
                  <a:srgbClr val="000000"/>
                </a:solidFill>
              </a:rPr>
              <a:t> uses the symbol of the element and dots to represent the electrons in the outer energy level. </a:t>
            </a:r>
          </a:p>
        </p:txBody>
      </p:sp>
      <p:sp>
        <p:nvSpPr>
          <p:cNvPr id="139271" name="Text Box 7"/>
          <p:cNvSpPr txBox="1">
            <a:spLocks noChangeArrowheads="1"/>
          </p:cNvSpPr>
          <p:nvPr/>
        </p:nvSpPr>
        <p:spPr bwMode="auto">
          <a:xfrm>
            <a:off x="527050" y="3416300"/>
            <a:ext cx="730885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Electron dot diagrams</a:t>
            </a:r>
            <a:r>
              <a:rPr lang="en-US" altLang="en-US" sz="2400" b="1">
                <a:solidFill>
                  <a:srgbClr val="000000"/>
                </a:solidFill>
              </a:rPr>
              <a:t> </a:t>
            </a:r>
            <a:r>
              <a:rPr lang="en-US" altLang="en-US" sz="2400">
                <a:solidFill>
                  <a:srgbClr val="000000"/>
                </a:solidFill>
              </a:rPr>
              <a:t>are used also to show how the electrons in the outer energy level are bonded when elements combine to form compounds. </a:t>
            </a:r>
          </a:p>
        </p:txBody>
      </p:sp>
      <p:sp>
        <p:nvSpPr>
          <p:cNvPr id="139275" name="Text Box 11"/>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139277" name="Picture 13" descr="im43-group 1 dot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4638" y="1449388"/>
            <a:ext cx="623887" cy="4256087"/>
          </a:xfrm>
          <a:prstGeom prst="rect">
            <a:avLst/>
          </a:prstGeom>
          <a:noFill/>
          <a:extLst>
            <a:ext uri="{909E8E84-426E-40DD-AFC4-6F175D3DCCD1}">
              <a14:hiddenFill xmlns:a14="http://schemas.microsoft.com/office/drawing/2010/main">
                <a:solidFill>
                  <a:srgbClr val="FFFFFF"/>
                </a:solidFill>
              </a14:hiddenFill>
            </a:ext>
          </a:extLst>
        </p:spPr>
      </p:pic>
      <p:pic>
        <p:nvPicPr>
          <p:cNvPr id="139278" name="Picture 6" descr="audio2">
            <a:hlinkClick r:id="" action="ppaction://noaction">
              <a:snd r:embed="rId3" name="electron_dot_diagram.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7488" y="2998788"/>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173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9268"/>
                                        </p:tgtEl>
                                        <p:attrNameLst>
                                          <p:attrName>style.visibility</p:attrName>
                                        </p:attrNameLst>
                                      </p:cBhvr>
                                      <p:to>
                                        <p:strVal val="visible"/>
                                      </p:to>
                                    </p:set>
                                    <p:animEffect transition="in" filter="box(out)">
                                      <p:cBhvr>
                                        <p:cTn id="7" dur="500"/>
                                        <p:tgtEl>
                                          <p:spTgt spid="139268"/>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39277"/>
                                        </p:tgtEl>
                                        <p:attrNameLst>
                                          <p:attrName>style.visibility</p:attrName>
                                        </p:attrNameLst>
                                      </p:cBhvr>
                                      <p:to>
                                        <p:strVal val="visible"/>
                                      </p:to>
                                    </p:set>
                                    <p:animEffect transition="in" filter="box(out)">
                                      <p:cBhvr>
                                        <p:cTn id="11" dur="500"/>
                                        <p:tgtEl>
                                          <p:spTgt spid="139277"/>
                                        </p:tgtEl>
                                      </p:cBhvr>
                                    </p:animEffect>
                                  </p:childTnLst>
                                </p:cTn>
                              </p:par>
                            </p:childTnLst>
                          </p:cTn>
                        </p:par>
                        <p:par>
                          <p:cTn id="12" fill="hold" nodeType="afterGroup">
                            <p:stCondLst>
                              <p:cond delay="1000"/>
                            </p:stCondLst>
                            <p:childTnLst>
                              <p:par>
                                <p:cTn id="13" presetID="4" presetClass="entr" presetSubtype="32" fill="hold" nodeType="afterEffect">
                                  <p:stCondLst>
                                    <p:cond delay="0"/>
                                  </p:stCondLst>
                                  <p:childTnLst>
                                    <p:set>
                                      <p:cBhvr>
                                        <p:cTn id="14" dur="1" fill="hold">
                                          <p:stCondLst>
                                            <p:cond delay="0"/>
                                          </p:stCondLst>
                                        </p:cTn>
                                        <p:tgtEl>
                                          <p:spTgt spid="139278"/>
                                        </p:tgtEl>
                                        <p:attrNameLst>
                                          <p:attrName>style.visibility</p:attrName>
                                        </p:attrNameLst>
                                      </p:cBhvr>
                                      <p:to>
                                        <p:strVal val="visible"/>
                                      </p:to>
                                    </p:set>
                                    <p:animEffect transition="in" filter="box(out)">
                                      <p:cBhvr>
                                        <p:cTn id="15" dur="500"/>
                                        <p:tgtEl>
                                          <p:spTgt spid="13927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39271"/>
                                        </p:tgtEl>
                                        <p:attrNameLst>
                                          <p:attrName>style.visibility</p:attrName>
                                        </p:attrNameLst>
                                      </p:cBhvr>
                                      <p:to>
                                        <p:strVal val="visible"/>
                                      </p:to>
                                    </p:set>
                                    <p:animEffect transition="in" filter="box(out)">
                                      <p:cBhvr>
                                        <p:cTn id="20" dur="500"/>
                                        <p:tgtEl>
                                          <p:spTgt spid="139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P spid="1392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ext Box 3"/>
          <p:cNvSpPr txBox="1">
            <a:spLocks noChangeArrowheads="1"/>
          </p:cNvSpPr>
          <p:nvPr/>
        </p:nvSpPr>
        <p:spPr bwMode="auto">
          <a:xfrm>
            <a:off x="822325" y="1641475"/>
            <a:ext cx="57959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Same Group—Similar Properties</a:t>
            </a:r>
            <a:r>
              <a:rPr lang="en-US" altLang="en-US" sz="2800">
                <a:solidFill>
                  <a:srgbClr val="009999"/>
                </a:solidFill>
              </a:rPr>
              <a:t> </a:t>
            </a:r>
          </a:p>
        </p:txBody>
      </p:sp>
      <p:sp>
        <p:nvSpPr>
          <p:cNvPr id="140292" name="Text Box 4"/>
          <p:cNvSpPr txBox="1">
            <a:spLocks noChangeArrowheads="1"/>
          </p:cNvSpPr>
          <p:nvPr/>
        </p:nvSpPr>
        <p:spPr bwMode="auto">
          <a:xfrm>
            <a:off x="533400" y="2293938"/>
            <a:ext cx="39624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elements in Group 17, the halogens, have electron dot diagrams similar to chlorine. </a:t>
            </a:r>
          </a:p>
        </p:txBody>
      </p:sp>
      <p:sp>
        <p:nvSpPr>
          <p:cNvPr id="140295" name="Text Box 7"/>
          <p:cNvSpPr txBox="1">
            <a:spLocks noChangeArrowheads="1"/>
          </p:cNvSpPr>
          <p:nvPr/>
        </p:nvSpPr>
        <p:spPr bwMode="auto">
          <a:xfrm>
            <a:off x="527050" y="3706813"/>
            <a:ext cx="404495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All halogens have seven electrons in their outer energy levels. </a:t>
            </a:r>
          </a:p>
        </p:txBody>
      </p:sp>
      <p:sp>
        <p:nvSpPr>
          <p:cNvPr id="140298" name="Text Box 10"/>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140300" name="Picture 12" descr="im44-chlor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088" y="2371725"/>
            <a:ext cx="3806825"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35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box(out)">
                                      <p:cBhvr>
                                        <p:cTn id="7" dur="500"/>
                                        <p:tgtEl>
                                          <p:spTgt spid="140292"/>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40300"/>
                                        </p:tgtEl>
                                        <p:attrNameLst>
                                          <p:attrName>style.visibility</p:attrName>
                                        </p:attrNameLst>
                                      </p:cBhvr>
                                      <p:to>
                                        <p:strVal val="visible"/>
                                      </p:to>
                                    </p:set>
                                    <p:animEffect transition="in" filter="box(out)">
                                      <p:cBhvr>
                                        <p:cTn id="11" dur="500"/>
                                        <p:tgtEl>
                                          <p:spTgt spid="1403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40295"/>
                                        </p:tgtEl>
                                        <p:attrNameLst>
                                          <p:attrName>style.visibility</p:attrName>
                                        </p:attrNameLst>
                                      </p:cBhvr>
                                      <p:to>
                                        <p:strVal val="visible"/>
                                      </p:to>
                                    </p:set>
                                    <p:animEffect transition="in" filter="box(out)">
                                      <p:cBhvr>
                                        <p:cTn id="16" dur="500"/>
                                        <p:tgtEl>
                                          <p:spTgt spid="140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p:bldP spid="1402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ext Box 3"/>
          <p:cNvSpPr txBox="1">
            <a:spLocks noChangeArrowheads="1"/>
          </p:cNvSpPr>
          <p:nvPr/>
        </p:nvSpPr>
        <p:spPr bwMode="auto">
          <a:xfrm>
            <a:off x="822325" y="1641475"/>
            <a:ext cx="57959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Same Group—Similar Properties</a:t>
            </a:r>
            <a:r>
              <a:rPr lang="en-US" altLang="en-US" sz="2800">
                <a:solidFill>
                  <a:srgbClr val="009999"/>
                </a:solidFill>
              </a:rPr>
              <a:t> </a:t>
            </a:r>
          </a:p>
        </p:txBody>
      </p:sp>
      <p:sp>
        <p:nvSpPr>
          <p:cNvPr id="141316" name="Text Box 4"/>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common property of the halogens is the ability to form compounds readily with elements in Group 1.</a:t>
            </a:r>
          </a:p>
        </p:txBody>
      </p:sp>
      <p:sp>
        <p:nvSpPr>
          <p:cNvPr id="141319" name="Text Box 7"/>
          <p:cNvSpPr txBox="1">
            <a:spLocks noChangeArrowheads="1"/>
          </p:cNvSpPr>
          <p:nvPr/>
        </p:nvSpPr>
        <p:spPr bwMode="auto">
          <a:xfrm>
            <a:off x="527050" y="3084513"/>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Group 1 element, sodium, reacts easily with the Group 17 element, chlorine.</a:t>
            </a:r>
          </a:p>
        </p:txBody>
      </p:sp>
      <p:sp>
        <p:nvSpPr>
          <p:cNvPr id="141321" name="Text Box 9"/>
          <p:cNvSpPr txBox="1">
            <a:spLocks noChangeArrowheads="1"/>
          </p:cNvSpPr>
          <p:nvPr/>
        </p:nvSpPr>
        <p:spPr bwMode="auto">
          <a:xfrm>
            <a:off x="536575" y="3859213"/>
            <a:ext cx="357981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result is the compound sodium chloride, or NaCl—ordinary table salt. </a:t>
            </a:r>
          </a:p>
        </p:txBody>
      </p:sp>
      <p:sp>
        <p:nvSpPr>
          <p:cNvPr id="141322" name="Text Box 10"/>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141324" name="Picture 12" descr="im45-sodium chlor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288" y="3897313"/>
            <a:ext cx="4008437" cy="183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00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1316"/>
                                        </p:tgtEl>
                                        <p:attrNameLst>
                                          <p:attrName>style.visibility</p:attrName>
                                        </p:attrNameLst>
                                      </p:cBhvr>
                                      <p:to>
                                        <p:strVal val="visible"/>
                                      </p:to>
                                    </p:set>
                                    <p:animEffect transition="in" filter="box(out)">
                                      <p:cBhvr>
                                        <p:cTn id="7" dur="500"/>
                                        <p:tgtEl>
                                          <p:spTgt spid="141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1319"/>
                                        </p:tgtEl>
                                        <p:attrNameLst>
                                          <p:attrName>style.visibility</p:attrName>
                                        </p:attrNameLst>
                                      </p:cBhvr>
                                      <p:to>
                                        <p:strVal val="visible"/>
                                      </p:to>
                                    </p:set>
                                    <p:animEffect transition="in" filter="box(out)">
                                      <p:cBhvr>
                                        <p:cTn id="12" dur="500"/>
                                        <p:tgtEl>
                                          <p:spTgt spid="141319"/>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41324"/>
                                        </p:tgtEl>
                                        <p:attrNameLst>
                                          <p:attrName>style.visibility</p:attrName>
                                        </p:attrNameLst>
                                      </p:cBhvr>
                                      <p:to>
                                        <p:strVal val="visible"/>
                                      </p:to>
                                    </p:set>
                                    <p:animEffect transition="in" filter="box(out)">
                                      <p:cBhvr>
                                        <p:cTn id="16" dur="500"/>
                                        <p:tgtEl>
                                          <p:spTgt spid="1413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41321"/>
                                        </p:tgtEl>
                                        <p:attrNameLst>
                                          <p:attrName>style.visibility</p:attrName>
                                        </p:attrNameLst>
                                      </p:cBhvr>
                                      <p:to>
                                        <p:strVal val="visible"/>
                                      </p:to>
                                    </p:set>
                                    <p:animEffect transition="in" filter="box(out)">
                                      <p:cBhvr>
                                        <p:cTn id="21" dur="500"/>
                                        <p:tgtEl>
                                          <p:spTgt spid="141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P spid="141319" grpId="0"/>
      <p:bldP spid="1413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Text Box 3"/>
          <p:cNvSpPr txBox="1">
            <a:spLocks noChangeArrowheads="1"/>
          </p:cNvSpPr>
          <p:nvPr/>
        </p:nvSpPr>
        <p:spPr bwMode="auto">
          <a:xfrm>
            <a:off x="822325" y="1641475"/>
            <a:ext cx="57959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Same Group—Similar Properties</a:t>
            </a:r>
            <a:r>
              <a:rPr lang="en-US" altLang="en-US" sz="2800">
                <a:solidFill>
                  <a:srgbClr val="009999"/>
                </a:solidFill>
              </a:rPr>
              <a:t> </a:t>
            </a:r>
          </a:p>
        </p:txBody>
      </p:sp>
      <p:sp>
        <p:nvSpPr>
          <p:cNvPr id="142340" name="Text Box 4"/>
          <p:cNvSpPr txBox="1">
            <a:spLocks noChangeArrowheads="1"/>
          </p:cNvSpPr>
          <p:nvPr/>
        </p:nvSpPr>
        <p:spPr bwMode="auto">
          <a:xfrm>
            <a:off x="533400" y="2293938"/>
            <a:ext cx="47212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Not all elements will combine readily with other elements. </a:t>
            </a:r>
          </a:p>
        </p:txBody>
      </p:sp>
      <p:sp>
        <p:nvSpPr>
          <p:cNvPr id="142343" name="Text Box 7"/>
          <p:cNvSpPr txBox="1">
            <a:spLocks noChangeArrowheads="1"/>
          </p:cNvSpPr>
          <p:nvPr/>
        </p:nvSpPr>
        <p:spPr bwMode="auto">
          <a:xfrm>
            <a:off x="527050" y="3087688"/>
            <a:ext cx="404495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elements in Group 18 have complete outer energy levels. </a:t>
            </a:r>
          </a:p>
        </p:txBody>
      </p:sp>
      <p:sp>
        <p:nvSpPr>
          <p:cNvPr id="142345" name="Text Box 9"/>
          <p:cNvSpPr txBox="1">
            <a:spLocks noChangeArrowheads="1"/>
          </p:cNvSpPr>
          <p:nvPr/>
        </p:nvSpPr>
        <p:spPr bwMode="auto">
          <a:xfrm>
            <a:off x="536575" y="4200525"/>
            <a:ext cx="471805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This special configuration makes Group 18 elements relatively unreactive. </a:t>
            </a:r>
          </a:p>
        </p:txBody>
      </p:sp>
      <p:sp>
        <p:nvSpPr>
          <p:cNvPr id="142346" name="Text Box 10"/>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142348" name="Picture 12" descr="im46-ne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525" y="2635250"/>
            <a:ext cx="3063875" cy="307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521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2340"/>
                                        </p:tgtEl>
                                        <p:attrNameLst>
                                          <p:attrName>style.visibility</p:attrName>
                                        </p:attrNameLst>
                                      </p:cBhvr>
                                      <p:to>
                                        <p:strVal val="visible"/>
                                      </p:to>
                                    </p:set>
                                    <p:animEffect transition="in" filter="box(out)">
                                      <p:cBhvr>
                                        <p:cTn id="7" dur="500"/>
                                        <p:tgtEl>
                                          <p:spTgt spid="142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2343"/>
                                        </p:tgtEl>
                                        <p:attrNameLst>
                                          <p:attrName>style.visibility</p:attrName>
                                        </p:attrNameLst>
                                      </p:cBhvr>
                                      <p:to>
                                        <p:strVal val="visible"/>
                                      </p:to>
                                    </p:set>
                                    <p:animEffect transition="in" filter="box(out)">
                                      <p:cBhvr>
                                        <p:cTn id="12" dur="500"/>
                                        <p:tgtEl>
                                          <p:spTgt spid="1423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2345"/>
                                        </p:tgtEl>
                                        <p:attrNameLst>
                                          <p:attrName>style.visibility</p:attrName>
                                        </p:attrNameLst>
                                      </p:cBhvr>
                                      <p:to>
                                        <p:strVal val="visible"/>
                                      </p:to>
                                    </p:set>
                                    <p:animEffect transition="in" filter="box(out)">
                                      <p:cBhvr>
                                        <p:cTn id="17" dur="500"/>
                                        <p:tgtEl>
                                          <p:spTgt spid="142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p:bldP spid="142343" grpId="0"/>
      <p:bldP spid="1423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Text Box 3"/>
          <p:cNvSpPr txBox="1">
            <a:spLocks noChangeArrowheads="1"/>
          </p:cNvSpPr>
          <p:nvPr/>
        </p:nvSpPr>
        <p:spPr bwMode="auto">
          <a:xfrm>
            <a:off x="822325" y="1641475"/>
            <a:ext cx="538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Regions on the Periodic Table</a:t>
            </a:r>
            <a:r>
              <a:rPr lang="en-US" altLang="en-US" sz="2800">
                <a:solidFill>
                  <a:srgbClr val="009999"/>
                </a:solidFill>
              </a:rPr>
              <a:t> </a:t>
            </a:r>
          </a:p>
        </p:txBody>
      </p:sp>
      <p:sp>
        <p:nvSpPr>
          <p:cNvPr id="143364" name="Text Box 4"/>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periodic table has several regions with specific names. </a:t>
            </a:r>
          </a:p>
        </p:txBody>
      </p:sp>
      <p:sp>
        <p:nvSpPr>
          <p:cNvPr id="143367" name="Text Box 7"/>
          <p:cNvSpPr txBox="1">
            <a:spLocks noChangeArrowheads="1"/>
          </p:cNvSpPr>
          <p:nvPr/>
        </p:nvSpPr>
        <p:spPr bwMode="auto">
          <a:xfrm>
            <a:off x="527050" y="303688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horizontal rows of elements on the periodic table are called </a:t>
            </a:r>
            <a:r>
              <a:rPr lang="en-US" altLang="en-US" sz="2400" b="1">
                <a:solidFill>
                  <a:srgbClr val="333399"/>
                </a:solidFill>
              </a:rPr>
              <a:t>periods</a:t>
            </a:r>
            <a:r>
              <a:rPr lang="en-US" altLang="en-US" sz="2400">
                <a:solidFill>
                  <a:srgbClr val="000000"/>
                </a:solidFill>
              </a:rPr>
              <a:t>.</a:t>
            </a:r>
          </a:p>
        </p:txBody>
      </p:sp>
      <p:sp>
        <p:nvSpPr>
          <p:cNvPr id="143369" name="Text Box 9"/>
          <p:cNvSpPr txBox="1">
            <a:spLocks noChangeArrowheads="1"/>
          </p:cNvSpPr>
          <p:nvPr/>
        </p:nvSpPr>
        <p:spPr bwMode="auto">
          <a:xfrm>
            <a:off x="536575" y="3833813"/>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elements increase by one proton and one electron as you go from left to right in a period. </a:t>
            </a:r>
          </a:p>
        </p:txBody>
      </p:sp>
      <p:sp>
        <p:nvSpPr>
          <p:cNvPr id="143371" name="Text Box 11"/>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143373" name="Picture 6" descr="audio2">
            <a:hlinkClick r:id="" action="ppaction://noaction">
              <a:snd r:embed="rId2" name="period.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3429000"/>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305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3364"/>
                                        </p:tgtEl>
                                        <p:attrNameLst>
                                          <p:attrName>style.visibility</p:attrName>
                                        </p:attrNameLst>
                                      </p:cBhvr>
                                      <p:to>
                                        <p:strVal val="visible"/>
                                      </p:to>
                                    </p:set>
                                    <p:animEffect transition="in" filter="box(out)">
                                      <p:cBhvr>
                                        <p:cTn id="7" dur="500"/>
                                        <p:tgtEl>
                                          <p:spTgt spid="143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3367"/>
                                        </p:tgtEl>
                                        <p:attrNameLst>
                                          <p:attrName>style.visibility</p:attrName>
                                        </p:attrNameLst>
                                      </p:cBhvr>
                                      <p:to>
                                        <p:strVal val="visible"/>
                                      </p:to>
                                    </p:set>
                                    <p:animEffect transition="in" filter="box(out)">
                                      <p:cBhvr>
                                        <p:cTn id="12" dur="500"/>
                                        <p:tgtEl>
                                          <p:spTgt spid="143367"/>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43373"/>
                                        </p:tgtEl>
                                        <p:attrNameLst>
                                          <p:attrName>style.visibility</p:attrName>
                                        </p:attrNameLst>
                                      </p:cBhvr>
                                      <p:to>
                                        <p:strVal val="visible"/>
                                      </p:to>
                                    </p:set>
                                    <p:animEffect transition="in" filter="box(out)">
                                      <p:cBhvr>
                                        <p:cTn id="16" dur="500"/>
                                        <p:tgtEl>
                                          <p:spTgt spid="14337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43369"/>
                                        </p:tgtEl>
                                        <p:attrNameLst>
                                          <p:attrName>style.visibility</p:attrName>
                                        </p:attrNameLst>
                                      </p:cBhvr>
                                      <p:to>
                                        <p:strVal val="visible"/>
                                      </p:to>
                                    </p:set>
                                    <p:animEffect transition="in" filter="box(out)">
                                      <p:cBhvr>
                                        <p:cTn id="21" dur="500"/>
                                        <p:tgtEl>
                                          <p:spTgt spid="143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P spid="143367" grpId="0"/>
      <p:bldP spid="14336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Text Box 3"/>
          <p:cNvSpPr txBox="1">
            <a:spLocks noChangeArrowheads="1"/>
          </p:cNvSpPr>
          <p:nvPr/>
        </p:nvSpPr>
        <p:spPr bwMode="auto">
          <a:xfrm>
            <a:off x="822325" y="1641475"/>
            <a:ext cx="538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Regions on the Periodic Table</a:t>
            </a:r>
            <a:r>
              <a:rPr lang="en-US" altLang="en-US" sz="2800">
                <a:solidFill>
                  <a:srgbClr val="009999"/>
                </a:solidFill>
              </a:rPr>
              <a:t> </a:t>
            </a:r>
          </a:p>
        </p:txBody>
      </p:sp>
      <p:sp>
        <p:nvSpPr>
          <p:cNvPr id="144388" name="Text Box 4"/>
          <p:cNvSpPr txBox="1">
            <a:spLocks noChangeArrowheads="1"/>
          </p:cNvSpPr>
          <p:nvPr/>
        </p:nvSpPr>
        <p:spPr bwMode="auto">
          <a:xfrm>
            <a:off x="504825" y="2293938"/>
            <a:ext cx="8288338"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All of the elements in the blue squares are metals. </a:t>
            </a:r>
          </a:p>
        </p:txBody>
      </p:sp>
      <p:sp>
        <p:nvSpPr>
          <p:cNvPr id="144395" name="Text Box 11"/>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14439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888" y="2952750"/>
            <a:ext cx="4676775"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262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4388"/>
                                        </p:tgtEl>
                                        <p:attrNameLst>
                                          <p:attrName>style.visibility</p:attrName>
                                        </p:attrNameLst>
                                      </p:cBhvr>
                                      <p:to>
                                        <p:strVal val="visible"/>
                                      </p:to>
                                    </p:set>
                                    <p:animEffect transition="in" filter="box(out)">
                                      <p:cBhvr>
                                        <p:cTn id="7" dur="500"/>
                                        <p:tgtEl>
                                          <p:spTgt spid="144388"/>
                                        </p:tgtEl>
                                      </p:cBhvr>
                                    </p:animEffect>
                                  </p:childTnLst>
                                </p:cTn>
                              </p:par>
                              <p:par>
                                <p:cTn id="8" presetID="4" presetClass="entr" presetSubtype="16" fill="hold" nodeType="withEffect">
                                  <p:stCondLst>
                                    <p:cond delay="0"/>
                                  </p:stCondLst>
                                  <p:childTnLst>
                                    <p:set>
                                      <p:cBhvr>
                                        <p:cTn id="9" dur="1" fill="hold">
                                          <p:stCondLst>
                                            <p:cond delay="0"/>
                                          </p:stCondLst>
                                        </p:cTn>
                                        <p:tgtEl>
                                          <p:spTgt spid="144399"/>
                                        </p:tgtEl>
                                        <p:attrNameLst>
                                          <p:attrName>style.visibility</p:attrName>
                                        </p:attrNameLst>
                                      </p:cBhvr>
                                      <p:to>
                                        <p:strVal val="visible"/>
                                      </p:to>
                                    </p:set>
                                    <p:animEffect transition="in" filter="box(in)">
                                      <p:cBhvr>
                                        <p:cTn id="10" dur="500"/>
                                        <p:tgtEl>
                                          <p:spTgt spid="144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822325" y="1641475"/>
            <a:ext cx="538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Regions on the Periodic Table</a:t>
            </a:r>
            <a:r>
              <a:rPr lang="en-US" altLang="en-US" sz="2800">
                <a:solidFill>
                  <a:srgbClr val="009999"/>
                </a:solidFill>
              </a:rPr>
              <a:t> </a:t>
            </a:r>
          </a:p>
        </p:txBody>
      </p:sp>
      <p:sp>
        <p:nvSpPr>
          <p:cNvPr id="208901" name="Text Box 5"/>
          <p:cNvSpPr txBox="1">
            <a:spLocks noChangeArrowheads="1"/>
          </p:cNvSpPr>
          <p:nvPr/>
        </p:nvSpPr>
        <p:spPr bwMode="auto">
          <a:xfrm>
            <a:off x="498475" y="2293938"/>
            <a:ext cx="8294688"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Those elements on the right side of the periodic table, in yellow, are classified as nonmetals. </a:t>
            </a:r>
          </a:p>
        </p:txBody>
      </p:sp>
      <p:sp>
        <p:nvSpPr>
          <p:cNvPr id="208903" name="Text Box 7"/>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2089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3097213"/>
            <a:ext cx="4689475" cy="283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417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08901"/>
                                        </p:tgtEl>
                                        <p:attrNameLst>
                                          <p:attrName>style.visibility</p:attrName>
                                        </p:attrNameLst>
                                      </p:cBhvr>
                                      <p:to>
                                        <p:strVal val="visible"/>
                                      </p:to>
                                    </p:set>
                                    <p:animEffect transition="in" filter="box(out)">
                                      <p:cBhvr>
                                        <p:cTn id="7" dur="500"/>
                                        <p:tgtEl>
                                          <p:spTgt spid="208901"/>
                                        </p:tgtEl>
                                      </p:cBhvr>
                                    </p:animEffect>
                                  </p:childTnLst>
                                </p:cTn>
                              </p:par>
                              <p:par>
                                <p:cTn id="8" presetID="4" presetClass="entr" presetSubtype="16" fill="hold" nodeType="withEffect">
                                  <p:stCondLst>
                                    <p:cond delay="0"/>
                                  </p:stCondLst>
                                  <p:childTnLst>
                                    <p:set>
                                      <p:cBhvr>
                                        <p:cTn id="9" dur="1" fill="hold">
                                          <p:stCondLst>
                                            <p:cond delay="0"/>
                                          </p:stCondLst>
                                        </p:cTn>
                                        <p:tgtEl>
                                          <p:spTgt spid="208905"/>
                                        </p:tgtEl>
                                        <p:attrNameLst>
                                          <p:attrName>style.visibility</p:attrName>
                                        </p:attrNameLst>
                                      </p:cBhvr>
                                      <p:to>
                                        <p:strVal val="visible"/>
                                      </p:to>
                                    </p:set>
                                    <p:animEffect transition="in" filter="box(in)">
                                      <p:cBhvr>
                                        <p:cTn id="10" dur="500"/>
                                        <p:tgtEl>
                                          <p:spTgt spid="208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822325" y="1641475"/>
            <a:ext cx="538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Regions on the Periodic Table</a:t>
            </a:r>
            <a:r>
              <a:rPr lang="en-US" altLang="en-US" sz="2800">
                <a:solidFill>
                  <a:srgbClr val="009999"/>
                </a:solidFill>
              </a:rPr>
              <a:t> </a:t>
            </a:r>
          </a:p>
        </p:txBody>
      </p:sp>
      <p:sp>
        <p:nvSpPr>
          <p:cNvPr id="209926" name="Text Box 6"/>
          <p:cNvSpPr txBox="1">
            <a:spLocks noChangeArrowheads="1"/>
          </p:cNvSpPr>
          <p:nvPr/>
        </p:nvSpPr>
        <p:spPr bwMode="auto">
          <a:xfrm>
            <a:off x="508000" y="2293938"/>
            <a:ext cx="82851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elements in green are metalloids or semimetals. </a:t>
            </a:r>
          </a:p>
        </p:txBody>
      </p:sp>
      <p:sp>
        <p:nvSpPr>
          <p:cNvPr id="209927" name="Text Box 7"/>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2099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188" y="3171825"/>
            <a:ext cx="4689475" cy="283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253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09926"/>
                                        </p:tgtEl>
                                        <p:attrNameLst>
                                          <p:attrName>style.visibility</p:attrName>
                                        </p:attrNameLst>
                                      </p:cBhvr>
                                      <p:to>
                                        <p:strVal val="visible"/>
                                      </p:to>
                                    </p:set>
                                    <p:animEffect transition="in" filter="box(out)">
                                      <p:cBhvr>
                                        <p:cTn id="7" dur="500"/>
                                        <p:tgtEl>
                                          <p:spTgt spid="209926"/>
                                        </p:tgtEl>
                                      </p:cBhvr>
                                    </p:animEffect>
                                  </p:childTnLst>
                                </p:cTn>
                              </p:par>
                              <p:par>
                                <p:cTn id="8" presetID="4" presetClass="entr" presetSubtype="16" fill="hold" nodeType="withEffect">
                                  <p:stCondLst>
                                    <p:cond delay="0"/>
                                  </p:stCondLst>
                                  <p:childTnLst>
                                    <p:set>
                                      <p:cBhvr>
                                        <p:cTn id="9" dur="1" fill="hold">
                                          <p:stCondLst>
                                            <p:cond delay="0"/>
                                          </p:stCondLst>
                                        </p:cTn>
                                        <p:tgtEl>
                                          <p:spTgt spid="209929"/>
                                        </p:tgtEl>
                                        <p:attrNameLst>
                                          <p:attrName>style.visibility</p:attrName>
                                        </p:attrNameLst>
                                      </p:cBhvr>
                                      <p:to>
                                        <p:strVal val="visible"/>
                                      </p:to>
                                    </p:set>
                                    <p:animEffect transition="in" filter="box(in)">
                                      <p:cBhvr>
                                        <p:cTn id="10" dur="500"/>
                                        <p:tgtEl>
                                          <p:spTgt spid="209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 Box 3"/>
          <p:cNvSpPr txBox="1">
            <a:spLocks noChangeArrowheads="1"/>
          </p:cNvSpPr>
          <p:nvPr/>
        </p:nvSpPr>
        <p:spPr bwMode="auto">
          <a:xfrm>
            <a:off x="822325" y="1641475"/>
            <a:ext cx="25971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New Elements</a:t>
            </a:r>
            <a:endParaRPr lang="en-US" altLang="en-US" sz="2800">
              <a:solidFill>
                <a:srgbClr val="009999"/>
              </a:solidFill>
            </a:endParaRPr>
          </a:p>
        </p:txBody>
      </p:sp>
      <p:sp>
        <p:nvSpPr>
          <p:cNvPr id="145412" name="Text Box 4"/>
          <p:cNvSpPr txBox="1">
            <a:spLocks noChangeArrowheads="1"/>
          </p:cNvSpPr>
          <p:nvPr/>
        </p:nvSpPr>
        <p:spPr bwMode="auto">
          <a:xfrm>
            <a:off x="533400" y="2293938"/>
            <a:ext cx="8137525"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In 1994, scientists at the Heavy-Ion Research Laboratory in Darmstadt, Germany, discovered element 111. </a:t>
            </a:r>
          </a:p>
        </p:txBody>
      </p:sp>
      <p:sp>
        <p:nvSpPr>
          <p:cNvPr id="145415" name="Text Box 7"/>
          <p:cNvSpPr txBox="1">
            <a:spLocks noChangeArrowheads="1"/>
          </p:cNvSpPr>
          <p:nvPr/>
        </p:nvSpPr>
        <p:spPr bwMode="auto">
          <a:xfrm>
            <a:off x="527050" y="3378200"/>
            <a:ext cx="80010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Element 112 was discovered at the same laboratory. </a:t>
            </a:r>
          </a:p>
        </p:txBody>
      </p:sp>
      <p:sp>
        <p:nvSpPr>
          <p:cNvPr id="145416" name="Text Box 8"/>
          <p:cNvSpPr txBox="1">
            <a:spLocks noChangeArrowheads="1"/>
          </p:cNvSpPr>
          <p:nvPr/>
        </p:nvSpPr>
        <p:spPr bwMode="auto">
          <a:xfrm>
            <a:off x="536575" y="3846513"/>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Both of these elements are produced in the laboratory by joining smaller atoms into a single atom. </a:t>
            </a:r>
          </a:p>
        </p:txBody>
      </p:sp>
      <p:sp>
        <p:nvSpPr>
          <p:cNvPr id="145418" name="Text Box 10"/>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Tree>
    <p:extLst>
      <p:ext uri="{BB962C8B-B14F-4D97-AF65-F5344CB8AC3E}">
        <p14:creationId xmlns:p14="http://schemas.microsoft.com/office/powerpoint/2010/main" val="411405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5412"/>
                                        </p:tgtEl>
                                        <p:attrNameLst>
                                          <p:attrName>style.visibility</p:attrName>
                                        </p:attrNameLst>
                                      </p:cBhvr>
                                      <p:to>
                                        <p:strVal val="visible"/>
                                      </p:to>
                                    </p:set>
                                    <p:animEffect transition="in" filter="box(out)">
                                      <p:cBhvr>
                                        <p:cTn id="7" dur="500"/>
                                        <p:tgtEl>
                                          <p:spTgt spid="145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5415"/>
                                        </p:tgtEl>
                                        <p:attrNameLst>
                                          <p:attrName>style.visibility</p:attrName>
                                        </p:attrNameLst>
                                      </p:cBhvr>
                                      <p:to>
                                        <p:strVal val="visible"/>
                                      </p:to>
                                    </p:set>
                                    <p:animEffect transition="in" filter="box(out)">
                                      <p:cBhvr>
                                        <p:cTn id="12" dur="500"/>
                                        <p:tgtEl>
                                          <p:spTgt spid="1454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5416"/>
                                        </p:tgtEl>
                                        <p:attrNameLst>
                                          <p:attrName>style.visibility</p:attrName>
                                        </p:attrNameLst>
                                      </p:cBhvr>
                                      <p:to>
                                        <p:strVal val="visible"/>
                                      </p:to>
                                    </p:set>
                                    <p:animEffect transition="in" filter="box(out)">
                                      <p:cBhvr>
                                        <p:cTn id="17" dur="500"/>
                                        <p:tgtEl>
                                          <p:spTgt spid="145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P spid="145415" grpId="0"/>
      <p:bldP spid="1454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822325" y="1641475"/>
            <a:ext cx="44243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Mendeleev's Predictions</a:t>
            </a:r>
            <a:r>
              <a:rPr lang="en-US" altLang="en-US" sz="2800">
                <a:solidFill>
                  <a:srgbClr val="009999"/>
                </a:solidFill>
              </a:rPr>
              <a:t> </a:t>
            </a:r>
          </a:p>
        </p:txBody>
      </p:sp>
      <p:sp>
        <p:nvSpPr>
          <p:cNvPr id="124932" name="Text Box 4"/>
          <p:cNvSpPr txBox="1">
            <a:spLocks noChangeArrowheads="1"/>
          </p:cNvSpPr>
          <p:nvPr/>
        </p:nvSpPr>
        <p:spPr bwMode="auto">
          <a:xfrm>
            <a:off x="533400" y="2293938"/>
            <a:ext cx="8001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Mendeleev had to leave blank spaces in his periodic table to keep the elements properly lined up according to their chemical properties. </a:t>
            </a:r>
          </a:p>
        </p:txBody>
      </p:sp>
      <p:sp>
        <p:nvSpPr>
          <p:cNvPr id="124933" name="Text Box 5"/>
          <p:cNvSpPr txBox="1">
            <a:spLocks noChangeArrowheads="1"/>
          </p:cNvSpPr>
          <p:nvPr/>
        </p:nvSpPr>
        <p:spPr bwMode="auto">
          <a:xfrm>
            <a:off x="533400" y="3429000"/>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He looked at the properties and atomic masses of the elements surrounding these blank spaces.</a:t>
            </a:r>
          </a:p>
        </p:txBody>
      </p:sp>
      <p:sp>
        <p:nvSpPr>
          <p:cNvPr id="124937" name="Text Box 9"/>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Tree>
    <p:extLst>
      <p:ext uri="{BB962C8B-B14F-4D97-AF65-F5344CB8AC3E}">
        <p14:creationId xmlns:p14="http://schemas.microsoft.com/office/powerpoint/2010/main" val="1484511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box(out)">
                                      <p:cBhvr>
                                        <p:cTn id="7" dur="500"/>
                                        <p:tgtEl>
                                          <p:spTgt spid="124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4933"/>
                                        </p:tgtEl>
                                        <p:attrNameLst>
                                          <p:attrName>style.visibility</p:attrName>
                                        </p:attrNameLst>
                                      </p:cBhvr>
                                      <p:to>
                                        <p:strVal val="visible"/>
                                      </p:to>
                                    </p:set>
                                    <p:animEffect transition="in" filter="box(out)">
                                      <p:cBhvr>
                                        <p:cTn id="12" dur="500"/>
                                        <p:tgtEl>
                                          <p:spTgt spid="124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p:bldP spid="1249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Text Box 3"/>
          <p:cNvSpPr txBox="1">
            <a:spLocks noChangeArrowheads="1"/>
          </p:cNvSpPr>
          <p:nvPr/>
        </p:nvSpPr>
        <p:spPr bwMode="auto">
          <a:xfrm>
            <a:off x="822325" y="1641475"/>
            <a:ext cx="45164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Elements in the Universe</a:t>
            </a:r>
            <a:r>
              <a:rPr lang="en-US" altLang="en-US" sz="2800">
                <a:solidFill>
                  <a:srgbClr val="009999"/>
                </a:solidFill>
              </a:rPr>
              <a:t> </a:t>
            </a:r>
          </a:p>
        </p:txBody>
      </p:sp>
      <p:sp>
        <p:nvSpPr>
          <p:cNvPr id="146436" name="Text Box 4"/>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Using the technology that is available today, scientists are finding the same elements throughout the universe. </a:t>
            </a:r>
          </a:p>
        </p:txBody>
      </p:sp>
      <p:sp>
        <p:nvSpPr>
          <p:cNvPr id="146439" name="Text Box 7"/>
          <p:cNvSpPr txBox="1">
            <a:spLocks noChangeArrowheads="1"/>
          </p:cNvSpPr>
          <p:nvPr/>
        </p:nvSpPr>
        <p:spPr bwMode="auto">
          <a:xfrm>
            <a:off x="527050" y="308768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Many scientists believe that hydrogen and helium are the building blocks of other elements. </a:t>
            </a:r>
          </a:p>
        </p:txBody>
      </p:sp>
      <p:sp>
        <p:nvSpPr>
          <p:cNvPr id="146441" name="Text Box 9"/>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Tree>
    <p:extLst>
      <p:ext uri="{BB962C8B-B14F-4D97-AF65-F5344CB8AC3E}">
        <p14:creationId xmlns:p14="http://schemas.microsoft.com/office/powerpoint/2010/main" val="1334210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6436"/>
                                        </p:tgtEl>
                                        <p:attrNameLst>
                                          <p:attrName>style.visibility</p:attrName>
                                        </p:attrNameLst>
                                      </p:cBhvr>
                                      <p:to>
                                        <p:strVal val="visible"/>
                                      </p:to>
                                    </p:set>
                                    <p:animEffect transition="in" filter="box(out)">
                                      <p:cBhvr>
                                        <p:cTn id="7" dur="500"/>
                                        <p:tgtEl>
                                          <p:spTgt spid="146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6439"/>
                                        </p:tgtEl>
                                        <p:attrNameLst>
                                          <p:attrName>style.visibility</p:attrName>
                                        </p:attrNameLst>
                                      </p:cBhvr>
                                      <p:to>
                                        <p:strVal val="visible"/>
                                      </p:to>
                                    </p:set>
                                    <p:animEffect transition="in" filter="box(out)">
                                      <p:cBhvr>
                                        <p:cTn id="12" dur="500"/>
                                        <p:tgtEl>
                                          <p:spTgt spid="146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p:bldP spid="1464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Text Box 3"/>
          <p:cNvSpPr txBox="1">
            <a:spLocks noChangeArrowheads="1"/>
          </p:cNvSpPr>
          <p:nvPr/>
        </p:nvSpPr>
        <p:spPr bwMode="auto">
          <a:xfrm>
            <a:off x="822325" y="1641475"/>
            <a:ext cx="45164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Elements in the Universe</a:t>
            </a:r>
            <a:r>
              <a:rPr lang="en-US" altLang="en-US" sz="2800">
                <a:solidFill>
                  <a:srgbClr val="009999"/>
                </a:solidFill>
              </a:rPr>
              <a:t> </a:t>
            </a:r>
          </a:p>
        </p:txBody>
      </p:sp>
      <p:sp>
        <p:nvSpPr>
          <p:cNvPr id="147460" name="Text Box 4"/>
          <p:cNvSpPr txBox="1">
            <a:spLocks noChangeArrowheads="1"/>
          </p:cNvSpPr>
          <p:nvPr/>
        </p:nvSpPr>
        <p:spPr bwMode="auto">
          <a:xfrm>
            <a:off x="533400" y="2293938"/>
            <a:ext cx="8137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Exploding stars, or supernovas, give scientists evidence to support this theory. </a:t>
            </a:r>
          </a:p>
        </p:txBody>
      </p:sp>
      <p:sp>
        <p:nvSpPr>
          <p:cNvPr id="147463" name="Text Box 7"/>
          <p:cNvSpPr txBox="1">
            <a:spLocks noChangeArrowheads="1"/>
          </p:cNvSpPr>
          <p:nvPr/>
        </p:nvSpPr>
        <p:spPr bwMode="auto">
          <a:xfrm>
            <a:off x="527050" y="310038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Many scientists believe that supernovas have spread the elements that are found throughout the universe.</a:t>
            </a:r>
          </a:p>
        </p:txBody>
      </p:sp>
      <p:sp>
        <p:nvSpPr>
          <p:cNvPr id="147464" name="Text Box 8"/>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Tree>
    <p:extLst>
      <p:ext uri="{BB962C8B-B14F-4D97-AF65-F5344CB8AC3E}">
        <p14:creationId xmlns:p14="http://schemas.microsoft.com/office/powerpoint/2010/main" val="975281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box(out)">
                                      <p:cBhvr>
                                        <p:cTn id="7" dur="500"/>
                                        <p:tgtEl>
                                          <p:spTgt spid="147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7463"/>
                                        </p:tgtEl>
                                        <p:attrNameLst>
                                          <p:attrName>style.visibility</p:attrName>
                                        </p:attrNameLst>
                                      </p:cBhvr>
                                      <p:to>
                                        <p:strVal val="visible"/>
                                      </p:to>
                                    </p:set>
                                    <p:animEffect transition="in" filter="box(out)">
                                      <p:cBhvr>
                                        <p:cTn id="12" dur="500"/>
                                        <p:tgtEl>
                                          <p:spTgt spid="147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p:bldP spid="14746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Text Box 4"/>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86373" name="Text Box 5"/>
          <p:cNvSpPr txBox="1">
            <a:spLocks noChangeArrowheads="1"/>
          </p:cNvSpPr>
          <p:nvPr/>
        </p:nvSpPr>
        <p:spPr bwMode="auto">
          <a:xfrm>
            <a:off x="533400" y="1428750"/>
            <a:ext cx="17573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Question 1</a:t>
            </a:r>
          </a:p>
        </p:txBody>
      </p:sp>
      <p:sp>
        <p:nvSpPr>
          <p:cNvPr id="186374" name="Text Box 6"/>
          <p:cNvSpPr txBox="1">
            <a:spLocks noChangeArrowheads="1"/>
          </p:cNvSpPr>
          <p:nvPr/>
        </p:nvSpPr>
        <p:spPr bwMode="auto">
          <a:xfrm>
            <a:off x="549275" y="1987550"/>
            <a:ext cx="752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How are the elements arranged in the periodic table?</a:t>
            </a:r>
          </a:p>
        </p:txBody>
      </p:sp>
      <p:pic>
        <p:nvPicPr>
          <p:cNvPr id="18637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3352800"/>
            <a:ext cx="6604000" cy="2381250"/>
          </a:xfrm>
          <a:prstGeom prst="rect">
            <a:avLst/>
          </a:prstGeom>
          <a:noFill/>
          <a:extLst>
            <a:ext uri="{909E8E84-426E-40DD-AFC4-6F175D3DCCD1}">
              <a14:hiddenFill xmlns:a14="http://schemas.microsoft.com/office/drawing/2010/main">
                <a:solidFill>
                  <a:srgbClr val="FFFFFF"/>
                </a:solidFill>
              </a14:hiddenFill>
            </a:ext>
          </a:extLst>
        </p:spPr>
      </p:pic>
      <p:sp>
        <p:nvSpPr>
          <p:cNvPr id="186381" name="Rectangle 2"/>
          <p:cNvSpPr>
            <a:spLocks noChangeArrowheads="1"/>
          </p:cNvSpPr>
          <p:nvPr/>
        </p:nvSpPr>
        <p:spPr bwMode="auto">
          <a:xfrm>
            <a:off x="3054350" y="66675"/>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pitchFamily="34" charset="0"/>
              </a:defRPr>
            </a:lvl1pPr>
            <a:lvl2pPr>
              <a:defRPr sz="3600">
                <a:solidFill>
                  <a:schemeClr val="bg1"/>
                </a:solidFill>
                <a:latin typeface="Arial" pitchFamily="34" charset="0"/>
              </a:defRPr>
            </a:lvl2pPr>
            <a:lvl3pPr>
              <a:defRPr sz="3600">
                <a:solidFill>
                  <a:schemeClr val="bg1"/>
                </a:solidFill>
                <a:latin typeface="Arial" pitchFamily="34" charset="0"/>
              </a:defRPr>
            </a:lvl3pPr>
            <a:lvl4pPr>
              <a:defRPr sz="3600">
                <a:solidFill>
                  <a:schemeClr val="bg1"/>
                </a:solidFill>
                <a:latin typeface="Arial" pitchFamily="34" charset="0"/>
              </a:defRPr>
            </a:lvl4pPr>
            <a:lvl5pPr>
              <a:defRPr sz="3600">
                <a:solidFill>
                  <a:schemeClr val="bg1"/>
                </a:solidFill>
                <a:latin typeface="Arial" pitchFamily="34" charset="0"/>
              </a:defRPr>
            </a:lvl5pPr>
            <a:lvl6pPr marL="457200" fontAlgn="base">
              <a:spcBef>
                <a:spcPct val="0"/>
              </a:spcBef>
              <a:spcAft>
                <a:spcPct val="0"/>
              </a:spcAft>
              <a:defRPr sz="3600">
                <a:solidFill>
                  <a:schemeClr val="bg1"/>
                </a:solidFill>
                <a:latin typeface="Arial" pitchFamily="34" charset="0"/>
              </a:defRPr>
            </a:lvl6pPr>
            <a:lvl7pPr marL="914400" fontAlgn="base">
              <a:spcBef>
                <a:spcPct val="0"/>
              </a:spcBef>
              <a:spcAft>
                <a:spcPct val="0"/>
              </a:spcAft>
              <a:defRPr sz="3600">
                <a:solidFill>
                  <a:schemeClr val="bg1"/>
                </a:solidFill>
                <a:latin typeface="Arial" pitchFamily="34" charset="0"/>
              </a:defRPr>
            </a:lvl7pPr>
            <a:lvl8pPr marL="1371600" fontAlgn="base">
              <a:spcBef>
                <a:spcPct val="0"/>
              </a:spcBef>
              <a:spcAft>
                <a:spcPct val="0"/>
              </a:spcAft>
              <a:defRPr sz="3600">
                <a:solidFill>
                  <a:schemeClr val="bg1"/>
                </a:solidFill>
                <a:latin typeface="Arial" pitchFamily="34" charset="0"/>
              </a:defRPr>
            </a:lvl8pPr>
            <a:lvl9pPr marL="1828800" fontAlgn="base">
              <a:spcBef>
                <a:spcPct val="0"/>
              </a:spcBef>
              <a:spcAft>
                <a:spcPct val="0"/>
              </a:spcAft>
              <a:defRPr sz="3600">
                <a:solidFill>
                  <a:schemeClr val="bg1"/>
                </a:solidFill>
                <a:latin typeface="Arial" pitchFamily="34"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1210572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6373"/>
                                        </p:tgtEl>
                                        <p:attrNameLst>
                                          <p:attrName>style.visibility</p:attrName>
                                        </p:attrNameLst>
                                      </p:cBhvr>
                                      <p:to>
                                        <p:strVal val="visible"/>
                                      </p:to>
                                    </p:set>
                                    <p:animEffect transition="in" filter="box(out)">
                                      <p:cBhvr>
                                        <p:cTn id="7" dur="500"/>
                                        <p:tgtEl>
                                          <p:spTgt spid="186373"/>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86374"/>
                                        </p:tgtEl>
                                        <p:attrNameLst>
                                          <p:attrName>style.visibility</p:attrName>
                                        </p:attrNameLst>
                                      </p:cBhvr>
                                      <p:to>
                                        <p:strVal val="visible"/>
                                      </p:to>
                                    </p:set>
                                    <p:animEffect transition="in" filter="box(out)">
                                      <p:cBhvr>
                                        <p:cTn id="11" dur="500"/>
                                        <p:tgtEl>
                                          <p:spTgt spid="186374"/>
                                        </p:tgtEl>
                                      </p:cBhvr>
                                    </p:animEffect>
                                  </p:childTnLst>
                                </p:cTn>
                              </p:par>
                              <p:par>
                                <p:cTn id="12" presetID="4" presetClass="entr" presetSubtype="16" fill="hold" nodeType="withEffect">
                                  <p:stCondLst>
                                    <p:cond delay="0"/>
                                  </p:stCondLst>
                                  <p:childTnLst>
                                    <p:set>
                                      <p:cBhvr>
                                        <p:cTn id="13" dur="1" fill="hold">
                                          <p:stCondLst>
                                            <p:cond delay="0"/>
                                          </p:stCondLst>
                                        </p:cTn>
                                        <p:tgtEl>
                                          <p:spTgt spid="186379"/>
                                        </p:tgtEl>
                                        <p:attrNameLst>
                                          <p:attrName>style.visibility</p:attrName>
                                        </p:attrNameLst>
                                      </p:cBhvr>
                                      <p:to>
                                        <p:strVal val="visible"/>
                                      </p:to>
                                    </p:set>
                                    <p:animEffect transition="in" filter="box(in)">
                                      <p:cBhvr>
                                        <p:cTn id="14" dur="500"/>
                                        <p:tgtEl>
                                          <p:spTgt spid="186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3" grpId="0"/>
      <p:bldP spid="18637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Text Box 4"/>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90471" name="Text Box 7"/>
          <p:cNvSpPr txBox="1">
            <a:spLocks noChangeArrowheads="1"/>
          </p:cNvSpPr>
          <p:nvPr/>
        </p:nvSpPr>
        <p:spPr bwMode="auto">
          <a:xfrm>
            <a:off x="533400" y="1436688"/>
            <a:ext cx="1285875"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Answer</a:t>
            </a:r>
          </a:p>
        </p:txBody>
      </p:sp>
      <p:sp>
        <p:nvSpPr>
          <p:cNvPr id="190472" name="Text Box 8"/>
          <p:cNvSpPr txBox="1">
            <a:spLocks noChangeArrowheads="1"/>
          </p:cNvSpPr>
          <p:nvPr/>
        </p:nvSpPr>
        <p:spPr bwMode="auto">
          <a:xfrm>
            <a:off x="549275" y="2066925"/>
            <a:ext cx="75295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The elements are arranged by increasing atomic number and by changes in physical and chemical properties. </a:t>
            </a:r>
          </a:p>
        </p:txBody>
      </p:sp>
      <p:sp>
        <p:nvSpPr>
          <p:cNvPr id="190474" name="Rectangle 2"/>
          <p:cNvSpPr>
            <a:spLocks noChangeArrowheads="1"/>
          </p:cNvSpPr>
          <p:nvPr/>
        </p:nvSpPr>
        <p:spPr bwMode="auto">
          <a:xfrm>
            <a:off x="3054350" y="66675"/>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pitchFamily="34" charset="0"/>
              </a:defRPr>
            </a:lvl1pPr>
            <a:lvl2pPr>
              <a:defRPr sz="3600">
                <a:solidFill>
                  <a:schemeClr val="bg1"/>
                </a:solidFill>
                <a:latin typeface="Arial" pitchFamily="34" charset="0"/>
              </a:defRPr>
            </a:lvl2pPr>
            <a:lvl3pPr>
              <a:defRPr sz="3600">
                <a:solidFill>
                  <a:schemeClr val="bg1"/>
                </a:solidFill>
                <a:latin typeface="Arial" pitchFamily="34" charset="0"/>
              </a:defRPr>
            </a:lvl3pPr>
            <a:lvl4pPr>
              <a:defRPr sz="3600">
                <a:solidFill>
                  <a:schemeClr val="bg1"/>
                </a:solidFill>
                <a:latin typeface="Arial" pitchFamily="34" charset="0"/>
              </a:defRPr>
            </a:lvl4pPr>
            <a:lvl5pPr>
              <a:defRPr sz="3600">
                <a:solidFill>
                  <a:schemeClr val="bg1"/>
                </a:solidFill>
                <a:latin typeface="Arial" pitchFamily="34" charset="0"/>
              </a:defRPr>
            </a:lvl5pPr>
            <a:lvl6pPr marL="457200" fontAlgn="base">
              <a:spcBef>
                <a:spcPct val="0"/>
              </a:spcBef>
              <a:spcAft>
                <a:spcPct val="0"/>
              </a:spcAft>
              <a:defRPr sz="3600">
                <a:solidFill>
                  <a:schemeClr val="bg1"/>
                </a:solidFill>
                <a:latin typeface="Arial" pitchFamily="34" charset="0"/>
              </a:defRPr>
            </a:lvl6pPr>
            <a:lvl7pPr marL="914400" fontAlgn="base">
              <a:spcBef>
                <a:spcPct val="0"/>
              </a:spcBef>
              <a:spcAft>
                <a:spcPct val="0"/>
              </a:spcAft>
              <a:defRPr sz="3600">
                <a:solidFill>
                  <a:schemeClr val="bg1"/>
                </a:solidFill>
                <a:latin typeface="Arial" pitchFamily="34" charset="0"/>
              </a:defRPr>
            </a:lvl7pPr>
            <a:lvl8pPr marL="1371600" fontAlgn="base">
              <a:spcBef>
                <a:spcPct val="0"/>
              </a:spcBef>
              <a:spcAft>
                <a:spcPct val="0"/>
              </a:spcAft>
              <a:defRPr sz="3600">
                <a:solidFill>
                  <a:schemeClr val="bg1"/>
                </a:solidFill>
                <a:latin typeface="Arial" pitchFamily="34" charset="0"/>
              </a:defRPr>
            </a:lvl8pPr>
            <a:lvl9pPr marL="1828800" fontAlgn="base">
              <a:spcBef>
                <a:spcPct val="0"/>
              </a:spcBef>
              <a:spcAft>
                <a:spcPct val="0"/>
              </a:spcAft>
              <a:defRPr sz="3600">
                <a:solidFill>
                  <a:schemeClr val="bg1"/>
                </a:solidFill>
                <a:latin typeface="Arial" pitchFamily="34"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694940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90471"/>
                                        </p:tgtEl>
                                        <p:attrNameLst>
                                          <p:attrName>style.visibility</p:attrName>
                                        </p:attrNameLst>
                                      </p:cBhvr>
                                      <p:to>
                                        <p:strVal val="visible"/>
                                      </p:to>
                                    </p:set>
                                    <p:animEffect transition="in" filter="box(out)">
                                      <p:cBhvr>
                                        <p:cTn id="7" dur="500"/>
                                        <p:tgtEl>
                                          <p:spTgt spid="190471"/>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90472"/>
                                        </p:tgtEl>
                                        <p:attrNameLst>
                                          <p:attrName>style.visibility</p:attrName>
                                        </p:attrNameLst>
                                      </p:cBhvr>
                                      <p:to>
                                        <p:strVal val="visible"/>
                                      </p:to>
                                    </p:set>
                                    <p:animEffect transition="in" filter="box(out)">
                                      <p:cBhvr>
                                        <p:cTn id="11" dur="500"/>
                                        <p:tgtEl>
                                          <p:spTgt spid="190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1" grpId="0"/>
      <p:bldP spid="19047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Text Box 4"/>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87397" name="Text Box 5"/>
          <p:cNvSpPr txBox="1">
            <a:spLocks noChangeArrowheads="1"/>
          </p:cNvSpPr>
          <p:nvPr/>
        </p:nvSpPr>
        <p:spPr bwMode="auto">
          <a:xfrm>
            <a:off x="533400" y="1428750"/>
            <a:ext cx="17573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Question 2</a:t>
            </a:r>
          </a:p>
        </p:txBody>
      </p:sp>
      <p:sp>
        <p:nvSpPr>
          <p:cNvPr id="187398" name="Text Box 6"/>
          <p:cNvSpPr txBox="1">
            <a:spLocks noChangeArrowheads="1"/>
          </p:cNvSpPr>
          <p:nvPr/>
        </p:nvSpPr>
        <p:spPr bwMode="auto">
          <a:xfrm>
            <a:off x="549275" y="2058988"/>
            <a:ext cx="7529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What do the elements in a vertical column of the periodic table have in common?</a:t>
            </a:r>
          </a:p>
        </p:txBody>
      </p:sp>
      <p:sp>
        <p:nvSpPr>
          <p:cNvPr id="187402" name="Rectangle 2"/>
          <p:cNvSpPr>
            <a:spLocks noChangeArrowheads="1"/>
          </p:cNvSpPr>
          <p:nvPr/>
        </p:nvSpPr>
        <p:spPr bwMode="auto">
          <a:xfrm>
            <a:off x="3054350" y="66675"/>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pitchFamily="34" charset="0"/>
              </a:defRPr>
            </a:lvl1pPr>
            <a:lvl2pPr>
              <a:defRPr sz="3600">
                <a:solidFill>
                  <a:schemeClr val="bg1"/>
                </a:solidFill>
                <a:latin typeface="Arial" pitchFamily="34" charset="0"/>
              </a:defRPr>
            </a:lvl2pPr>
            <a:lvl3pPr>
              <a:defRPr sz="3600">
                <a:solidFill>
                  <a:schemeClr val="bg1"/>
                </a:solidFill>
                <a:latin typeface="Arial" pitchFamily="34" charset="0"/>
              </a:defRPr>
            </a:lvl3pPr>
            <a:lvl4pPr>
              <a:defRPr sz="3600">
                <a:solidFill>
                  <a:schemeClr val="bg1"/>
                </a:solidFill>
                <a:latin typeface="Arial" pitchFamily="34" charset="0"/>
              </a:defRPr>
            </a:lvl4pPr>
            <a:lvl5pPr>
              <a:defRPr sz="3600">
                <a:solidFill>
                  <a:schemeClr val="bg1"/>
                </a:solidFill>
                <a:latin typeface="Arial" pitchFamily="34" charset="0"/>
              </a:defRPr>
            </a:lvl5pPr>
            <a:lvl6pPr marL="457200" fontAlgn="base">
              <a:spcBef>
                <a:spcPct val="0"/>
              </a:spcBef>
              <a:spcAft>
                <a:spcPct val="0"/>
              </a:spcAft>
              <a:defRPr sz="3600">
                <a:solidFill>
                  <a:schemeClr val="bg1"/>
                </a:solidFill>
                <a:latin typeface="Arial" pitchFamily="34" charset="0"/>
              </a:defRPr>
            </a:lvl6pPr>
            <a:lvl7pPr marL="914400" fontAlgn="base">
              <a:spcBef>
                <a:spcPct val="0"/>
              </a:spcBef>
              <a:spcAft>
                <a:spcPct val="0"/>
              </a:spcAft>
              <a:defRPr sz="3600">
                <a:solidFill>
                  <a:schemeClr val="bg1"/>
                </a:solidFill>
                <a:latin typeface="Arial" pitchFamily="34" charset="0"/>
              </a:defRPr>
            </a:lvl7pPr>
            <a:lvl8pPr marL="1371600" fontAlgn="base">
              <a:spcBef>
                <a:spcPct val="0"/>
              </a:spcBef>
              <a:spcAft>
                <a:spcPct val="0"/>
              </a:spcAft>
              <a:defRPr sz="3600">
                <a:solidFill>
                  <a:schemeClr val="bg1"/>
                </a:solidFill>
                <a:latin typeface="Arial" pitchFamily="34" charset="0"/>
              </a:defRPr>
            </a:lvl8pPr>
            <a:lvl9pPr marL="1828800" fontAlgn="base">
              <a:spcBef>
                <a:spcPct val="0"/>
              </a:spcBef>
              <a:spcAft>
                <a:spcPct val="0"/>
              </a:spcAft>
              <a:defRPr sz="3600">
                <a:solidFill>
                  <a:schemeClr val="bg1"/>
                </a:solidFill>
                <a:latin typeface="Arial" pitchFamily="34"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3818783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7397"/>
                                        </p:tgtEl>
                                        <p:attrNameLst>
                                          <p:attrName>style.visibility</p:attrName>
                                        </p:attrNameLst>
                                      </p:cBhvr>
                                      <p:to>
                                        <p:strVal val="visible"/>
                                      </p:to>
                                    </p:set>
                                    <p:animEffect transition="in" filter="box(out)">
                                      <p:cBhvr>
                                        <p:cTn id="7" dur="500"/>
                                        <p:tgtEl>
                                          <p:spTgt spid="187397"/>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87398"/>
                                        </p:tgtEl>
                                        <p:attrNameLst>
                                          <p:attrName>style.visibility</p:attrName>
                                        </p:attrNameLst>
                                      </p:cBhvr>
                                      <p:to>
                                        <p:strVal val="visible"/>
                                      </p:to>
                                    </p:set>
                                    <p:animEffect transition="in" filter="box(out)">
                                      <p:cBhvr>
                                        <p:cTn id="11" dur="500"/>
                                        <p:tgtEl>
                                          <p:spTgt spid="187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7" grpId="0"/>
      <p:bldP spid="18739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Text Box 3"/>
          <p:cNvSpPr txBox="1">
            <a:spLocks noChangeArrowheads="1"/>
          </p:cNvSpPr>
          <p:nvPr/>
        </p:nvSpPr>
        <p:spPr bwMode="auto">
          <a:xfrm>
            <a:off x="533400" y="1428750"/>
            <a:ext cx="128587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Answer</a:t>
            </a:r>
          </a:p>
        </p:txBody>
      </p:sp>
      <p:sp>
        <p:nvSpPr>
          <p:cNvPr id="188420" name="Text Box 4"/>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88422" name="Text Box 6"/>
          <p:cNvSpPr txBox="1">
            <a:spLocks noChangeArrowheads="1"/>
          </p:cNvSpPr>
          <p:nvPr/>
        </p:nvSpPr>
        <p:spPr bwMode="auto">
          <a:xfrm>
            <a:off x="549275" y="2058988"/>
            <a:ext cx="75295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The vertical columns in the periodic table are called groups; elements in the same group have similar properties, such as electrical conductivity. </a:t>
            </a:r>
          </a:p>
        </p:txBody>
      </p:sp>
      <p:sp>
        <p:nvSpPr>
          <p:cNvPr id="188424" name="Rectangle 2"/>
          <p:cNvSpPr>
            <a:spLocks noChangeArrowheads="1"/>
          </p:cNvSpPr>
          <p:nvPr/>
        </p:nvSpPr>
        <p:spPr bwMode="auto">
          <a:xfrm>
            <a:off x="3054350" y="66675"/>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pitchFamily="34" charset="0"/>
              </a:defRPr>
            </a:lvl1pPr>
            <a:lvl2pPr>
              <a:defRPr sz="3600">
                <a:solidFill>
                  <a:schemeClr val="bg1"/>
                </a:solidFill>
                <a:latin typeface="Arial" pitchFamily="34" charset="0"/>
              </a:defRPr>
            </a:lvl2pPr>
            <a:lvl3pPr>
              <a:defRPr sz="3600">
                <a:solidFill>
                  <a:schemeClr val="bg1"/>
                </a:solidFill>
                <a:latin typeface="Arial" pitchFamily="34" charset="0"/>
              </a:defRPr>
            </a:lvl3pPr>
            <a:lvl4pPr>
              <a:defRPr sz="3600">
                <a:solidFill>
                  <a:schemeClr val="bg1"/>
                </a:solidFill>
                <a:latin typeface="Arial" pitchFamily="34" charset="0"/>
              </a:defRPr>
            </a:lvl4pPr>
            <a:lvl5pPr>
              <a:defRPr sz="3600">
                <a:solidFill>
                  <a:schemeClr val="bg1"/>
                </a:solidFill>
                <a:latin typeface="Arial" pitchFamily="34" charset="0"/>
              </a:defRPr>
            </a:lvl5pPr>
            <a:lvl6pPr marL="457200" fontAlgn="base">
              <a:spcBef>
                <a:spcPct val="0"/>
              </a:spcBef>
              <a:spcAft>
                <a:spcPct val="0"/>
              </a:spcAft>
              <a:defRPr sz="3600">
                <a:solidFill>
                  <a:schemeClr val="bg1"/>
                </a:solidFill>
                <a:latin typeface="Arial" pitchFamily="34" charset="0"/>
              </a:defRPr>
            </a:lvl6pPr>
            <a:lvl7pPr marL="914400" fontAlgn="base">
              <a:spcBef>
                <a:spcPct val="0"/>
              </a:spcBef>
              <a:spcAft>
                <a:spcPct val="0"/>
              </a:spcAft>
              <a:defRPr sz="3600">
                <a:solidFill>
                  <a:schemeClr val="bg1"/>
                </a:solidFill>
                <a:latin typeface="Arial" pitchFamily="34" charset="0"/>
              </a:defRPr>
            </a:lvl7pPr>
            <a:lvl8pPr marL="1371600" fontAlgn="base">
              <a:spcBef>
                <a:spcPct val="0"/>
              </a:spcBef>
              <a:spcAft>
                <a:spcPct val="0"/>
              </a:spcAft>
              <a:defRPr sz="3600">
                <a:solidFill>
                  <a:schemeClr val="bg1"/>
                </a:solidFill>
                <a:latin typeface="Arial" pitchFamily="34" charset="0"/>
              </a:defRPr>
            </a:lvl8pPr>
            <a:lvl9pPr marL="1828800" fontAlgn="base">
              <a:spcBef>
                <a:spcPct val="0"/>
              </a:spcBef>
              <a:spcAft>
                <a:spcPct val="0"/>
              </a:spcAft>
              <a:defRPr sz="3600">
                <a:solidFill>
                  <a:schemeClr val="bg1"/>
                </a:solidFill>
                <a:latin typeface="Arial" pitchFamily="34"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2247702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8419"/>
                                        </p:tgtEl>
                                        <p:attrNameLst>
                                          <p:attrName>style.visibility</p:attrName>
                                        </p:attrNameLst>
                                      </p:cBhvr>
                                      <p:to>
                                        <p:strVal val="visible"/>
                                      </p:to>
                                    </p:set>
                                    <p:animEffect transition="in" filter="box(out)">
                                      <p:cBhvr>
                                        <p:cTn id="7" dur="500"/>
                                        <p:tgtEl>
                                          <p:spTgt spid="188419"/>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88422"/>
                                        </p:tgtEl>
                                        <p:attrNameLst>
                                          <p:attrName>style.visibility</p:attrName>
                                        </p:attrNameLst>
                                      </p:cBhvr>
                                      <p:to>
                                        <p:strVal val="visible"/>
                                      </p:to>
                                    </p:set>
                                    <p:animEffect transition="in" filter="box(out)">
                                      <p:cBhvr>
                                        <p:cTn id="11" dur="500"/>
                                        <p:tgtEl>
                                          <p:spTgt spid="188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p:bldP spid="1884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Text Box 4"/>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89445" name="Text Box 5"/>
          <p:cNvSpPr txBox="1">
            <a:spLocks noChangeArrowheads="1"/>
          </p:cNvSpPr>
          <p:nvPr/>
        </p:nvSpPr>
        <p:spPr bwMode="auto">
          <a:xfrm>
            <a:off x="533400" y="1428750"/>
            <a:ext cx="17573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Question 3</a:t>
            </a:r>
          </a:p>
        </p:txBody>
      </p:sp>
      <p:sp>
        <p:nvSpPr>
          <p:cNvPr id="189446" name="Text Box 6"/>
          <p:cNvSpPr txBox="1">
            <a:spLocks noChangeArrowheads="1"/>
          </p:cNvSpPr>
          <p:nvPr/>
        </p:nvSpPr>
        <p:spPr bwMode="auto">
          <a:xfrm>
            <a:off x="549275" y="2058988"/>
            <a:ext cx="7529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What do the dots in this electron dot diagram represent? </a:t>
            </a:r>
          </a:p>
        </p:txBody>
      </p:sp>
      <p:pic>
        <p:nvPicPr>
          <p:cNvPr id="189450" name="Picture 10" descr="im44-chlor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350" y="3049588"/>
            <a:ext cx="3035300" cy="2779712"/>
          </a:xfrm>
          <a:prstGeom prst="rect">
            <a:avLst/>
          </a:prstGeom>
          <a:noFill/>
          <a:extLst>
            <a:ext uri="{909E8E84-426E-40DD-AFC4-6F175D3DCCD1}">
              <a14:hiddenFill xmlns:a14="http://schemas.microsoft.com/office/drawing/2010/main">
                <a:solidFill>
                  <a:srgbClr val="FFFFFF"/>
                </a:solidFill>
              </a14:hiddenFill>
            </a:ext>
          </a:extLst>
        </p:spPr>
      </p:pic>
      <p:sp>
        <p:nvSpPr>
          <p:cNvPr id="189452" name="Rectangle 2"/>
          <p:cNvSpPr>
            <a:spLocks noChangeArrowheads="1"/>
          </p:cNvSpPr>
          <p:nvPr/>
        </p:nvSpPr>
        <p:spPr bwMode="auto">
          <a:xfrm>
            <a:off x="3054350" y="66675"/>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pitchFamily="34" charset="0"/>
              </a:defRPr>
            </a:lvl1pPr>
            <a:lvl2pPr>
              <a:defRPr sz="3600">
                <a:solidFill>
                  <a:schemeClr val="bg1"/>
                </a:solidFill>
                <a:latin typeface="Arial" pitchFamily="34" charset="0"/>
              </a:defRPr>
            </a:lvl2pPr>
            <a:lvl3pPr>
              <a:defRPr sz="3600">
                <a:solidFill>
                  <a:schemeClr val="bg1"/>
                </a:solidFill>
                <a:latin typeface="Arial" pitchFamily="34" charset="0"/>
              </a:defRPr>
            </a:lvl3pPr>
            <a:lvl4pPr>
              <a:defRPr sz="3600">
                <a:solidFill>
                  <a:schemeClr val="bg1"/>
                </a:solidFill>
                <a:latin typeface="Arial" pitchFamily="34" charset="0"/>
              </a:defRPr>
            </a:lvl4pPr>
            <a:lvl5pPr>
              <a:defRPr sz="3600">
                <a:solidFill>
                  <a:schemeClr val="bg1"/>
                </a:solidFill>
                <a:latin typeface="Arial" pitchFamily="34" charset="0"/>
              </a:defRPr>
            </a:lvl5pPr>
            <a:lvl6pPr marL="457200" fontAlgn="base">
              <a:spcBef>
                <a:spcPct val="0"/>
              </a:spcBef>
              <a:spcAft>
                <a:spcPct val="0"/>
              </a:spcAft>
              <a:defRPr sz="3600">
                <a:solidFill>
                  <a:schemeClr val="bg1"/>
                </a:solidFill>
                <a:latin typeface="Arial" pitchFamily="34" charset="0"/>
              </a:defRPr>
            </a:lvl6pPr>
            <a:lvl7pPr marL="914400" fontAlgn="base">
              <a:spcBef>
                <a:spcPct val="0"/>
              </a:spcBef>
              <a:spcAft>
                <a:spcPct val="0"/>
              </a:spcAft>
              <a:defRPr sz="3600">
                <a:solidFill>
                  <a:schemeClr val="bg1"/>
                </a:solidFill>
                <a:latin typeface="Arial" pitchFamily="34" charset="0"/>
              </a:defRPr>
            </a:lvl7pPr>
            <a:lvl8pPr marL="1371600" fontAlgn="base">
              <a:spcBef>
                <a:spcPct val="0"/>
              </a:spcBef>
              <a:spcAft>
                <a:spcPct val="0"/>
              </a:spcAft>
              <a:defRPr sz="3600">
                <a:solidFill>
                  <a:schemeClr val="bg1"/>
                </a:solidFill>
                <a:latin typeface="Arial" pitchFamily="34" charset="0"/>
              </a:defRPr>
            </a:lvl8pPr>
            <a:lvl9pPr marL="1828800" fontAlgn="base">
              <a:spcBef>
                <a:spcPct val="0"/>
              </a:spcBef>
              <a:spcAft>
                <a:spcPct val="0"/>
              </a:spcAft>
              <a:defRPr sz="3600">
                <a:solidFill>
                  <a:schemeClr val="bg1"/>
                </a:solidFill>
                <a:latin typeface="Arial" pitchFamily="34"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1195822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9445"/>
                                        </p:tgtEl>
                                        <p:attrNameLst>
                                          <p:attrName>style.visibility</p:attrName>
                                        </p:attrNameLst>
                                      </p:cBhvr>
                                      <p:to>
                                        <p:strVal val="visible"/>
                                      </p:to>
                                    </p:set>
                                    <p:animEffect transition="in" filter="box(out)">
                                      <p:cBhvr>
                                        <p:cTn id="7" dur="500"/>
                                        <p:tgtEl>
                                          <p:spTgt spid="189445"/>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89446"/>
                                        </p:tgtEl>
                                        <p:attrNameLst>
                                          <p:attrName>style.visibility</p:attrName>
                                        </p:attrNameLst>
                                      </p:cBhvr>
                                      <p:to>
                                        <p:strVal val="visible"/>
                                      </p:to>
                                    </p:set>
                                    <p:animEffect transition="in" filter="box(out)">
                                      <p:cBhvr>
                                        <p:cTn id="11" dur="500"/>
                                        <p:tgtEl>
                                          <p:spTgt spid="189446"/>
                                        </p:tgtEl>
                                      </p:cBhvr>
                                    </p:animEffect>
                                  </p:childTnLst>
                                </p:cTn>
                              </p:par>
                            </p:childTnLst>
                          </p:cTn>
                        </p:par>
                        <p:par>
                          <p:cTn id="12" fill="hold" nodeType="afterGroup">
                            <p:stCondLst>
                              <p:cond delay="1000"/>
                            </p:stCondLst>
                            <p:childTnLst>
                              <p:par>
                                <p:cTn id="13" presetID="4" presetClass="entr" presetSubtype="32" fill="hold" nodeType="afterEffect">
                                  <p:stCondLst>
                                    <p:cond delay="0"/>
                                  </p:stCondLst>
                                  <p:childTnLst>
                                    <p:set>
                                      <p:cBhvr>
                                        <p:cTn id="14" dur="1" fill="hold">
                                          <p:stCondLst>
                                            <p:cond delay="0"/>
                                          </p:stCondLst>
                                        </p:cTn>
                                        <p:tgtEl>
                                          <p:spTgt spid="189450"/>
                                        </p:tgtEl>
                                        <p:attrNameLst>
                                          <p:attrName>style.visibility</p:attrName>
                                        </p:attrNameLst>
                                      </p:cBhvr>
                                      <p:to>
                                        <p:strVal val="visible"/>
                                      </p:to>
                                    </p:set>
                                    <p:animEffect transition="in" filter="box(out)">
                                      <p:cBhvr>
                                        <p:cTn id="15" dur="500"/>
                                        <p:tgtEl>
                                          <p:spTgt spid="189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p:bldP spid="18944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Text Box 4"/>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91495" name="Text Box 7"/>
          <p:cNvSpPr txBox="1">
            <a:spLocks noChangeArrowheads="1"/>
          </p:cNvSpPr>
          <p:nvPr/>
        </p:nvSpPr>
        <p:spPr bwMode="auto">
          <a:xfrm>
            <a:off x="533400" y="1436688"/>
            <a:ext cx="1285875"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Answer</a:t>
            </a:r>
          </a:p>
        </p:txBody>
      </p:sp>
      <p:sp>
        <p:nvSpPr>
          <p:cNvPr id="191496" name="Text Box 8"/>
          <p:cNvSpPr txBox="1">
            <a:spLocks noChangeArrowheads="1"/>
          </p:cNvSpPr>
          <p:nvPr/>
        </p:nvSpPr>
        <p:spPr bwMode="auto">
          <a:xfrm>
            <a:off x="549275" y="2066925"/>
            <a:ext cx="7529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The dots represent the electrons in the outer energy level. </a:t>
            </a:r>
          </a:p>
        </p:txBody>
      </p:sp>
      <p:sp>
        <p:nvSpPr>
          <p:cNvPr id="191498" name="Rectangle 2"/>
          <p:cNvSpPr>
            <a:spLocks noChangeArrowheads="1"/>
          </p:cNvSpPr>
          <p:nvPr/>
        </p:nvSpPr>
        <p:spPr bwMode="auto">
          <a:xfrm>
            <a:off x="3054350" y="66675"/>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pitchFamily="34" charset="0"/>
              </a:defRPr>
            </a:lvl1pPr>
            <a:lvl2pPr>
              <a:defRPr sz="3600">
                <a:solidFill>
                  <a:schemeClr val="bg1"/>
                </a:solidFill>
                <a:latin typeface="Arial" pitchFamily="34" charset="0"/>
              </a:defRPr>
            </a:lvl2pPr>
            <a:lvl3pPr>
              <a:defRPr sz="3600">
                <a:solidFill>
                  <a:schemeClr val="bg1"/>
                </a:solidFill>
                <a:latin typeface="Arial" pitchFamily="34" charset="0"/>
              </a:defRPr>
            </a:lvl3pPr>
            <a:lvl4pPr>
              <a:defRPr sz="3600">
                <a:solidFill>
                  <a:schemeClr val="bg1"/>
                </a:solidFill>
                <a:latin typeface="Arial" pitchFamily="34" charset="0"/>
              </a:defRPr>
            </a:lvl4pPr>
            <a:lvl5pPr>
              <a:defRPr sz="3600">
                <a:solidFill>
                  <a:schemeClr val="bg1"/>
                </a:solidFill>
                <a:latin typeface="Arial" pitchFamily="34" charset="0"/>
              </a:defRPr>
            </a:lvl5pPr>
            <a:lvl6pPr marL="457200" fontAlgn="base">
              <a:spcBef>
                <a:spcPct val="0"/>
              </a:spcBef>
              <a:spcAft>
                <a:spcPct val="0"/>
              </a:spcAft>
              <a:defRPr sz="3600">
                <a:solidFill>
                  <a:schemeClr val="bg1"/>
                </a:solidFill>
                <a:latin typeface="Arial" pitchFamily="34" charset="0"/>
              </a:defRPr>
            </a:lvl6pPr>
            <a:lvl7pPr marL="914400" fontAlgn="base">
              <a:spcBef>
                <a:spcPct val="0"/>
              </a:spcBef>
              <a:spcAft>
                <a:spcPct val="0"/>
              </a:spcAft>
              <a:defRPr sz="3600">
                <a:solidFill>
                  <a:schemeClr val="bg1"/>
                </a:solidFill>
                <a:latin typeface="Arial" pitchFamily="34" charset="0"/>
              </a:defRPr>
            </a:lvl7pPr>
            <a:lvl8pPr marL="1371600" fontAlgn="base">
              <a:spcBef>
                <a:spcPct val="0"/>
              </a:spcBef>
              <a:spcAft>
                <a:spcPct val="0"/>
              </a:spcAft>
              <a:defRPr sz="3600">
                <a:solidFill>
                  <a:schemeClr val="bg1"/>
                </a:solidFill>
                <a:latin typeface="Arial" pitchFamily="34" charset="0"/>
              </a:defRPr>
            </a:lvl8pPr>
            <a:lvl9pPr marL="1828800" fontAlgn="base">
              <a:spcBef>
                <a:spcPct val="0"/>
              </a:spcBef>
              <a:spcAft>
                <a:spcPct val="0"/>
              </a:spcAft>
              <a:defRPr sz="3600">
                <a:solidFill>
                  <a:schemeClr val="bg1"/>
                </a:solidFill>
                <a:latin typeface="Arial" pitchFamily="34"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1895775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91495"/>
                                        </p:tgtEl>
                                        <p:attrNameLst>
                                          <p:attrName>style.visibility</p:attrName>
                                        </p:attrNameLst>
                                      </p:cBhvr>
                                      <p:to>
                                        <p:strVal val="visible"/>
                                      </p:to>
                                    </p:set>
                                    <p:animEffect transition="in" filter="box(out)">
                                      <p:cBhvr>
                                        <p:cTn id="7" dur="500"/>
                                        <p:tgtEl>
                                          <p:spTgt spid="191495"/>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91496"/>
                                        </p:tgtEl>
                                        <p:attrNameLst>
                                          <p:attrName>style.visibility</p:attrName>
                                        </p:attrNameLst>
                                      </p:cBhvr>
                                      <p:to>
                                        <p:strVal val="visible"/>
                                      </p:to>
                                    </p:set>
                                    <p:animEffect transition="in" filter="box(out)">
                                      <p:cBhvr>
                                        <p:cTn id="11" dur="500"/>
                                        <p:tgtEl>
                                          <p:spTgt spid="191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5" grpId="0"/>
      <p:bldP spid="1914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Text Box 3"/>
          <p:cNvSpPr txBox="1">
            <a:spLocks noChangeArrowheads="1"/>
          </p:cNvSpPr>
          <p:nvPr/>
        </p:nvSpPr>
        <p:spPr bwMode="auto">
          <a:xfrm>
            <a:off x="822325" y="1641475"/>
            <a:ext cx="44243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Mendeleev's Predictions</a:t>
            </a:r>
            <a:r>
              <a:rPr lang="en-US" altLang="en-US" sz="2800">
                <a:solidFill>
                  <a:srgbClr val="009999"/>
                </a:solidFill>
              </a:rPr>
              <a:t> </a:t>
            </a:r>
          </a:p>
        </p:txBody>
      </p:sp>
      <p:sp>
        <p:nvSpPr>
          <p:cNvPr id="125956" name="Text Box 4"/>
          <p:cNvSpPr txBox="1">
            <a:spLocks noChangeArrowheads="1"/>
          </p:cNvSpPr>
          <p:nvPr/>
        </p:nvSpPr>
        <p:spPr bwMode="auto">
          <a:xfrm>
            <a:off x="549275" y="2293938"/>
            <a:ext cx="3355975"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From this information, he was able to predict the properties and the mass numbers of new elements that had not yet been discovered.</a:t>
            </a:r>
          </a:p>
        </p:txBody>
      </p:sp>
      <p:sp>
        <p:nvSpPr>
          <p:cNvPr id="125962" name="Text Box 10"/>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12596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975" y="2390775"/>
            <a:ext cx="4943475"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305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box(out)">
                                      <p:cBhvr>
                                        <p:cTn id="7" dur="500"/>
                                        <p:tgtEl>
                                          <p:spTgt spid="125956"/>
                                        </p:tgtEl>
                                      </p:cBhvr>
                                    </p:animEffect>
                                  </p:childTnLst>
                                </p:cTn>
                              </p:par>
                              <p:par>
                                <p:cTn id="8" presetID="4" presetClass="entr" presetSubtype="16" fill="hold" nodeType="withEffect">
                                  <p:stCondLst>
                                    <p:cond delay="0"/>
                                  </p:stCondLst>
                                  <p:childTnLst>
                                    <p:set>
                                      <p:cBhvr>
                                        <p:cTn id="9" dur="1" fill="hold">
                                          <p:stCondLst>
                                            <p:cond delay="0"/>
                                          </p:stCondLst>
                                        </p:cTn>
                                        <p:tgtEl>
                                          <p:spTgt spid="125966"/>
                                        </p:tgtEl>
                                        <p:attrNameLst>
                                          <p:attrName>style.visibility</p:attrName>
                                        </p:attrNameLst>
                                      </p:cBhvr>
                                      <p:to>
                                        <p:strVal val="visible"/>
                                      </p:to>
                                    </p:set>
                                    <p:animEffect transition="in" filter="box(in)">
                                      <p:cBhvr>
                                        <p:cTn id="10" dur="500"/>
                                        <p:tgtEl>
                                          <p:spTgt spid="125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822325" y="1641475"/>
            <a:ext cx="44243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Mendeleev's Predictions</a:t>
            </a:r>
            <a:r>
              <a:rPr lang="en-US" altLang="en-US" sz="2800">
                <a:solidFill>
                  <a:srgbClr val="009999"/>
                </a:solidFill>
              </a:rPr>
              <a:t> </a:t>
            </a:r>
          </a:p>
        </p:txBody>
      </p:sp>
      <p:sp>
        <p:nvSpPr>
          <p:cNvPr id="204804" name="Text Box 4"/>
          <p:cNvSpPr txBox="1">
            <a:spLocks noChangeArrowheads="1"/>
          </p:cNvSpPr>
          <p:nvPr/>
        </p:nvSpPr>
        <p:spPr bwMode="auto">
          <a:xfrm>
            <a:off x="533400" y="2293938"/>
            <a:ext cx="3279775"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This table shows Mendeleev's predicted properties for germanium, which he called ekasilicon.  His predictions proved to be accurate. </a:t>
            </a:r>
          </a:p>
        </p:txBody>
      </p:sp>
      <p:sp>
        <p:nvSpPr>
          <p:cNvPr id="204806" name="Text Box 6"/>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20480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975" y="2238375"/>
            <a:ext cx="4943475"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806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04804"/>
                                        </p:tgtEl>
                                        <p:attrNameLst>
                                          <p:attrName>style.visibility</p:attrName>
                                        </p:attrNameLst>
                                      </p:cBhvr>
                                      <p:to>
                                        <p:strVal val="visible"/>
                                      </p:to>
                                    </p:set>
                                    <p:animEffect transition="in" filter="box(out)">
                                      <p:cBhvr>
                                        <p:cTn id="7" dur="500"/>
                                        <p:tgtEl>
                                          <p:spTgt spid="204804"/>
                                        </p:tgtEl>
                                      </p:cBhvr>
                                    </p:animEffect>
                                  </p:childTnLst>
                                </p:cTn>
                              </p:par>
                              <p:par>
                                <p:cTn id="8" presetID="4" presetClass="entr" presetSubtype="16" fill="hold" nodeType="withEffect">
                                  <p:stCondLst>
                                    <p:cond delay="0"/>
                                  </p:stCondLst>
                                  <p:childTnLst>
                                    <p:set>
                                      <p:cBhvr>
                                        <p:cTn id="9" dur="1" fill="hold">
                                          <p:stCondLst>
                                            <p:cond delay="0"/>
                                          </p:stCondLst>
                                        </p:cTn>
                                        <p:tgtEl>
                                          <p:spTgt spid="204808"/>
                                        </p:tgtEl>
                                        <p:attrNameLst>
                                          <p:attrName>style.visibility</p:attrName>
                                        </p:attrNameLst>
                                      </p:cBhvr>
                                      <p:to>
                                        <p:strVal val="visible"/>
                                      </p:to>
                                    </p:set>
                                    <p:animEffect transition="in" filter="box(in)">
                                      <p:cBhvr>
                                        <p:cTn id="10" dur="500"/>
                                        <p:tgtEl>
                                          <p:spTgt spid="204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822325" y="1641475"/>
            <a:ext cx="53657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Changes in the Periodic Table</a:t>
            </a:r>
            <a:r>
              <a:rPr lang="en-US" altLang="en-US" sz="2800">
                <a:solidFill>
                  <a:srgbClr val="009999"/>
                </a:solidFill>
              </a:rPr>
              <a:t> </a:t>
            </a:r>
          </a:p>
        </p:txBody>
      </p:sp>
      <p:sp>
        <p:nvSpPr>
          <p:cNvPr id="126980" name="Text Box 4"/>
          <p:cNvSpPr txBox="1">
            <a:spLocks noChangeArrowheads="1"/>
          </p:cNvSpPr>
          <p:nvPr/>
        </p:nvSpPr>
        <p:spPr bwMode="auto">
          <a:xfrm>
            <a:off x="533400" y="2293938"/>
            <a:ext cx="80010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On Mendeleev's table, the atomic mass gradually increased from left to right.  If you look at the modern periodic table, you will see several examples, such as cobalt and nickel, where the mass decreases from left to right. </a:t>
            </a:r>
          </a:p>
        </p:txBody>
      </p:sp>
      <p:sp>
        <p:nvSpPr>
          <p:cNvPr id="126984" name="Text Box 8"/>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Tree>
    <p:extLst>
      <p:ext uri="{BB962C8B-B14F-4D97-AF65-F5344CB8AC3E}">
        <p14:creationId xmlns:p14="http://schemas.microsoft.com/office/powerpoint/2010/main" val="2962850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box(out)">
                                      <p:cBhvr>
                                        <p:cTn id="7" dur="500"/>
                                        <p:tgtEl>
                                          <p:spTgt spid="126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Text Box 3"/>
          <p:cNvSpPr txBox="1">
            <a:spLocks noChangeArrowheads="1"/>
          </p:cNvSpPr>
          <p:nvPr/>
        </p:nvSpPr>
        <p:spPr bwMode="auto">
          <a:xfrm>
            <a:off x="822325" y="1641475"/>
            <a:ext cx="53657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Changes in the Periodic Table</a:t>
            </a:r>
            <a:r>
              <a:rPr lang="en-US" altLang="en-US" sz="2800">
                <a:solidFill>
                  <a:srgbClr val="009999"/>
                </a:solidFill>
              </a:rPr>
              <a:t> </a:t>
            </a:r>
          </a:p>
        </p:txBody>
      </p:sp>
      <p:sp>
        <p:nvSpPr>
          <p:cNvPr id="128004" name="Text Box 4"/>
          <p:cNvSpPr txBox="1">
            <a:spLocks noChangeArrowheads="1"/>
          </p:cNvSpPr>
          <p:nvPr/>
        </p:nvSpPr>
        <p:spPr bwMode="auto">
          <a:xfrm>
            <a:off x="533400" y="2293938"/>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In 1913, the work of Henry G.J. Moseley, a young English scientist, led to the arrangement of elements based on their increasing atomic numbers instead of an arrangement based on atomic masses. </a:t>
            </a:r>
          </a:p>
        </p:txBody>
      </p:sp>
      <p:sp>
        <p:nvSpPr>
          <p:cNvPr id="128007" name="Text Box 7"/>
          <p:cNvSpPr txBox="1">
            <a:spLocks noChangeArrowheads="1"/>
          </p:cNvSpPr>
          <p:nvPr/>
        </p:nvSpPr>
        <p:spPr bwMode="auto">
          <a:xfrm>
            <a:off x="527050" y="3732213"/>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current periodic table uses Moseley's arrangement of the elements. </a:t>
            </a:r>
          </a:p>
        </p:txBody>
      </p:sp>
      <p:sp>
        <p:nvSpPr>
          <p:cNvPr id="128009" name="Text Box 9"/>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Tree>
    <p:extLst>
      <p:ext uri="{BB962C8B-B14F-4D97-AF65-F5344CB8AC3E}">
        <p14:creationId xmlns:p14="http://schemas.microsoft.com/office/powerpoint/2010/main" val="1316189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box(out)">
                                      <p:cBhvr>
                                        <p:cTn id="7" dur="500"/>
                                        <p:tgtEl>
                                          <p:spTgt spid="128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8007"/>
                                        </p:tgtEl>
                                        <p:attrNameLst>
                                          <p:attrName>style.visibility</p:attrName>
                                        </p:attrNameLst>
                                      </p:cBhvr>
                                      <p:to>
                                        <p:strVal val="visible"/>
                                      </p:to>
                                    </p:set>
                                    <p:animEffect transition="in" filter="box(out)">
                                      <p:cBhvr>
                                        <p:cTn id="12" dur="500"/>
                                        <p:tgtEl>
                                          <p:spTgt spid="128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p:bldP spid="1280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ext Box 3"/>
          <p:cNvSpPr txBox="1">
            <a:spLocks noChangeArrowheads="1"/>
          </p:cNvSpPr>
          <p:nvPr/>
        </p:nvSpPr>
        <p:spPr bwMode="auto">
          <a:xfrm>
            <a:off x="822325" y="1641475"/>
            <a:ext cx="5819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The Atom and the Periodic Table</a:t>
            </a:r>
            <a:r>
              <a:rPr lang="en-US" altLang="en-US" sz="2800">
                <a:solidFill>
                  <a:srgbClr val="009999"/>
                </a:solidFill>
              </a:rPr>
              <a:t> </a:t>
            </a:r>
          </a:p>
        </p:txBody>
      </p:sp>
      <p:sp>
        <p:nvSpPr>
          <p:cNvPr id="129028" name="Text Box 4"/>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vertical columns in the periodic table are called </a:t>
            </a:r>
            <a:r>
              <a:rPr lang="en-US" altLang="en-US" sz="2400" b="1">
                <a:solidFill>
                  <a:srgbClr val="333399"/>
                </a:solidFill>
              </a:rPr>
              <a:t>groups</a:t>
            </a:r>
            <a:r>
              <a:rPr lang="en-US" altLang="en-US" sz="2400">
                <a:solidFill>
                  <a:srgbClr val="000000"/>
                </a:solidFill>
              </a:rPr>
              <a:t>, or families, and are numbered 1 through 18. </a:t>
            </a:r>
          </a:p>
        </p:txBody>
      </p:sp>
      <p:sp>
        <p:nvSpPr>
          <p:cNvPr id="129031" name="Text Box 7"/>
          <p:cNvSpPr txBox="1">
            <a:spLocks noChangeArrowheads="1"/>
          </p:cNvSpPr>
          <p:nvPr/>
        </p:nvSpPr>
        <p:spPr bwMode="auto">
          <a:xfrm>
            <a:off x="527050" y="3084513"/>
            <a:ext cx="8001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Elements in each group have similar properties. </a:t>
            </a:r>
          </a:p>
        </p:txBody>
      </p:sp>
      <p:sp>
        <p:nvSpPr>
          <p:cNvPr id="129034" name="Text Box 10"/>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129036" name="Picture 6" descr="audio2">
            <a:hlinkClick r:id="" action="ppaction://noaction">
              <a:snd r:embed="rId2" name="group.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1175" y="2692400"/>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87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box(out)">
                                      <p:cBhvr>
                                        <p:cTn id="7" dur="500"/>
                                        <p:tgtEl>
                                          <p:spTgt spid="129028"/>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29036"/>
                                        </p:tgtEl>
                                        <p:attrNameLst>
                                          <p:attrName>style.visibility</p:attrName>
                                        </p:attrNameLst>
                                      </p:cBhvr>
                                      <p:to>
                                        <p:strVal val="visible"/>
                                      </p:to>
                                    </p:set>
                                    <p:animEffect transition="in" filter="box(out)">
                                      <p:cBhvr>
                                        <p:cTn id="11" dur="500"/>
                                        <p:tgtEl>
                                          <p:spTgt spid="12903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29031"/>
                                        </p:tgtEl>
                                        <p:attrNameLst>
                                          <p:attrName>style.visibility</p:attrName>
                                        </p:attrNameLst>
                                      </p:cBhvr>
                                      <p:to>
                                        <p:strVal val="visible"/>
                                      </p:to>
                                    </p:set>
                                    <p:animEffect transition="in" filter="box(out)">
                                      <p:cBhvr>
                                        <p:cTn id="16" dur="500"/>
                                        <p:tgtEl>
                                          <p:spTgt spid="129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P spid="1290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Text Box 3"/>
          <p:cNvSpPr txBox="1">
            <a:spLocks noChangeArrowheads="1"/>
          </p:cNvSpPr>
          <p:nvPr/>
        </p:nvSpPr>
        <p:spPr bwMode="auto">
          <a:xfrm>
            <a:off x="822325" y="1641475"/>
            <a:ext cx="44942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Electron Cloud Structure</a:t>
            </a:r>
            <a:r>
              <a:rPr lang="en-US" altLang="en-US" sz="2800">
                <a:solidFill>
                  <a:srgbClr val="009999"/>
                </a:solidFill>
              </a:rPr>
              <a:t> </a:t>
            </a:r>
          </a:p>
        </p:txBody>
      </p:sp>
      <p:sp>
        <p:nvSpPr>
          <p:cNvPr id="130052" name="Text Box 4"/>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In a neutral atom, the number of electrons is equal to the number of protons.</a:t>
            </a:r>
          </a:p>
        </p:txBody>
      </p:sp>
      <p:sp>
        <p:nvSpPr>
          <p:cNvPr id="130055" name="Text Box 7"/>
          <p:cNvSpPr txBox="1">
            <a:spLocks noChangeArrowheads="1"/>
          </p:cNvSpPr>
          <p:nvPr/>
        </p:nvSpPr>
        <p:spPr bwMode="auto">
          <a:xfrm>
            <a:off x="527050" y="308768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Therefore, a carbon atom, with an atomic number of six, has six protons and six electrons. </a:t>
            </a:r>
          </a:p>
        </p:txBody>
      </p:sp>
      <p:sp>
        <p:nvSpPr>
          <p:cNvPr id="130057" name="Text Box 9"/>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Tree>
    <p:extLst>
      <p:ext uri="{BB962C8B-B14F-4D97-AF65-F5344CB8AC3E}">
        <p14:creationId xmlns:p14="http://schemas.microsoft.com/office/powerpoint/2010/main" val="3514937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box(out)">
                                      <p:cBhvr>
                                        <p:cTn id="7" dur="500"/>
                                        <p:tgtEl>
                                          <p:spTgt spid="130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0055"/>
                                        </p:tgtEl>
                                        <p:attrNameLst>
                                          <p:attrName>style.visibility</p:attrName>
                                        </p:attrNameLst>
                                      </p:cBhvr>
                                      <p:to>
                                        <p:strVal val="visible"/>
                                      </p:to>
                                    </p:set>
                                    <p:animEffect transition="in" filter="box(out)">
                                      <p:cBhvr>
                                        <p:cTn id="12" dur="500"/>
                                        <p:tgtEl>
                                          <p:spTgt spid="130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130055" grpId="0"/>
    </p:bld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2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6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6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6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TotalTime>
  <Words>1264</Words>
  <Application>Microsoft Office PowerPoint</Application>
  <PresentationFormat>On-screen Show (4:3)</PresentationFormat>
  <Paragraphs>107</Paragraphs>
  <Slides>37</Slides>
  <Notes>0</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1_Custom Design</vt:lpstr>
      <vt:lpstr>2_Custom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Brever</dc:creator>
  <cp:lastModifiedBy>Scott Brever</cp:lastModifiedBy>
  <cp:revision>1</cp:revision>
  <dcterms:created xsi:type="dcterms:W3CDTF">2019-01-10T18:04:20Z</dcterms:created>
  <dcterms:modified xsi:type="dcterms:W3CDTF">2019-01-10T18:06:21Z</dcterms:modified>
</cp:coreProperties>
</file>