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70432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5167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1487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21644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4399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7862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4251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0664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38657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3463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27258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99727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75242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9254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6763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124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3827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652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072521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3039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97306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16923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slide" Target="../slides/slide2.xml"/><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18"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slide" Target="../slides/slide2.xml"/><Relationship Id="rId2" Type="http://schemas.openxmlformats.org/officeDocument/2006/relationships/slideLayout" Target="../slideLayouts/slideLayout13.xml"/><Relationship Id="rId16" Type="http://schemas.openxmlformats.org/officeDocument/2006/relationships/image" Target="../media/image4.png"/><Relationship Id="rId20"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19" Type="http://schemas.openxmlformats.org/officeDocument/2006/relationships/image" Target="../media/image6.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14019" name="Rectangle 3"/>
          <p:cNvSpPr>
            <a:spLocks noGrp="1" noChangeArrowheads="1"/>
          </p:cNvSpPr>
          <p:nvPr>
            <p:ph type="body" idx="1"/>
          </p:nvPr>
        </p:nvSpPr>
        <p:spPr bwMode="auto">
          <a:xfrm>
            <a:off x="457200"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214023" name="Picture 18" descr="buttoms_07">
            <a:hlinkClick r:id="" action="ppaction://hlinkshowjump?jump=previousslide" highlightClick="1"/>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171950" y="6324600"/>
            <a:ext cx="4000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5" name="Picture 20" descr="buttoms_12">
            <a:hlinkClick r:id="" action="ppaction://hlinkshowjump?jump=nextslide" highlightClick="1"/>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257800" y="6324600"/>
            <a:ext cx="4572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6" name="Picture 21" descr="buttoms_15">
            <a:hlinkClick r:id="" action="ppaction://hlinkshowjump?jump=endshow"/>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543800" y="6324600"/>
            <a:ext cx="10953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27" name="Text Box 11"/>
          <p:cNvSpPr txBox="1">
            <a:spLocks noChangeArrowheads="1"/>
          </p:cNvSpPr>
          <p:nvPr userDrawn="1"/>
        </p:nvSpPr>
        <p:spPr bwMode="auto">
          <a:xfrm>
            <a:off x="61913" y="41275"/>
            <a:ext cx="823912" cy="722313"/>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fontAlgn="base">
              <a:lnSpc>
                <a:spcPct val="90000"/>
              </a:lnSpc>
              <a:spcBef>
                <a:spcPct val="0"/>
              </a:spcBef>
              <a:spcAft>
                <a:spcPct val="0"/>
              </a:spcAft>
            </a:pPr>
            <a:r>
              <a:rPr lang="en-US" altLang="en-US" sz="1400" b="1">
                <a:solidFill>
                  <a:srgbClr val="FFFFFF"/>
                </a:solidFill>
              </a:rPr>
              <a:t>Section</a:t>
            </a:r>
            <a:endParaRPr lang="en-US" altLang="en-US" sz="3200" b="1">
              <a:solidFill>
                <a:srgbClr val="FFFFFF"/>
              </a:solidFill>
            </a:endParaRPr>
          </a:p>
          <a:p>
            <a:pPr algn="ctr" fontAlgn="base">
              <a:lnSpc>
                <a:spcPct val="90000"/>
              </a:lnSpc>
              <a:spcBef>
                <a:spcPct val="0"/>
              </a:spcBef>
              <a:spcAft>
                <a:spcPct val="0"/>
              </a:spcAft>
            </a:pPr>
            <a:r>
              <a:rPr lang="en-US" altLang="en-US" sz="3200" b="1">
                <a:solidFill>
                  <a:srgbClr val="FFFFFF"/>
                </a:solidFill>
              </a:rPr>
              <a:t>2</a:t>
            </a:r>
          </a:p>
        </p:txBody>
      </p:sp>
      <p:sp>
        <p:nvSpPr>
          <p:cNvPr id="214029" name="Rectangle 13"/>
          <p:cNvSpPr>
            <a:spLocks noChangeArrowheads="1"/>
          </p:cNvSpPr>
          <p:nvPr userDrawn="1"/>
        </p:nvSpPr>
        <p:spPr bwMode="auto">
          <a:xfrm>
            <a:off x="2825750" y="115888"/>
            <a:ext cx="3943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600" b="1">
                <a:solidFill>
                  <a:srgbClr val="FFFFFF"/>
                </a:solidFill>
              </a:rPr>
              <a:t>Masses of Atoms</a:t>
            </a:r>
          </a:p>
        </p:txBody>
      </p:sp>
      <p:pic>
        <p:nvPicPr>
          <p:cNvPr id="214030" name="Picture 12" descr="buttoms_10">
            <a:hlinkClick r:id="rId17" action="ppaction://hlinksldjump" highlightClick="1"/>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86300" y="6324600"/>
            <a:ext cx="457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31" name="Picture 10" descr="buttoms_05">
            <a:hlinkClick r:id="" action="ppaction://noaction" highlightClick="1"/>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685800" y="6324600"/>
            <a:ext cx="22002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32" name="Picture 9" descr="buttoms_03">
            <a:hlinkClick r:id="" action="ppaction://noaction" highlightClick="1"/>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71450" y="6324600"/>
            <a:ext cx="4953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0015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pitchFamily="34" charset="0"/>
        </a:defRPr>
      </a:lvl2pPr>
      <a:lvl3pPr algn="l" rtl="0" eaLnBrk="0" fontAlgn="base" hangingPunct="0">
        <a:spcBef>
          <a:spcPct val="0"/>
        </a:spcBef>
        <a:spcAft>
          <a:spcPct val="0"/>
        </a:spcAft>
        <a:defRPr sz="3600">
          <a:solidFill>
            <a:schemeClr val="bg1"/>
          </a:solidFill>
          <a:latin typeface="Arial" pitchFamily="34" charset="0"/>
        </a:defRPr>
      </a:lvl3pPr>
      <a:lvl4pPr algn="l" rtl="0" eaLnBrk="0" fontAlgn="base" hangingPunct="0">
        <a:spcBef>
          <a:spcPct val="0"/>
        </a:spcBef>
        <a:spcAft>
          <a:spcPct val="0"/>
        </a:spcAft>
        <a:defRPr sz="3600">
          <a:solidFill>
            <a:schemeClr val="bg1"/>
          </a:solidFill>
          <a:latin typeface="Arial" pitchFamily="34" charset="0"/>
        </a:defRPr>
      </a:lvl4pPr>
      <a:lvl5pPr algn="l" rtl="0" eaLnBrk="0" fontAlgn="base" hangingPunct="0">
        <a:spcBef>
          <a:spcPct val="0"/>
        </a:spcBef>
        <a:spcAft>
          <a:spcPct val="0"/>
        </a:spcAft>
        <a:defRPr sz="3600">
          <a:solidFill>
            <a:schemeClr val="bg1"/>
          </a:solidFill>
          <a:latin typeface="Arial" pitchFamily="34" charset="0"/>
        </a:defRPr>
      </a:lvl5pPr>
      <a:lvl6pPr marL="457200" algn="l" rtl="0" eaLnBrk="0" fontAlgn="base" hangingPunct="0">
        <a:spcBef>
          <a:spcPct val="0"/>
        </a:spcBef>
        <a:spcAft>
          <a:spcPct val="0"/>
        </a:spcAft>
        <a:defRPr sz="3600">
          <a:solidFill>
            <a:schemeClr val="bg1"/>
          </a:solidFill>
          <a:latin typeface="Arial" pitchFamily="34" charset="0"/>
        </a:defRPr>
      </a:lvl6pPr>
      <a:lvl7pPr marL="914400" algn="l" rtl="0" eaLnBrk="0" fontAlgn="base" hangingPunct="0">
        <a:spcBef>
          <a:spcPct val="0"/>
        </a:spcBef>
        <a:spcAft>
          <a:spcPct val="0"/>
        </a:spcAft>
        <a:defRPr sz="3600">
          <a:solidFill>
            <a:schemeClr val="bg1"/>
          </a:solidFill>
          <a:latin typeface="Arial" pitchFamily="34" charset="0"/>
        </a:defRPr>
      </a:lvl7pPr>
      <a:lvl8pPr marL="1371600" algn="l" rtl="0" eaLnBrk="0" fontAlgn="base" hangingPunct="0">
        <a:spcBef>
          <a:spcPct val="0"/>
        </a:spcBef>
        <a:spcAft>
          <a:spcPct val="0"/>
        </a:spcAft>
        <a:defRPr sz="3600">
          <a:solidFill>
            <a:schemeClr val="bg1"/>
          </a:solidFill>
          <a:latin typeface="Arial" pitchFamily="34" charset="0"/>
        </a:defRPr>
      </a:lvl8pPr>
      <a:lvl9pPr marL="1828800" algn="l" rtl="0" eaLnBrk="0" fontAlgn="base" hangingPunct="0">
        <a:spcBef>
          <a:spcPct val="0"/>
        </a:spcBef>
        <a:spcAft>
          <a:spcPct val="0"/>
        </a:spcAft>
        <a:defRPr sz="3600">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8354" name="Rectangle 3"/>
          <p:cNvSpPr>
            <a:spLocks noGrp="1" noChangeArrowheads="1"/>
          </p:cNvSpPr>
          <p:nvPr>
            <p:ph type="body" idx="1"/>
          </p:nvPr>
        </p:nvSpPr>
        <p:spPr bwMode="auto">
          <a:xfrm>
            <a:off x="457200"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228357" name="Picture 18" descr="buttoms_07">
            <a:hlinkClick r:id="" action="ppaction://hlinkshowjump?jump=previousslide" highlightClick="1"/>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171950" y="6324600"/>
            <a:ext cx="4000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59" name="Picture 20" descr="buttoms_12">
            <a:hlinkClick r:id="" action="ppaction://hlinkshowjump?jump=nextslide" highlightClick="1"/>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257800" y="6324600"/>
            <a:ext cx="4572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60" name="Picture 21" descr="buttoms_15">
            <a:hlinkClick r:id="" action="ppaction://hlinkshowjump?jump=endshow"/>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543800" y="6324600"/>
            <a:ext cx="10953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8361" name="Text Box 9"/>
          <p:cNvSpPr txBox="1">
            <a:spLocks noChangeArrowheads="1"/>
          </p:cNvSpPr>
          <p:nvPr userDrawn="1"/>
        </p:nvSpPr>
        <p:spPr bwMode="auto">
          <a:xfrm>
            <a:off x="61913" y="41275"/>
            <a:ext cx="823912" cy="722313"/>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fontAlgn="base">
              <a:lnSpc>
                <a:spcPct val="90000"/>
              </a:lnSpc>
              <a:spcBef>
                <a:spcPct val="0"/>
              </a:spcBef>
              <a:spcAft>
                <a:spcPct val="0"/>
              </a:spcAft>
            </a:pPr>
            <a:r>
              <a:rPr lang="en-US" altLang="en-US" sz="1400" b="1">
                <a:solidFill>
                  <a:srgbClr val="FFFFFF"/>
                </a:solidFill>
              </a:rPr>
              <a:t>Section</a:t>
            </a:r>
            <a:endParaRPr lang="en-US" altLang="en-US" sz="3200" b="1">
              <a:solidFill>
                <a:srgbClr val="FFFFFF"/>
              </a:solidFill>
            </a:endParaRPr>
          </a:p>
          <a:p>
            <a:pPr algn="ctr" fontAlgn="base">
              <a:lnSpc>
                <a:spcPct val="90000"/>
              </a:lnSpc>
              <a:spcBef>
                <a:spcPct val="0"/>
              </a:spcBef>
              <a:spcAft>
                <a:spcPct val="0"/>
              </a:spcAft>
            </a:pPr>
            <a:r>
              <a:rPr lang="en-US" altLang="en-US" sz="3200" b="1">
                <a:solidFill>
                  <a:srgbClr val="FFFFFF"/>
                </a:solidFill>
              </a:rPr>
              <a:t>2</a:t>
            </a:r>
          </a:p>
        </p:txBody>
      </p:sp>
      <p:pic>
        <p:nvPicPr>
          <p:cNvPr id="228363" name="Picture 12" descr="buttoms_10">
            <a:hlinkClick r:id="rId17" action="ppaction://hlinksldjump" highlightClick="1"/>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86300" y="6324600"/>
            <a:ext cx="457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64" name="Picture 10" descr="buttoms_05">
            <a:hlinkClick r:id="" action="ppaction://noaction" highlightClick="1"/>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685800" y="6324600"/>
            <a:ext cx="22002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65" name="Picture 9" descr="buttoms_03">
            <a:hlinkClick r:id="" action="ppaction://noaction" highlightClick="1"/>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71450" y="6324600"/>
            <a:ext cx="4953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20237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fontAlgn="base">
        <a:spcBef>
          <a:spcPct val="0"/>
        </a:spcBef>
        <a:spcAft>
          <a:spcPct val="0"/>
        </a:spcAft>
        <a:defRPr sz="36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pitchFamily="34" charset="0"/>
        </a:defRPr>
      </a:lvl2pPr>
      <a:lvl3pPr algn="l" rtl="0" fontAlgn="base">
        <a:spcBef>
          <a:spcPct val="0"/>
        </a:spcBef>
        <a:spcAft>
          <a:spcPct val="0"/>
        </a:spcAft>
        <a:defRPr sz="3600">
          <a:solidFill>
            <a:schemeClr val="bg1"/>
          </a:solidFill>
          <a:latin typeface="Arial" pitchFamily="34" charset="0"/>
        </a:defRPr>
      </a:lvl3pPr>
      <a:lvl4pPr algn="l" rtl="0" fontAlgn="base">
        <a:spcBef>
          <a:spcPct val="0"/>
        </a:spcBef>
        <a:spcAft>
          <a:spcPct val="0"/>
        </a:spcAft>
        <a:defRPr sz="3600">
          <a:solidFill>
            <a:schemeClr val="bg1"/>
          </a:solidFill>
          <a:latin typeface="Arial" pitchFamily="34" charset="0"/>
        </a:defRPr>
      </a:lvl4pPr>
      <a:lvl5pPr algn="l" rtl="0" fontAlgn="base">
        <a:spcBef>
          <a:spcPct val="0"/>
        </a:spcBef>
        <a:spcAft>
          <a:spcPct val="0"/>
        </a:spcAft>
        <a:defRPr sz="3600">
          <a:solidFill>
            <a:schemeClr val="bg1"/>
          </a:solidFill>
          <a:latin typeface="Arial" pitchFamily="34" charset="0"/>
        </a:defRPr>
      </a:lvl5pPr>
      <a:lvl6pPr marL="457200" algn="l" rtl="0" fontAlgn="base">
        <a:spcBef>
          <a:spcPct val="0"/>
        </a:spcBef>
        <a:spcAft>
          <a:spcPct val="0"/>
        </a:spcAft>
        <a:defRPr sz="3600">
          <a:solidFill>
            <a:schemeClr val="bg1"/>
          </a:solidFill>
          <a:latin typeface="Arial" pitchFamily="34" charset="0"/>
        </a:defRPr>
      </a:lvl6pPr>
      <a:lvl7pPr marL="914400" algn="l" rtl="0" fontAlgn="base">
        <a:spcBef>
          <a:spcPct val="0"/>
        </a:spcBef>
        <a:spcAft>
          <a:spcPct val="0"/>
        </a:spcAft>
        <a:defRPr sz="3600">
          <a:solidFill>
            <a:schemeClr val="bg1"/>
          </a:solidFill>
          <a:latin typeface="Arial" pitchFamily="34" charset="0"/>
        </a:defRPr>
      </a:lvl7pPr>
      <a:lvl8pPr marL="1371600" algn="l" rtl="0" fontAlgn="base">
        <a:spcBef>
          <a:spcPct val="0"/>
        </a:spcBef>
        <a:spcAft>
          <a:spcPct val="0"/>
        </a:spcAft>
        <a:defRPr sz="3600">
          <a:solidFill>
            <a:schemeClr val="bg1"/>
          </a:solidFill>
          <a:latin typeface="Arial" pitchFamily="34" charset="0"/>
        </a:defRPr>
      </a:lvl8pPr>
      <a:lvl9pPr marL="1828800" algn="l" rtl="0" fontAlgn="base">
        <a:spcBef>
          <a:spcPct val="0"/>
        </a:spcBef>
        <a:spcAft>
          <a:spcPct val="0"/>
        </a:spcAft>
        <a:defRPr sz="3600">
          <a:solidFill>
            <a:schemeClr val="bg1"/>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610_Periodic_Table.swf" TargetMode="External"/></Relationships>
</file>

<file path=ppt/slides/_rels/slide10.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3"/>
          <p:cNvSpPr txBox="1">
            <a:spLocks noChangeArrowheads="1"/>
          </p:cNvSpPr>
          <p:nvPr/>
        </p:nvSpPr>
        <p:spPr bwMode="auto">
          <a:xfrm>
            <a:off x="822325" y="1641475"/>
            <a:ext cx="24796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Atomic Mass</a:t>
            </a:r>
            <a:r>
              <a:rPr lang="en-US" altLang="en-US" sz="2800">
                <a:solidFill>
                  <a:srgbClr val="009999"/>
                </a:solidFill>
              </a:rPr>
              <a:t> </a:t>
            </a:r>
          </a:p>
        </p:txBody>
      </p:sp>
      <p:pic>
        <p:nvPicPr>
          <p:cNvPr id="45076" name="Picture 20" descr="MAC OSX sm button">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6488" y="5326063"/>
            <a:ext cx="1054100" cy="506412"/>
          </a:xfrm>
          <a:prstGeom prst="rect">
            <a:avLst/>
          </a:prstGeom>
          <a:noFill/>
          <a:extLst>
            <a:ext uri="{909E8E84-426E-40DD-AFC4-6F175D3DCCD1}">
              <a14:hiddenFill xmlns:a14="http://schemas.microsoft.com/office/drawing/2010/main">
                <a:solidFill>
                  <a:srgbClr val="FFFFFF"/>
                </a:solidFill>
              </a14:hiddenFill>
            </a:ext>
          </a:extLst>
        </p:spPr>
      </p:pic>
    </p:spTree>
    <p:controls>
      <mc:AlternateContent xmlns:mc="http://schemas.openxmlformats.org/markup-compatibility/2006">
        <mc:Choice xmlns:v="urn:schemas-microsoft-com:vml" Requires="v">
          <p:control spid="1026" name="cmFlash672" r:id="rId2" imgW="5536263" imgH="3875165"/>
        </mc:Choice>
        <mc:Fallback>
          <p:control name="cmFlash672" r:id="rId2" imgW="5536263" imgH="3875165">
            <p:pic>
              <p:nvPicPr>
                <p:cNvPr id="0" name="cmFlash672"/>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1892300" y="2033588"/>
                  <a:ext cx="5535613" cy="3875087"/>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833884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Text Box 3"/>
          <p:cNvSpPr txBox="1">
            <a:spLocks noChangeArrowheads="1"/>
          </p:cNvSpPr>
          <p:nvPr/>
        </p:nvSpPr>
        <p:spPr bwMode="auto">
          <a:xfrm>
            <a:off x="822325" y="1641475"/>
            <a:ext cx="364648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Identifying Isotopes</a:t>
            </a:r>
            <a:r>
              <a:rPr lang="en-US" altLang="en-US" sz="2800">
                <a:solidFill>
                  <a:srgbClr val="009999"/>
                </a:solidFill>
              </a:rPr>
              <a:t> </a:t>
            </a:r>
          </a:p>
        </p:txBody>
      </p:sp>
      <p:sp>
        <p:nvSpPr>
          <p:cNvPr id="122884" name="Text Box 4"/>
          <p:cNvSpPr txBox="1">
            <a:spLocks noChangeArrowheads="1"/>
          </p:cNvSpPr>
          <p:nvPr/>
        </p:nvSpPr>
        <p:spPr bwMode="auto">
          <a:xfrm>
            <a:off x="533400" y="2293938"/>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a:t>
            </a:r>
            <a:r>
              <a:rPr lang="en-US" altLang="en-US" sz="2400" b="1">
                <a:solidFill>
                  <a:srgbClr val="333399"/>
                </a:solidFill>
              </a:rPr>
              <a:t>average</a:t>
            </a:r>
            <a:r>
              <a:rPr lang="en-US" altLang="en-US" sz="2400" b="1">
                <a:solidFill>
                  <a:srgbClr val="FF3399"/>
                </a:solidFill>
              </a:rPr>
              <a:t> </a:t>
            </a:r>
            <a:r>
              <a:rPr lang="en-US" altLang="en-US" sz="2400" b="1">
                <a:solidFill>
                  <a:srgbClr val="333399"/>
                </a:solidFill>
              </a:rPr>
              <a:t>atomic</a:t>
            </a:r>
            <a:r>
              <a:rPr lang="en-US" altLang="en-US" sz="2400" b="1">
                <a:solidFill>
                  <a:srgbClr val="FF3399"/>
                </a:solidFill>
              </a:rPr>
              <a:t> </a:t>
            </a:r>
            <a:r>
              <a:rPr lang="en-US" altLang="en-US" sz="2400" b="1">
                <a:solidFill>
                  <a:srgbClr val="333399"/>
                </a:solidFill>
              </a:rPr>
              <a:t>mass</a:t>
            </a:r>
            <a:r>
              <a:rPr lang="en-US" altLang="en-US" sz="2400">
                <a:solidFill>
                  <a:srgbClr val="000000"/>
                </a:solidFill>
              </a:rPr>
              <a:t> of an element is the weighted-average mass of the mixture of its isotopes. </a:t>
            </a:r>
          </a:p>
        </p:txBody>
      </p:sp>
      <p:sp>
        <p:nvSpPr>
          <p:cNvPr id="122885" name="Text Box 5"/>
          <p:cNvSpPr txBox="1">
            <a:spLocks noChangeArrowheads="1"/>
          </p:cNvSpPr>
          <p:nvPr/>
        </p:nvSpPr>
        <p:spPr bwMode="auto">
          <a:xfrm>
            <a:off x="533400" y="3087688"/>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For example, four out of five atoms of  boron are boron-11, and one out of five is boron-10. </a:t>
            </a:r>
          </a:p>
        </p:txBody>
      </p:sp>
      <p:sp>
        <p:nvSpPr>
          <p:cNvPr id="122890" name="Text Box 10"/>
          <p:cNvSpPr txBox="1">
            <a:spLocks noChangeArrowheads="1"/>
          </p:cNvSpPr>
          <p:nvPr/>
        </p:nvSpPr>
        <p:spPr bwMode="auto">
          <a:xfrm>
            <a:off x="527050" y="3871913"/>
            <a:ext cx="80010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To find the weighted-average or the average atomic mass of  boron, you would solve the following equation: </a:t>
            </a:r>
          </a:p>
        </p:txBody>
      </p:sp>
      <p:sp>
        <p:nvSpPr>
          <p:cNvPr id="122892" name="Text Box 12"/>
          <p:cNvSpPr txBox="1">
            <a:spLocks noChangeArrowheads="1"/>
          </p:cNvSpPr>
          <p:nvPr/>
        </p:nvSpPr>
        <p:spPr bwMode="auto">
          <a:xfrm>
            <a:off x="254000"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pic>
        <p:nvPicPr>
          <p:cNvPr id="122894" name="Picture 14" descr="eq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9313" y="5175250"/>
            <a:ext cx="4987925" cy="681038"/>
          </a:xfrm>
          <a:prstGeom prst="rect">
            <a:avLst/>
          </a:prstGeom>
          <a:noFill/>
          <a:extLst>
            <a:ext uri="{909E8E84-426E-40DD-AFC4-6F175D3DCCD1}">
              <a14:hiddenFill xmlns:a14="http://schemas.microsoft.com/office/drawing/2010/main">
                <a:solidFill>
                  <a:srgbClr val="FFFFFF"/>
                </a:solidFill>
              </a14:hiddenFill>
            </a:ext>
          </a:extLst>
        </p:spPr>
      </p:pic>
      <p:pic>
        <p:nvPicPr>
          <p:cNvPr id="122896" name="Picture 6" descr="audio2">
            <a:hlinkClick r:id="" action="ppaction://noaction">
              <a:snd r:embed="rId3" name="average_atomic_mass.wav"/>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0075" y="2670175"/>
            <a:ext cx="311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5525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22884"/>
                                        </p:tgtEl>
                                        <p:attrNameLst>
                                          <p:attrName>style.visibility</p:attrName>
                                        </p:attrNameLst>
                                      </p:cBhvr>
                                      <p:to>
                                        <p:strVal val="visible"/>
                                      </p:to>
                                    </p:set>
                                    <p:animEffect transition="in" filter="box(out)">
                                      <p:cBhvr>
                                        <p:cTn id="7" dur="500"/>
                                        <p:tgtEl>
                                          <p:spTgt spid="122884"/>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122896"/>
                                        </p:tgtEl>
                                        <p:attrNameLst>
                                          <p:attrName>style.visibility</p:attrName>
                                        </p:attrNameLst>
                                      </p:cBhvr>
                                      <p:to>
                                        <p:strVal val="visible"/>
                                      </p:to>
                                    </p:set>
                                    <p:animEffect transition="in" filter="box(out)">
                                      <p:cBhvr>
                                        <p:cTn id="11" dur="500"/>
                                        <p:tgtEl>
                                          <p:spTgt spid="12289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22885"/>
                                        </p:tgtEl>
                                        <p:attrNameLst>
                                          <p:attrName>style.visibility</p:attrName>
                                        </p:attrNameLst>
                                      </p:cBhvr>
                                      <p:to>
                                        <p:strVal val="visible"/>
                                      </p:to>
                                    </p:set>
                                    <p:animEffect transition="in" filter="box(out)">
                                      <p:cBhvr>
                                        <p:cTn id="16" dur="500"/>
                                        <p:tgtEl>
                                          <p:spTgt spid="12288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122890"/>
                                        </p:tgtEl>
                                        <p:attrNameLst>
                                          <p:attrName>style.visibility</p:attrName>
                                        </p:attrNameLst>
                                      </p:cBhvr>
                                      <p:to>
                                        <p:strVal val="visible"/>
                                      </p:to>
                                    </p:set>
                                    <p:animEffect transition="in" filter="box(out)">
                                      <p:cBhvr>
                                        <p:cTn id="21" dur="500"/>
                                        <p:tgtEl>
                                          <p:spTgt spid="122890"/>
                                        </p:tgtEl>
                                      </p:cBhvr>
                                    </p:animEffect>
                                  </p:childTnLst>
                                </p:cTn>
                              </p:par>
                            </p:childTnLst>
                          </p:cTn>
                        </p:par>
                        <p:par>
                          <p:cTn id="22" fill="hold" nodeType="afterGroup">
                            <p:stCondLst>
                              <p:cond delay="500"/>
                            </p:stCondLst>
                            <p:childTnLst>
                              <p:par>
                                <p:cTn id="23" presetID="4" presetClass="entr" presetSubtype="32" fill="hold" nodeType="afterEffect">
                                  <p:stCondLst>
                                    <p:cond delay="0"/>
                                  </p:stCondLst>
                                  <p:childTnLst>
                                    <p:set>
                                      <p:cBhvr>
                                        <p:cTn id="24" dur="1" fill="hold">
                                          <p:stCondLst>
                                            <p:cond delay="0"/>
                                          </p:stCondLst>
                                        </p:cTn>
                                        <p:tgtEl>
                                          <p:spTgt spid="122894"/>
                                        </p:tgtEl>
                                        <p:attrNameLst>
                                          <p:attrName>style.visibility</p:attrName>
                                        </p:attrNameLst>
                                      </p:cBhvr>
                                      <p:to>
                                        <p:strVal val="visible"/>
                                      </p:to>
                                    </p:set>
                                    <p:animEffect transition="in" filter="box(out)">
                                      <p:cBhvr>
                                        <p:cTn id="25" dur="500"/>
                                        <p:tgtEl>
                                          <p:spTgt spid="122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p:bldP spid="122885" grpId="0"/>
      <p:bldP spid="12289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2" name="Text Box 4"/>
          <p:cNvSpPr txBox="1">
            <a:spLocks noChangeArrowheads="1"/>
          </p:cNvSpPr>
          <p:nvPr/>
        </p:nvSpPr>
        <p:spPr bwMode="auto">
          <a:xfrm>
            <a:off x="254000"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181253" name="Text Box 5"/>
          <p:cNvSpPr txBox="1">
            <a:spLocks noChangeArrowheads="1"/>
          </p:cNvSpPr>
          <p:nvPr/>
        </p:nvSpPr>
        <p:spPr bwMode="auto">
          <a:xfrm>
            <a:off x="533400" y="1428750"/>
            <a:ext cx="1757363"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400" b="1">
                <a:solidFill>
                  <a:srgbClr val="ECCA22"/>
                </a:solidFill>
              </a:rPr>
              <a:t>Question 1</a:t>
            </a:r>
          </a:p>
        </p:txBody>
      </p:sp>
      <p:sp>
        <p:nvSpPr>
          <p:cNvPr id="181255" name="Text Box 7"/>
          <p:cNvSpPr txBox="1">
            <a:spLocks noChangeArrowheads="1"/>
          </p:cNvSpPr>
          <p:nvPr/>
        </p:nvSpPr>
        <p:spPr bwMode="auto">
          <a:xfrm>
            <a:off x="549275" y="1987550"/>
            <a:ext cx="752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a:solidFill>
                  <a:srgbClr val="000000"/>
                </a:solidFill>
              </a:rPr>
              <a:t>How is the atomic number of an element determined?</a:t>
            </a:r>
          </a:p>
        </p:txBody>
      </p:sp>
      <p:sp>
        <p:nvSpPr>
          <p:cNvPr id="181256" name="Text Box 8"/>
          <p:cNvSpPr txBox="1">
            <a:spLocks noChangeArrowheads="1"/>
          </p:cNvSpPr>
          <p:nvPr/>
        </p:nvSpPr>
        <p:spPr bwMode="auto">
          <a:xfrm>
            <a:off x="533400" y="3597275"/>
            <a:ext cx="1285875"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400" b="1">
                <a:solidFill>
                  <a:srgbClr val="ECCA22"/>
                </a:solidFill>
              </a:rPr>
              <a:t>Answer</a:t>
            </a:r>
          </a:p>
        </p:txBody>
      </p:sp>
      <p:sp>
        <p:nvSpPr>
          <p:cNvPr id="181257" name="Text Box 9"/>
          <p:cNvSpPr txBox="1">
            <a:spLocks noChangeArrowheads="1"/>
          </p:cNvSpPr>
          <p:nvPr/>
        </p:nvSpPr>
        <p:spPr bwMode="auto">
          <a:xfrm>
            <a:off x="549275" y="4227513"/>
            <a:ext cx="75295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a:solidFill>
                  <a:srgbClr val="000000"/>
                </a:solidFill>
              </a:rPr>
              <a:t>The atomic number of an element is equal to the number of protons in an atom of that element.</a:t>
            </a:r>
          </a:p>
        </p:txBody>
      </p:sp>
      <p:sp>
        <p:nvSpPr>
          <p:cNvPr id="181259" name="Rectangle 2"/>
          <p:cNvSpPr>
            <a:spLocks noChangeArrowheads="1"/>
          </p:cNvSpPr>
          <p:nvPr/>
        </p:nvSpPr>
        <p:spPr bwMode="auto">
          <a:xfrm>
            <a:off x="3054350" y="66675"/>
            <a:ext cx="3429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600">
                <a:solidFill>
                  <a:schemeClr val="bg1"/>
                </a:solidFill>
                <a:latin typeface="Arial" pitchFamily="34" charset="0"/>
              </a:defRPr>
            </a:lvl1pPr>
            <a:lvl2pPr>
              <a:defRPr sz="3600">
                <a:solidFill>
                  <a:schemeClr val="bg1"/>
                </a:solidFill>
                <a:latin typeface="Arial" pitchFamily="34" charset="0"/>
              </a:defRPr>
            </a:lvl2pPr>
            <a:lvl3pPr>
              <a:defRPr sz="3600">
                <a:solidFill>
                  <a:schemeClr val="bg1"/>
                </a:solidFill>
                <a:latin typeface="Arial" pitchFamily="34" charset="0"/>
              </a:defRPr>
            </a:lvl3pPr>
            <a:lvl4pPr>
              <a:defRPr sz="3600">
                <a:solidFill>
                  <a:schemeClr val="bg1"/>
                </a:solidFill>
                <a:latin typeface="Arial" pitchFamily="34" charset="0"/>
              </a:defRPr>
            </a:lvl4pPr>
            <a:lvl5pPr>
              <a:defRPr sz="3600">
                <a:solidFill>
                  <a:schemeClr val="bg1"/>
                </a:solidFill>
                <a:latin typeface="Arial" pitchFamily="34" charset="0"/>
              </a:defRPr>
            </a:lvl5pPr>
            <a:lvl6pPr marL="457200" fontAlgn="base">
              <a:spcBef>
                <a:spcPct val="0"/>
              </a:spcBef>
              <a:spcAft>
                <a:spcPct val="0"/>
              </a:spcAft>
              <a:defRPr sz="3600">
                <a:solidFill>
                  <a:schemeClr val="bg1"/>
                </a:solidFill>
                <a:latin typeface="Arial" pitchFamily="34" charset="0"/>
              </a:defRPr>
            </a:lvl6pPr>
            <a:lvl7pPr marL="914400" fontAlgn="base">
              <a:spcBef>
                <a:spcPct val="0"/>
              </a:spcBef>
              <a:spcAft>
                <a:spcPct val="0"/>
              </a:spcAft>
              <a:defRPr sz="3600">
                <a:solidFill>
                  <a:schemeClr val="bg1"/>
                </a:solidFill>
                <a:latin typeface="Arial" pitchFamily="34" charset="0"/>
              </a:defRPr>
            </a:lvl7pPr>
            <a:lvl8pPr marL="1371600" fontAlgn="base">
              <a:spcBef>
                <a:spcPct val="0"/>
              </a:spcBef>
              <a:spcAft>
                <a:spcPct val="0"/>
              </a:spcAft>
              <a:defRPr sz="3600">
                <a:solidFill>
                  <a:schemeClr val="bg1"/>
                </a:solidFill>
                <a:latin typeface="Arial" pitchFamily="34" charset="0"/>
              </a:defRPr>
            </a:lvl8pPr>
            <a:lvl9pPr marL="1828800" fontAlgn="base">
              <a:spcBef>
                <a:spcPct val="0"/>
              </a:spcBef>
              <a:spcAft>
                <a:spcPct val="0"/>
              </a:spcAft>
              <a:defRPr sz="3600">
                <a:solidFill>
                  <a:schemeClr val="bg1"/>
                </a:solidFill>
                <a:latin typeface="Arial" pitchFamily="34" charset="0"/>
              </a:defRPr>
            </a:lvl9pPr>
          </a:lstStyle>
          <a:p>
            <a:pPr fontAlgn="base">
              <a:spcBef>
                <a:spcPct val="0"/>
              </a:spcBef>
              <a:spcAft>
                <a:spcPct val="0"/>
              </a:spcAft>
            </a:pPr>
            <a:r>
              <a:rPr lang="en-US" altLang="en-US" b="1">
                <a:solidFill>
                  <a:srgbClr val="FFFFFF"/>
                </a:solidFill>
              </a:rPr>
              <a:t>Section Check</a:t>
            </a:r>
          </a:p>
        </p:txBody>
      </p:sp>
    </p:spTree>
    <p:extLst>
      <p:ext uri="{BB962C8B-B14F-4D97-AF65-F5344CB8AC3E}">
        <p14:creationId xmlns:p14="http://schemas.microsoft.com/office/powerpoint/2010/main" val="1776477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81253"/>
                                        </p:tgtEl>
                                        <p:attrNameLst>
                                          <p:attrName>style.visibility</p:attrName>
                                        </p:attrNameLst>
                                      </p:cBhvr>
                                      <p:to>
                                        <p:strVal val="visible"/>
                                      </p:to>
                                    </p:set>
                                    <p:animEffect transition="in" filter="box(out)">
                                      <p:cBhvr>
                                        <p:cTn id="7" dur="500"/>
                                        <p:tgtEl>
                                          <p:spTgt spid="181253"/>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81255"/>
                                        </p:tgtEl>
                                        <p:attrNameLst>
                                          <p:attrName>style.visibility</p:attrName>
                                        </p:attrNameLst>
                                      </p:cBhvr>
                                      <p:to>
                                        <p:strVal val="visible"/>
                                      </p:to>
                                    </p:set>
                                    <p:animEffect transition="in" filter="box(out)">
                                      <p:cBhvr>
                                        <p:cTn id="11" dur="500"/>
                                        <p:tgtEl>
                                          <p:spTgt spid="18125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81256"/>
                                        </p:tgtEl>
                                        <p:attrNameLst>
                                          <p:attrName>style.visibility</p:attrName>
                                        </p:attrNameLst>
                                      </p:cBhvr>
                                      <p:to>
                                        <p:strVal val="visible"/>
                                      </p:to>
                                    </p:set>
                                    <p:animEffect transition="in" filter="box(out)">
                                      <p:cBhvr>
                                        <p:cTn id="16" dur="500"/>
                                        <p:tgtEl>
                                          <p:spTgt spid="181256"/>
                                        </p:tgtEl>
                                      </p:cBhvr>
                                    </p:animEffect>
                                  </p:childTnLst>
                                </p:cTn>
                              </p:par>
                            </p:childTnLst>
                          </p:cTn>
                        </p:par>
                        <p:par>
                          <p:cTn id="17" fill="hold" nodeType="afterGroup">
                            <p:stCondLst>
                              <p:cond delay="500"/>
                            </p:stCondLst>
                            <p:childTnLst>
                              <p:par>
                                <p:cTn id="18" presetID="4" presetClass="entr" presetSubtype="32" fill="hold" grpId="0" nodeType="afterEffect">
                                  <p:stCondLst>
                                    <p:cond delay="0"/>
                                  </p:stCondLst>
                                  <p:childTnLst>
                                    <p:set>
                                      <p:cBhvr>
                                        <p:cTn id="19" dur="1" fill="hold">
                                          <p:stCondLst>
                                            <p:cond delay="0"/>
                                          </p:stCondLst>
                                        </p:cTn>
                                        <p:tgtEl>
                                          <p:spTgt spid="181257"/>
                                        </p:tgtEl>
                                        <p:attrNameLst>
                                          <p:attrName>style.visibility</p:attrName>
                                        </p:attrNameLst>
                                      </p:cBhvr>
                                      <p:to>
                                        <p:strVal val="visible"/>
                                      </p:to>
                                    </p:set>
                                    <p:animEffect transition="in" filter="box(out)">
                                      <p:cBhvr>
                                        <p:cTn id="20" dur="500"/>
                                        <p:tgtEl>
                                          <p:spTgt spid="181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3" grpId="0"/>
      <p:bldP spid="181255" grpId="0"/>
      <p:bldP spid="181256" grpId="0"/>
      <p:bldP spid="1812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0" name="Text Box 4"/>
          <p:cNvSpPr txBox="1">
            <a:spLocks noChangeArrowheads="1"/>
          </p:cNvSpPr>
          <p:nvPr/>
        </p:nvSpPr>
        <p:spPr bwMode="auto">
          <a:xfrm>
            <a:off x="254000"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183301" name="Text Box 5"/>
          <p:cNvSpPr txBox="1">
            <a:spLocks noChangeArrowheads="1"/>
          </p:cNvSpPr>
          <p:nvPr/>
        </p:nvSpPr>
        <p:spPr bwMode="auto">
          <a:xfrm>
            <a:off x="533400" y="1428750"/>
            <a:ext cx="1757363"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400" b="1">
                <a:solidFill>
                  <a:srgbClr val="ECCA22"/>
                </a:solidFill>
              </a:rPr>
              <a:t>Question 2</a:t>
            </a:r>
          </a:p>
        </p:txBody>
      </p:sp>
      <p:sp>
        <p:nvSpPr>
          <p:cNvPr id="183303" name="Text Box 7"/>
          <p:cNvSpPr txBox="1">
            <a:spLocks noChangeArrowheads="1"/>
          </p:cNvSpPr>
          <p:nvPr/>
        </p:nvSpPr>
        <p:spPr bwMode="auto">
          <a:xfrm>
            <a:off x="549275" y="2058988"/>
            <a:ext cx="752951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a:solidFill>
                  <a:srgbClr val="000000"/>
                </a:solidFill>
              </a:rPr>
              <a:t>The element helium has a mass number of 4 and atomic number of 2. How many neutrons are in the nucleus of a helium atom? </a:t>
            </a:r>
          </a:p>
        </p:txBody>
      </p:sp>
      <p:sp>
        <p:nvSpPr>
          <p:cNvPr id="183305" name="Rectangle 2"/>
          <p:cNvSpPr>
            <a:spLocks noChangeArrowheads="1"/>
          </p:cNvSpPr>
          <p:nvPr/>
        </p:nvSpPr>
        <p:spPr bwMode="auto">
          <a:xfrm>
            <a:off x="3054350" y="66675"/>
            <a:ext cx="3429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600">
                <a:solidFill>
                  <a:schemeClr val="bg1"/>
                </a:solidFill>
                <a:latin typeface="Arial" pitchFamily="34" charset="0"/>
              </a:defRPr>
            </a:lvl1pPr>
            <a:lvl2pPr>
              <a:defRPr sz="3600">
                <a:solidFill>
                  <a:schemeClr val="bg1"/>
                </a:solidFill>
                <a:latin typeface="Arial" pitchFamily="34" charset="0"/>
              </a:defRPr>
            </a:lvl2pPr>
            <a:lvl3pPr>
              <a:defRPr sz="3600">
                <a:solidFill>
                  <a:schemeClr val="bg1"/>
                </a:solidFill>
                <a:latin typeface="Arial" pitchFamily="34" charset="0"/>
              </a:defRPr>
            </a:lvl3pPr>
            <a:lvl4pPr>
              <a:defRPr sz="3600">
                <a:solidFill>
                  <a:schemeClr val="bg1"/>
                </a:solidFill>
                <a:latin typeface="Arial" pitchFamily="34" charset="0"/>
              </a:defRPr>
            </a:lvl4pPr>
            <a:lvl5pPr>
              <a:defRPr sz="3600">
                <a:solidFill>
                  <a:schemeClr val="bg1"/>
                </a:solidFill>
                <a:latin typeface="Arial" pitchFamily="34" charset="0"/>
              </a:defRPr>
            </a:lvl5pPr>
            <a:lvl6pPr marL="457200" fontAlgn="base">
              <a:spcBef>
                <a:spcPct val="0"/>
              </a:spcBef>
              <a:spcAft>
                <a:spcPct val="0"/>
              </a:spcAft>
              <a:defRPr sz="3600">
                <a:solidFill>
                  <a:schemeClr val="bg1"/>
                </a:solidFill>
                <a:latin typeface="Arial" pitchFamily="34" charset="0"/>
              </a:defRPr>
            </a:lvl6pPr>
            <a:lvl7pPr marL="914400" fontAlgn="base">
              <a:spcBef>
                <a:spcPct val="0"/>
              </a:spcBef>
              <a:spcAft>
                <a:spcPct val="0"/>
              </a:spcAft>
              <a:defRPr sz="3600">
                <a:solidFill>
                  <a:schemeClr val="bg1"/>
                </a:solidFill>
                <a:latin typeface="Arial" pitchFamily="34" charset="0"/>
              </a:defRPr>
            </a:lvl7pPr>
            <a:lvl8pPr marL="1371600" fontAlgn="base">
              <a:spcBef>
                <a:spcPct val="0"/>
              </a:spcBef>
              <a:spcAft>
                <a:spcPct val="0"/>
              </a:spcAft>
              <a:defRPr sz="3600">
                <a:solidFill>
                  <a:schemeClr val="bg1"/>
                </a:solidFill>
                <a:latin typeface="Arial" pitchFamily="34" charset="0"/>
              </a:defRPr>
            </a:lvl8pPr>
            <a:lvl9pPr marL="1828800" fontAlgn="base">
              <a:spcBef>
                <a:spcPct val="0"/>
              </a:spcBef>
              <a:spcAft>
                <a:spcPct val="0"/>
              </a:spcAft>
              <a:defRPr sz="3600">
                <a:solidFill>
                  <a:schemeClr val="bg1"/>
                </a:solidFill>
                <a:latin typeface="Arial" pitchFamily="34" charset="0"/>
              </a:defRPr>
            </a:lvl9pPr>
          </a:lstStyle>
          <a:p>
            <a:pPr fontAlgn="base">
              <a:spcBef>
                <a:spcPct val="0"/>
              </a:spcBef>
              <a:spcAft>
                <a:spcPct val="0"/>
              </a:spcAft>
            </a:pPr>
            <a:r>
              <a:rPr lang="en-US" altLang="en-US" b="1">
                <a:solidFill>
                  <a:srgbClr val="FFFFFF"/>
                </a:solidFill>
              </a:rPr>
              <a:t>Section Check</a:t>
            </a:r>
          </a:p>
        </p:txBody>
      </p:sp>
    </p:spTree>
    <p:extLst>
      <p:ext uri="{BB962C8B-B14F-4D97-AF65-F5344CB8AC3E}">
        <p14:creationId xmlns:p14="http://schemas.microsoft.com/office/powerpoint/2010/main" val="678505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83301"/>
                                        </p:tgtEl>
                                        <p:attrNameLst>
                                          <p:attrName>style.visibility</p:attrName>
                                        </p:attrNameLst>
                                      </p:cBhvr>
                                      <p:to>
                                        <p:strVal val="visible"/>
                                      </p:to>
                                    </p:set>
                                    <p:animEffect transition="in" filter="box(out)">
                                      <p:cBhvr>
                                        <p:cTn id="7" dur="500"/>
                                        <p:tgtEl>
                                          <p:spTgt spid="183301"/>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83303"/>
                                        </p:tgtEl>
                                        <p:attrNameLst>
                                          <p:attrName>style.visibility</p:attrName>
                                        </p:attrNameLst>
                                      </p:cBhvr>
                                      <p:to>
                                        <p:strVal val="visible"/>
                                      </p:to>
                                    </p:set>
                                    <p:animEffect transition="in" filter="box(out)">
                                      <p:cBhvr>
                                        <p:cTn id="11" dur="500"/>
                                        <p:tgtEl>
                                          <p:spTgt spid="183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1" grpId="0"/>
      <p:bldP spid="18330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Text Box 3"/>
          <p:cNvSpPr txBox="1">
            <a:spLocks noChangeArrowheads="1"/>
          </p:cNvSpPr>
          <p:nvPr/>
        </p:nvSpPr>
        <p:spPr bwMode="auto">
          <a:xfrm>
            <a:off x="533400" y="1428750"/>
            <a:ext cx="1285875"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400" b="1">
                <a:solidFill>
                  <a:srgbClr val="ECCA22"/>
                </a:solidFill>
              </a:rPr>
              <a:t>Answer</a:t>
            </a:r>
          </a:p>
        </p:txBody>
      </p:sp>
      <p:sp>
        <p:nvSpPr>
          <p:cNvPr id="184324" name="Text Box 4"/>
          <p:cNvSpPr txBox="1">
            <a:spLocks noChangeArrowheads="1"/>
          </p:cNvSpPr>
          <p:nvPr/>
        </p:nvSpPr>
        <p:spPr bwMode="auto">
          <a:xfrm>
            <a:off x="254000"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184326" name="Text Box 6"/>
          <p:cNvSpPr txBox="1">
            <a:spLocks noChangeArrowheads="1"/>
          </p:cNvSpPr>
          <p:nvPr/>
        </p:nvSpPr>
        <p:spPr bwMode="auto">
          <a:xfrm>
            <a:off x="549275" y="2058988"/>
            <a:ext cx="752951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a:solidFill>
                  <a:srgbClr val="000000"/>
                </a:solidFill>
              </a:rPr>
              <a:t>Recall that the atomic number is equal to the number of protons in the nucleus. Since the mass number is 4 and the atomic number is 2, there must be 2 neutrons in the nucleus of a helium atom. </a:t>
            </a:r>
          </a:p>
        </p:txBody>
      </p:sp>
      <p:sp>
        <p:nvSpPr>
          <p:cNvPr id="184329" name="Rectangle 2"/>
          <p:cNvSpPr>
            <a:spLocks noChangeArrowheads="1"/>
          </p:cNvSpPr>
          <p:nvPr/>
        </p:nvSpPr>
        <p:spPr bwMode="auto">
          <a:xfrm>
            <a:off x="3054350" y="66675"/>
            <a:ext cx="3429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600">
                <a:solidFill>
                  <a:schemeClr val="bg1"/>
                </a:solidFill>
                <a:latin typeface="Arial" pitchFamily="34" charset="0"/>
              </a:defRPr>
            </a:lvl1pPr>
            <a:lvl2pPr>
              <a:defRPr sz="3600">
                <a:solidFill>
                  <a:schemeClr val="bg1"/>
                </a:solidFill>
                <a:latin typeface="Arial" pitchFamily="34" charset="0"/>
              </a:defRPr>
            </a:lvl2pPr>
            <a:lvl3pPr>
              <a:defRPr sz="3600">
                <a:solidFill>
                  <a:schemeClr val="bg1"/>
                </a:solidFill>
                <a:latin typeface="Arial" pitchFamily="34" charset="0"/>
              </a:defRPr>
            </a:lvl3pPr>
            <a:lvl4pPr>
              <a:defRPr sz="3600">
                <a:solidFill>
                  <a:schemeClr val="bg1"/>
                </a:solidFill>
                <a:latin typeface="Arial" pitchFamily="34" charset="0"/>
              </a:defRPr>
            </a:lvl4pPr>
            <a:lvl5pPr>
              <a:defRPr sz="3600">
                <a:solidFill>
                  <a:schemeClr val="bg1"/>
                </a:solidFill>
                <a:latin typeface="Arial" pitchFamily="34" charset="0"/>
              </a:defRPr>
            </a:lvl5pPr>
            <a:lvl6pPr marL="457200" fontAlgn="base">
              <a:spcBef>
                <a:spcPct val="0"/>
              </a:spcBef>
              <a:spcAft>
                <a:spcPct val="0"/>
              </a:spcAft>
              <a:defRPr sz="3600">
                <a:solidFill>
                  <a:schemeClr val="bg1"/>
                </a:solidFill>
                <a:latin typeface="Arial" pitchFamily="34" charset="0"/>
              </a:defRPr>
            </a:lvl6pPr>
            <a:lvl7pPr marL="914400" fontAlgn="base">
              <a:spcBef>
                <a:spcPct val="0"/>
              </a:spcBef>
              <a:spcAft>
                <a:spcPct val="0"/>
              </a:spcAft>
              <a:defRPr sz="3600">
                <a:solidFill>
                  <a:schemeClr val="bg1"/>
                </a:solidFill>
                <a:latin typeface="Arial" pitchFamily="34" charset="0"/>
              </a:defRPr>
            </a:lvl7pPr>
            <a:lvl8pPr marL="1371600" fontAlgn="base">
              <a:spcBef>
                <a:spcPct val="0"/>
              </a:spcBef>
              <a:spcAft>
                <a:spcPct val="0"/>
              </a:spcAft>
              <a:defRPr sz="3600">
                <a:solidFill>
                  <a:schemeClr val="bg1"/>
                </a:solidFill>
                <a:latin typeface="Arial" pitchFamily="34" charset="0"/>
              </a:defRPr>
            </a:lvl8pPr>
            <a:lvl9pPr marL="1828800" fontAlgn="base">
              <a:spcBef>
                <a:spcPct val="0"/>
              </a:spcBef>
              <a:spcAft>
                <a:spcPct val="0"/>
              </a:spcAft>
              <a:defRPr sz="3600">
                <a:solidFill>
                  <a:schemeClr val="bg1"/>
                </a:solidFill>
                <a:latin typeface="Arial" pitchFamily="34" charset="0"/>
              </a:defRPr>
            </a:lvl9pPr>
          </a:lstStyle>
          <a:p>
            <a:pPr fontAlgn="base">
              <a:spcBef>
                <a:spcPct val="0"/>
              </a:spcBef>
              <a:spcAft>
                <a:spcPct val="0"/>
              </a:spcAft>
            </a:pPr>
            <a:r>
              <a:rPr lang="en-US" altLang="en-US" b="1">
                <a:solidFill>
                  <a:srgbClr val="FFFFFF"/>
                </a:solidFill>
              </a:rPr>
              <a:t>Section Check</a:t>
            </a:r>
          </a:p>
        </p:txBody>
      </p:sp>
    </p:spTree>
    <p:extLst>
      <p:ext uri="{BB962C8B-B14F-4D97-AF65-F5344CB8AC3E}">
        <p14:creationId xmlns:p14="http://schemas.microsoft.com/office/powerpoint/2010/main" val="117863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84323"/>
                                        </p:tgtEl>
                                        <p:attrNameLst>
                                          <p:attrName>style.visibility</p:attrName>
                                        </p:attrNameLst>
                                      </p:cBhvr>
                                      <p:to>
                                        <p:strVal val="visible"/>
                                      </p:to>
                                    </p:set>
                                    <p:animEffect transition="in" filter="box(out)">
                                      <p:cBhvr>
                                        <p:cTn id="7" dur="500"/>
                                        <p:tgtEl>
                                          <p:spTgt spid="184323"/>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84326"/>
                                        </p:tgtEl>
                                        <p:attrNameLst>
                                          <p:attrName>style.visibility</p:attrName>
                                        </p:attrNameLst>
                                      </p:cBhvr>
                                      <p:to>
                                        <p:strVal val="visible"/>
                                      </p:to>
                                    </p:set>
                                    <p:animEffect transition="in" filter="box(out)">
                                      <p:cBhvr>
                                        <p:cTn id="11" dur="500"/>
                                        <p:tgtEl>
                                          <p:spTgt spid="184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p:bldP spid="1843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8" name="Text Box 4"/>
          <p:cNvSpPr txBox="1">
            <a:spLocks noChangeArrowheads="1"/>
          </p:cNvSpPr>
          <p:nvPr/>
        </p:nvSpPr>
        <p:spPr bwMode="auto">
          <a:xfrm>
            <a:off x="254000"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185349" name="Text Box 5"/>
          <p:cNvSpPr txBox="1">
            <a:spLocks noChangeArrowheads="1"/>
          </p:cNvSpPr>
          <p:nvPr/>
        </p:nvSpPr>
        <p:spPr bwMode="auto">
          <a:xfrm>
            <a:off x="533400" y="1428750"/>
            <a:ext cx="1757363"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400" b="1">
                <a:solidFill>
                  <a:srgbClr val="ECCA22"/>
                </a:solidFill>
              </a:rPr>
              <a:t>Question 3</a:t>
            </a:r>
          </a:p>
        </p:txBody>
      </p:sp>
      <p:sp>
        <p:nvSpPr>
          <p:cNvPr id="185350" name="Text Box 6"/>
          <p:cNvSpPr txBox="1">
            <a:spLocks noChangeArrowheads="1"/>
          </p:cNvSpPr>
          <p:nvPr/>
        </p:nvSpPr>
        <p:spPr bwMode="auto">
          <a:xfrm>
            <a:off x="549275" y="2058988"/>
            <a:ext cx="75295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a:solidFill>
                  <a:srgbClr val="000000"/>
                </a:solidFill>
              </a:rPr>
              <a:t>How much of the mass of an atom is contained in an electron?</a:t>
            </a:r>
          </a:p>
        </p:txBody>
      </p:sp>
      <p:sp>
        <p:nvSpPr>
          <p:cNvPr id="185351" name="Text Box 7"/>
          <p:cNvSpPr txBox="1">
            <a:spLocks noChangeArrowheads="1"/>
          </p:cNvSpPr>
          <p:nvPr/>
        </p:nvSpPr>
        <p:spPr bwMode="auto">
          <a:xfrm>
            <a:off x="533400" y="3629025"/>
            <a:ext cx="1285875"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400" b="1">
                <a:solidFill>
                  <a:srgbClr val="ECCA22"/>
                </a:solidFill>
              </a:rPr>
              <a:t>Answer</a:t>
            </a:r>
          </a:p>
        </p:txBody>
      </p:sp>
      <p:sp>
        <p:nvSpPr>
          <p:cNvPr id="185352" name="Text Box 8"/>
          <p:cNvSpPr txBox="1">
            <a:spLocks noChangeArrowheads="1"/>
          </p:cNvSpPr>
          <p:nvPr/>
        </p:nvSpPr>
        <p:spPr bwMode="auto">
          <a:xfrm>
            <a:off x="549275" y="4259263"/>
            <a:ext cx="73628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a:solidFill>
                  <a:srgbClr val="000000"/>
                </a:solidFill>
              </a:rPr>
              <a:t>The electron’s mass is so small that it is considered negligible when finding the mass of an atom. </a:t>
            </a:r>
          </a:p>
        </p:txBody>
      </p:sp>
      <p:sp>
        <p:nvSpPr>
          <p:cNvPr id="185354" name="Rectangle 2"/>
          <p:cNvSpPr>
            <a:spLocks noChangeArrowheads="1"/>
          </p:cNvSpPr>
          <p:nvPr/>
        </p:nvSpPr>
        <p:spPr bwMode="auto">
          <a:xfrm>
            <a:off x="3054350" y="66675"/>
            <a:ext cx="3429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600">
                <a:solidFill>
                  <a:schemeClr val="bg1"/>
                </a:solidFill>
                <a:latin typeface="Arial" pitchFamily="34" charset="0"/>
              </a:defRPr>
            </a:lvl1pPr>
            <a:lvl2pPr>
              <a:defRPr sz="3600">
                <a:solidFill>
                  <a:schemeClr val="bg1"/>
                </a:solidFill>
                <a:latin typeface="Arial" pitchFamily="34" charset="0"/>
              </a:defRPr>
            </a:lvl2pPr>
            <a:lvl3pPr>
              <a:defRPr sz="3600">
                <a:solidFill>
                  <a:schemeClr val="bg1"/>
                </a:solidFill>
                <a:latin typeface="Arial" pitchFamily="34" charset="0"/>
              </a:defRPr>
            </a:lvl3pPr>
            <a:lvl4pPr>
              <a:defRPr sz="3600">
                <a:solidFill>
                  <a:schemeClr val="bg1"/>
                </a:solidFill>
                <a:latin typeface="Arial" pitchFamily="34" charset="0"/>
              </a:defRPr>
            </a:lvl4pPr>
            <a:lvl5pPr>
              <a:defRPr sz="3600">
                <a:solidFill>
                  <a:schemeClr val="bg1"/>
                </a:solidFill>
                <a:latin typeface="Arial" pitchFamily="34" charset="0"/>
              </a:defRPr>
            </a:lvl5pPr>
            <a:lvl6pPr marL="457200" fontAlgn="base">
              <a:spcBef>
                <a:spcPct val="0"/>
              </a:spcBef>
              <a:spcAft>
                <a:spcPct val="0"/>
              </a:spcAft>
              <a:defRPr sz="3600">
                <a:solidFill>
                  <a:schemeClr val="bg1"/>
                </a:solidFill>
                <a:latin typeface="Arial" pitchFamily="34" charset="0"/>
              </a:defRPr>
            </a:lvl6pPr>
            <a:lvl7pPr marL="914400" fontAlgn="base">
              <a:spcBef>
                <a:spcPct val="0"/>
              </a:spcBef>
              <a:spcAft>
                <a:spcPct val="0"/>
              </a:spcAft>
              <a:defRPr sz="3600">
                <a:solidFill>
                  <a:schemeClr val="bg1"/>
                </a:solidFill>
                <a:latin typeface="Arial" pitchFamily="34" charset="0"/>
              </a:defRPr>
            </a:lvl7pPr>
            <a:lvl8pPr marL="1371600" fontAlgn="base">
              <a:spcBef>
                <a:spcPct val="0"/>
              </a:spcBef>
              <a:spcAft>
                <a:spcPct val="0"/>
              </a:spcAft>
              <a:defRPr sz="3600">
                <a:solidFill>
                  <a:schemeClr val="bg1"/>
                </a:solidFill>
                <a:latin typeface="Arial" pitchFamily="34" charset="0"/>
              </a:defRPr>
            </a:lvl8pPr>
            <a:lvl9pPr marL="1828800" fontAlgn="base">
              <a:spcBef>
                <a:spcPct val="0"/>
              </a:spcBef>
              <a:spcAft>
                <a:spcPct val="0"/>
              </a:spcAft>
              <a:defRPr sz="3600">
                <a:solidFill>
                  <a:schemeClr val="bg1"/>
                </a:solidFill>
                <a:latin typeface="Arial" pitchFamily="34" charset="0"/>
              </a:defRPr>
            </a:lvl9pPr>
          </a:lstStyle>
          <a:p>
            <a:pPr fontAlgn="base">
              <a:spcBef>
                <a:spcPct val="0"/>
              </a:spcBef>
              <a:spcAft>
                <a:spcPct val="0"/>
              </a:spcAft>
            </a:pPr>
            <a:r>
              <a:rPr lang="en-US" altLang="en-US" b="1">
                <a:solidFill>
                  <a:srgbClr val="FFFFFF"/>
                </a:solidFill>
              </a:rPr>
              <a:t>Section Check</a:t>
            </a:r>
          </a:p>
        </p:txBody>
      </p:sp>
    </p:spTree>
    <p:extLst>
      <p:ext uri="{BB962C8B-B14F-4D97-AF65-F5344CB8AC3E}">
        <p14:creationId xmlns:p14="http://schemas.microsoft.com/office/powerpoint/2010/main" val="3548137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85349"/>
                                        </p:tgtEl>
                                        <p:attrNameLst>
                                          <p:attrName>style.visibility</p:attrName>
                                        </p:attrNameLst>
                                      </p:cBhvr>
                                      <p:to>
                                        <p:strVal val="visible"/>
                                      </p:to>
                                    </p:set>
                                    <p:animEffect transition="in" filter="box(out)">
                                      <p:cBhvr>
                                        <p:cTn id="7" dur="500"/>
                                        <p:tgtEl>
                                          <p:spTgt spid="185349"/>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85350"/>
                                        </p:tgtEl>
                                        <p:attrNameLst>
                                          <p:attrName>style.visibility</p:attrName>
                                        </p:attrNameLst>
                                      </p:cBhvr>
                                      <p:to>
                                        <p:strVal val="visible"/>
                                      </p:to>
                                    </p:set>
                                    <p:animEffect transition="in" filter="box(out)">
                                      <p:cBhvr>
                                        <p:cTn id="11" dur="500"/>
                                        <p:tgtEl>
                                          <p:spTgt spid="18535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85351"/>
                                        </p:tgtEl>
                                        <p:attrNameLst>
                                          <p:attrName>style.visibility</p:attrName>
                                        </p:attrNameLst>
                                      </p:cBhvr>
                                      <p:to>
                                        <p:strVal val="visible"/>
                                      </p:to>
                                    </p:set>
                                    <p:animEffect transition="in" filter="box(out)">
                                      <p:cBhvr>
                                        <p:cTn id="16" dur="500"/>
                                        <p:tgtEl>
                                          <p:spTgt spid="185351"/>
                                        </p:tgtEl>
                                      </p:cBhvr>
                                    </p:animEffect>
                                  </p:childTnLst>
                                </p:cTn>
                              </p:par>
                            </p:childTnLst>
                          </p:cTn>
                        </p:par>
                        <p:par>
                          <p:cTn id="17" fill="hold" nodeType="afterGroup">
                            <p:stCondLst>
                              <p:cond delay="500"/>
                            </p:stCondLst>
                            <p:childTnLst>
                              <p:par>
                                <p:cTn id="18" presetID="4" presetClass="entr" presetSubtype="32" fill="hold" grpId="0" nodeType="afterEffect">
                                  <p:stCondLst>
                                    <p:cond delay="0"/>
                                  </p:stCondLst>
                                  <p:childTnLst>
                                    <p:set>
                                      <p:cBhvr>
                                        <p:cTn id="19" dur="1" fill="hold">
                                          <p:stCondLst>
                                            <p:cond delay="0"/>
                                          </p:stCondLst>
                                        </p:cTn>
                                        <p:tgtEl>
                                          <p:spTgt spid="185352"/>
                                        </p:tgtEl>
                                        <p:attrNameLst>
                                          <p:attrName>style.visibility</p:attrName>
                                        </p:attrNameLst>
                                      </p:cBhvr>
                                      <p:to>
                                        <p:strVal val="visible"/>
                                      </p:to>
                                    </p:set>
                                    <p:animEffect transition="in" filter="box(out)">
                                      <p:cBhvr>
                                        <p:cTn id="20" dur="500"/>
                                        <p:tgtEl>
                                          <p:spTgt spid="185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9" grpId="0"/>
      <p:bldP spid="185350" grpId="0"/>
      <p:bldP spid="185351" grpId="0"/>
      <p:bldP spid="1853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Text Box 3"/>
          <p:cNvSpPr txBox="1">
            <a:spLocks noChangeArrowheads="1"/>
          </p:cNvSpPr>
          <p:nvPr/>
        </p:nvSpPr>
        <p:spPr bwMode="auto">
          <a:xfrm>
            <a:off x="822325" y="1641475"/>
            <a:ext cx="24796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Atomic Mass</a:t>
            </a:r>
            <a:r>
              <a:rPr lang="en-US" altLang="en-US" sz="2800">
                <a:solidFill>
                  <a:srgbClr val="009999"/>
                </a:solidFill>
              </a:rPr>
              <a:t> </a:t>
            </a:r>
          </a:p>
        </p:txBody>
      </p:sp>
      <p:sp>
        <p:nvSpPr>
          <p:cNvPr id="210948" name="Text Box 4"/>
          <p:cNvSpPr txBox="1">
            <a:spLocks noChangeArrowheads="1"/>
          </p:cNvSpPr>
          <p:nvPr/>
        </p:nvSpPr>
        <p:spPr bwMode="auto">
          <a:xfrm>
            <a:off x="533400" y="2293938"/>
            <a:ext cx="4645025"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nucleus contains most of the mass of the atom because protons and neutrons are far more massive than electrons. </a:t>
            </a:r>
          </a:p>
        </p:txBody>
      </p:sp>
      <p:sp>
        <p:nvSpPr>
          <p:cNvPr id="210949" name="Text Box 5"/>
          <p:cNvSpPr txBox="1">
            <a:spLocks noChangeArrowheads="1"/>
          </p:cNvSpPr>
          <p:nvPr/>
        </p:nvSpPr>
        <p:spPr bwMode="auto">
          <a:xfrm>
            <a:off x="533400" y="3681413"/>
            <a:ext cx="47212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mass of a proton is about the same as that of a neutron.</a:t>
            </a:r>
          </a:p>
        </p:txBody>
      </p:sp>
      <p:pic>
        <p:nvPicPr>
          <p:cNvPr id="21095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8288" y="2290763"/>
            <a:ext cx="3130550" cy="2906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082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210948"/>
                                        </p:tgtEl>
                                        <p:attrNameLst>
                                          <p:attrName>style.visibility</p:attrName>
                                        </p:attrNameLst>
                                      </p:cBhvr>
                                      <p:to>
                                        <p:strVal val="visible"/>
                                      </p:to>
                                    </p:set>
                                    <p:animEffect transition="in" filter="box(out)">
                                      <p:cBhvr>
                                        <p:cTn id="7" dur="500"/>
                                        <p:tgtEl>
                                          <p:spTgt spid="210948"/>
                                        </p:tgtEl>
                                      </p:cBhvr>
                                    </p:animEffect>
                                  </p:childTnLst>
                                </p:cTn>
                              </p:par>
                              <p:par>
                                <p:cTn id="8" presetID="4" presetClass="entr" presetSubtype="16" fill="hold" nodeType="withEffect">
                                  <p:stCondLst>
                                    <p:cond delay="0"/>
                                  </p:stCondLst>
                                  <p:childTnLst>
                                    <p:set>
                                      <p:cBhvr>
                                        <p:cTn id="9" dur="1" fill="hold">
                                          <p:stCondLst>
                                            <p:cond delay="0"/>
                                          </p:stCondLst>
                                        </p:cTn>
                                        <p:tgtEl>
                                          <p:spTgt spid="210953"/>
                                        </p:tgtEl>
                                        <p:attrNameLst>
                                          <p:attrName>style.visibility</p:attrName>
                                        </p:attrNameLst>
                                      </p:cBhvr>
                                      <p:to>
                                        <p:strVal val="visible"/>
                                      </p:to>
                                    </p:set>
                                    <p:animEffect transition="in" filter="box(in)">
                                      <p:cBhvr>
                                        <p:cTn id="10" dur="500"/>
                                        <p:tgtEl>
                                          <p:spTgt spid="21095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210949"/>
                                        </p:tgtEl>
                                        <p:attrNameLst>
                                          <p:attrName>style.visibility</p:attrName>
                                        </p:attrNameLst>
                                      </p:cBhvr>
                                      <p:to>
                                        <p:strVal val="visible"/>
                                      </p:to>
                                    </p:set>
                                    <p:animEffect transition="in" filter="box(out)">
                                      <p:cBhvr>
                                        <p:cTn id="15" dur="500"/>
                                        <p:tgtEl>
                                          <p:spTgt spid="210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109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ext Box 2"/>
          <p:cNvSpPr txBox="1">
            <a:spLocks noChangeArrowheads="1"/>
          </p:cNvSpPr>
          <p:nvPr/>
        </p:nvSpPr>
        <p:spPr bwMode="auto">
          <a:xfrm>
            <a:off x="822325" y="1641475"/>
            <a:ext cx="24796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Atomic Mass</a:t>
            </a:r>
            <a:r>
              <a:rPr lang="en-US" altLang="en-US" sz="2800">
                <a:solidFill>
                  <a:srgbClr val="009999"/>
                </a:solidFill>
              </a:rPr>
              <a:t> </a:t>
            </a:r>
          </a:p>
        </p:txBody>
      </p:sp>
      <p:sp>
        <p:nvSpPr>
          <p:cNvPr id="202757" name="Text Box 5"/>
          <p:cNvSpPr txBox="1">
            <a:spLocks noChangeArrowheads="1"/>
          </p:cNvSpPr>
          <p:nvPr/>
        </p:nvSpPr>
        <p:spPr bwMode="auto">
          <a:xfrm>
            <a:off x="533400" y="2293938"/>
            <a:ext cx="4570413"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mass of each is approximately 1,800 times greater than the mass of the electron. </a:t>
            </a:r>
          </a:p>
        </p:txBody>
      </p:sp>
      <p:pic>
        <p:nvPicPr>
          <p:cNvPr id="202763"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6200" y="2366963"/>
            <a:ext cx="3135313" cy="291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584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202757"/>
                                        </p:tgtEl>
                                        <p:attrNameLst>
                                          <p:attrName>style.visibility</p:attrName>
                                        </p:attrNameLst>
                                      </p:cBhvr>
                                      <p:to>
                                        <p:strVal val="visible"/>
                                      </p:to>
                                    </p:set>
                                    <p:animEffect transition="in" filter="box(out)">
                                      <p:cBhvr>
                                        <p:cTn id="7" dur="500"/>
                                        <p:tgtEl>
                                          <p:spTgt spid="202757"/>
                                        </p:tgtEl>
                                      </p:cBhvr>
                                    </p:animEffect>
                                  </p:childTnLst>
                                </p:cTn>
                              </p:par>
                              <p:par>
                                <p:cTn id="8" presetID="4" presetClass="entr" presetSubtype="16" fill="hold" nodeType="withEffect">
                                  <p:stCondLst>
                                    <p:cond delay="0"/>
                                  </p:stCondLst>
                                  <p:childTnLst>
                                    <p:set>
                                      <p:cBhvr>
                                        <p:cTn id="9" dur="1" fill="hold">
                                          <p:stCondLst>
                                            <p:cond delay="0"/>
                                          </p:stCondLst>
                                        </p:cTn>
                                        <p:tgtEl>
                                          <p:spTgt spid="202763"/>
                                        </p:tgtEl>
                                        <p:attrNameLst>
                                          <p:attrName>style.visibility</p:attrName>
                                        </p:attrNameLst>
                                      </p:cBhvr>
                                      <p:to>
                                        <p:strVal val="visible"/>
                                      </p:to>
                                    </p:set>
                                    <p:animEffect transition="in" filter="box(in)">
                                      <p:cBhvr>
                                        <p:cTn id="10" dur="500"/>
                                        <p:tgtEl>
                                          <p:spTgt spid="202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Text Box 3"/>
          <p:cNvSpPr txBox="1">
            <a:spLocks noChangeArrowheads="1"/>
          </p:cNvSpPr>
          <p:nvPr/>
        </p:nvSpPr>
        <p:spPr bwMode="auto">
          <a:xfrm>
            <a:off x="822325" y="1641475"/>
            <a:ext cx="24796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Atomic Mass</a:t>
            </a:r>
            <a:r>
              <a:rPr lang="en-US" altLang="en-US" sz="2800">
                <a:solidFill>
                  <a:srgbClr val="009999"/>
                </a:solidFill>
              </a:rPr>
              <a:t> </a:t>
            </a:r>
          </a:p>
        </p:txBody>
      </p:sp>
      <p:sp>
        <p:nvSpPr>
          <p:cNvPr id="117764" name="Text Box 4"/>
          <p:cNvSpPr txBox="1">
            <a:spLocks noChangeArrowheads="1"/>
          </p:cNvSpPr>
          <p:nvPr/>
        </p:nvSpPr>
        <p:spPr bwMode="auto">
          <a:xfrm>
            <a:off x="533400" y="2293938"/>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unit of measurement used for atomic particles is the atomic mass unit (amu). </a:t>
            </a:r>
          </a:p>
        </p:txBody>
      </p:sp>
      <p:sp>
        <p:nvSpPr>
          <p:cNvPr id="117765" name="Text Box 5"/>
          <p:cNvSpPr txBox="1">
            <a:spLocks noChangeArrowheads="1"/>
          </p:cNvSpPr>
          <p:nvPr/>
        </p:nvSpPr>
        <p:spPr bwMode="auto">
          <a:xfrm>
            <a:off x="533400" y="3100388"/>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mass of a proton or a neutron is almost equal to 1 amu. </a:t>
            </a:r>
          </a:p>
        </p:txBody>
      </p:sp>
      <p:sp>
        <p:nvSpPr>
          <p:cNvPr id="117766" name="Text Box 6"/>
          <p:cNvSpPr txBox="1">
            <a:spLocks noChangeArrowheads="1"/>
          </p:cNvSpPr>
          <p:nvPr/>
        </p:nvSpPr>
        <p:spPr bwMode="auto">
          <a:xfrm>
            <a:off x="533400" y="3859213"/>
            <a:ext cx="80010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atomic mass unit is defined as one-twelfth the mass of a carbon atom containing six protons and six neutrons. </a:t>
            </a:r>
          </a:p>
        </p:txBody>
      </p:sp>
    </p:spTree>
    <p:extLst>
      <p:ext uri="{BB962C8B-B14F-4D97-AF65-F5344CB8AC3E}">
        <p14:creationId xmlns:p14="http://schemas.microsoft.com/office/powerpoint/2010/main" val="37108902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17764"/>
                                        </p:tgtEl>
                                        <p:attrNameLst>
                                          <p:attrName>style.visibility</p:attrName>
                                        </p:attrNameLst>
                                      </p:cBhvr>
                                      <p:to>
                                        <p:strVal val="visible"/>
                                      </p:to>
                                    </p:set>
                                    <p:animEffect transition="in" filter="box(out)">
                                      <p:cBhvr>
                                        <p:cTn id="7" dur="500"/>
                                        <p:tgtEl>
                                          <p:spTgt spid="1177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17765"/>
                                        </p:tgtEl>
                                        <p:attrNameLst>
                                          <p:attrName>style.visibility</p:attrName>
                                        </p:attrNameLst>
                                      </p:cBhvr>
                                      <p:to>
                                        <p:strVal val="visible"/>
                                      </p:to>
                                    </p:set>
                                    <p:animEffect transition="in" filter="box(out)">
                                      <p:cBhvr>
                                        <p:cTn id="12" dur="500"/>
                                        <p:tgtEl>
                                          <p:spTgt spid="1177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17766"/>
                                        </p:tgtEl>
                                        <p:attrNameLst>
                                          <p:attrName>style.visibility</p:attrName>
                                        </p:attrNameLst>
                                      </p:cBhvr>
                                      <p:to>
                                        <p:strVal val="visible"/>
                                      </p:to>
                                    </p:set>
                                    <p:animEffect transition="in" filter="box(out)">
                                      <p:cBhvr>
                                        <p:cTn id="17" dur="500"/>
                                        <p:tgtEl>
                                          <p:spTgt spid="117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4" grpId="0"/>
      <p:bldP spid="117765" grpId="0"/>
      <p:bldP spid="11776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Text Box 3"/>
          <p:cNvSpPr txBox="1">
            <a:spLocks noChangeArrowheads="1"/>
          </p:cNvSpPr>
          <p:nvPr/>
        </p:nvSpPr>
        <p:spPr bwMode="auto">
          <a:xfrm>
            <a:off x="822325" y="1641475"/>
            <a:ext cx="283368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Atomic Number</a:t>
            </a:r>
            <a:endParaRPr lang="en-US" altLang="en-US" sz="2800">
              <a:solidFill>
                <a:srgbClr val="009999"/>
              </a:solidFill>
            </a:endParaRPr>
          </a:p>
        </p:txBody>
      </p:sp>
      <p:sp>
        <p:nvSpPr>
          <p:cNvPr id="118788" name="Text Box 4"/>
          <p:cNvSpPr txBox="1">
            <a:spLocks noChangeArrowheads="1"/>
          </p:cNvSpPr>
          <p:nvPr/>
        </p:nvSpPr>
        <p:spPr bwMode="auto">
          <a:xfrm>
            <a:off x="533400" y="2293938"/>
            <a:ext cx="80010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number of protons tells you what type of atom you have and vice versa.  For example, every carbon atom has six protons.  Also, all atoms with six protons are carbon atoms. </a:t>
            </a:r>
          </a:p>
        </p:txBody>
      </p:sp>
      <p:sp>
        <p:nvSpPr>
          <p:cNvPr id="118789" name="Text Box 5"/>
          <p:cNvSpPr txBox="1">
            <a:spLocks noChangeArrowheads="1"/>
          </p:cNvSpPr>
          <p:nvPr/>
        </p:nvSpPr>
        <p:spPr bwMode="auto">
          <a:xfrm>
            <a:off x="533400" y="3694113"/>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number of protons in an atom is equal to a number called the </a:t>
            </a:r>
            <a:r>
              <a:rPr lang="en-US" altLang="en-US" sz="2400" b="1">
                <a:solidFill>
                  <a:srgbClr val="333399"/>
                </a:solidFill>
              </a:rPr>
              <a:t>atomic</a:t>
            </a:r>
            <a:r>
              <a:rPr lang="en-US" altLang="en-US" sz="2400" b="1">
                <a:solidFill>
                  <a:srgbClr val="FF3399"/>
                </a:solidFill>
              </a:rPr>
              <a:t> </a:t>
            </a:r>
            <a:r>
              <a:rPr lang="en-US" altLang="en-US" sz="2400" b="1">
                <a:solidFill>
                  <a:srgbClr val="333399"/>
                </a:solidFill>
              </a:rPr>
              <a:t>number</a:t>
            </a:r>
            <a:r>
              <a:rPr lang="en-US" altLang="en-US" sz="2400">
                <a:solidFill>
                  <a:srgbClr val="000000"/>
                </a:solidFill>
              </a:rPr>
              <a:t>. </a:t>
            </a:r>
          </a:p>
        </p:txBody>
      </p:sp>
      <p:pic>
        <p:nvPicPr>
          <p:cNvPr id="118797" name="Picture 6" descr="audio2">
            <a:hlinkClick r:id="" action="ppaction://noaction">
              <a:snd r:embed="rId2" name="atomic_number.wav"/>
            </a:hlinkClic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3763" y="4073525"/>
            <a:ext cx="311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7462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18788"/>
                                        </p:tgtEl>
                                        <p:attrNameLst>
                                          <p:attrName>style.visibility</p:attrName>
                                        </p:attrNameLst>
                                      </p:cBhvr>
                                      <p:to>
                                        <p:strVal val="visible"/>
                                      </p:to>
                                    </p:set>
                                    <p:animEffect transition="in" filter="box(out)">
                                      <p:cBhvr>
                                        <p:cTn id="7" dur="500"/>
                                        <p:tgtEl>
                                          <p:spTgt spid="1187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18789"/>
                                        </p:tgtEl>
                                        <p:attrNameLst>
                                          <p:attrName>style.visibility</p:attrName>
                                        </p:attrNameLst>
                                      </p:cBhvr>
                                      <p:to>
                                        <p:strVal val="visible"/>
                                      </p:to>
                                    </p:set>
                                    <p:animEffect transition="in" filter="box(out)">
                                      <p:cBhvr>
                                        <p:cTn id="12" dur="500"/>
                                        <p:tgtEl>
                                          <p:spTgt spid="118789"/>
                                        </p:tgtEl>
                                      </p:cBhvr>
                                    </p:animEffect>
                                  </p:childTnLst>
                                </p:cTn>
                              </p:par>
                            </p:childTnLst>
                          </p:cTn>
                        </p:par>
                        <p:par>
                          <p:cTn id="13" fill="hold" nodeType="afterGroup">
                            <p:stCondLst>
                              <p:cond delay="500"/>
                            </p:stCondLst>
                            <p:childTnLst>
                              <p:par>
                                <p:cTn id="14" presetID="4" presetClass="entr" presetSubtype="32" fill="hold" nodeType="afterEffect">
                                  <p:stCondLst>
                                    <p:cond delay="0"/>
                                  </p:stCondLst>
                                  <p:childTnLst>
                                    <p:set>
                                      <p:cBhvr>
                                        <p:cTn id="15" dur="1" fill="hold">
                                          <p:stCondLst>
                                            <p:cond delay="0"/>
                                          </p:stCondLst>
                                        </p:cTn>
                                        <p:tgtEl>
                                          <p:spTgt spid="118797"/>
                                        </p:tgtEl>
                                        <p:attrNameLst>
                                          <p:attrName>style.visibility</p:attrName>
                                        </p:attrNameLst>
                                      </p:cBhvr>
                                      <p:to>
                                        <p:strVal val="visible"/>
                                      </p:to>
                                    </p:set>
                                    <p:animEffect transition="in" filter="box(out)">
                                      <p:cBhvr>
                                        <p:cTn id="16" dur="500"/>
                                        <p:tgtEl>
                                          <p:spTgt spid="118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p:bldP spid="11878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Text Box 3"/>
          <p:cNvSpPr txBox="1">
            <a:spLocks noChangeArrowheads="1"/>
          </p:cNvSpPr>
          <p:nvPr/>
        </p:nvSpPr>
        <p:spPr bwMode="auto">
          <a:xfrm>
            <a:off x="822325" y="1641475"/>
            <a:ext cx="261778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Mass Number</a:t>
            </a:r>
            <a:r>
              <a:rPr lang="en-US" altLang="en-US" sz="2800">
                <a:solidFill>
                  <a:srgbClr val="009999"/>
                </a:solidFill>
              </a:rPr>
              <a:t> </a:t>
            </a:r>
          </a:p>
        </p:txBody>
      </p:sp>
      <p:sp>
        <p:nvSpPr>
          <p:cNvPr id="119812" name="Text Box 4"/>
          <p:cNvSpPr txBox="1">
            <a:spLocks noChangeArrowheads="1"/>
          </p:cNvSpPr>
          <p:nvPr/>
        </p:nvSpPr>
        <p:spPr bwMode="auto">
          <a:xfrm>
            <a:off x="533400" y="2293938"/>
            <a:ext cx="80010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a:t>
            </a:r>
            <a:r>
              <a:rPr lang="en-US" altLang="en-US" sz="2400" b="1">
                <a:solidFill>
                  <a:srgbClr val="333399"/>
                </a:solidFill>
              </a:rPr>
              <a:t>mass</a:t>
            </a:r>
            <a:r>
              <a:rPr lang="en-US" altLang="en-US" sz="2400" b="1">
                <a:solidFill>
                  <a:srgbClr val="FF3399"/>
                </a:solidFill>
              </a:rPr>
              <a:t> </a:t>
            </a:r>
            <a:r>
              <a:rPr lang="en-US" altLang="en-US" sz="2400" b="1">
                <a:solidFill>
                  <a:srgbClr val="333399"/>
                </a:solidFill>
              </a:rPr>
              <a:t>number</a:t>
            </a:r>
            <a:r>
              <a:rPr lang="en-US" altLang="en-US" sz="2400">
                <a:solidFill>
                  <a:srgbClr val="000000"/>
                </a:solidFill>
              </a:rPr>
              <a:t> of an atom is the sum of the number of protons and the number of neutrons in the nucleus of an atom. </a:t>
            </a:r>
          </a:p>
        </p:txBody>
      </p:sp>
      <p:sp>
        <p:nvSpPr>
          <p:cNvPr id="119819" name="Text Box 11"/>
          <p:cNvSpPr txBox="1">
            <a:spLocks noChangeArrowheads="1"/>
          </p:cNvSpPr>
          <p:nvPr/>
        </p:nvSpPr>
        <p:spPr bwMode="auto">
          <a:xfrm>
            <a:off x="254000" y="373063"/>
            <a:ext cx="973138"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pic>
        <p:nvPicPr>
          <p:cNvPr id="119823"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088" y="3663950"/>
            <a:ext cx="7115175" cy="2317750"/>
          </a:xfrm>
          <a:prstGeom prst="rect">
            <a:avLst/>
          </a:prstGeom>
          <a:noFill/>
          <a:extLst>
            <a:ext uri="{909E8E84-426E-40DD-AFC4-6F175D3DCCD1}">
              <a14:hiddenFill xmlns:a14="http://schemas.microsoft.com/office/drawing/2010/main">
                <a:solidFill>
                  <a:srgbClr val="FFFFFF"/>
                </a:solidFill>
              </a14:hiddenFill>
            </a:ext>
          </a:extLst>
        </p:spPr>
      </p:pic>
      <p:pic>
        <p:nvPicPr>
          <p:cNvPr id="119825" name="Picture 6" descr="audio2">
            <a:hlinkClick r:id="" action="ppaction://noaction">
              <a:snd r:embed="rId3" name="mass_number.wav"/>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9825" y="2998788"/>
            <a:ext cx="311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986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19812"/>
                                        </p:tgtEl>
                                        <p:attrNameLst>
                                          <p:attrName>style.visibility</p:attrName>
                                        </p:attrNameLst>
                                      </p:cBhvr>
                                      <p:to>
                                        <p:strVal val="visible"/>
                                      </p:to>
                                    </p:set>
                                    <p:animEffect transition="in" filter="box(out)">
                                      <p:cBhvr>
                                        <p:cTn id="7" dur="500"/>
                                        <p:tgtEl>
                                          <p:spTgt spid="119812"/>
                                        </p:tgtEl>
                                      </p:cBhvr>
                                    </p:animEffect>
                                  </p:childTnLst>
                                </p:cTn>
                              </p:par>
                              <p:par>
                                <p:cTn id="8" presetID="4" presetClass="entr" presetSubtype="16" fill="hold" nodeType="withEffect">
                                  <p:stCondLst>
                                    <p:cond delay="0"/>
                                  </p:stCondLst>
                                  <p:childTnLst>
                                    <p:set>
                                      <p:cBhvr>
                                        <p:cTn id="9" dur="1" fill="hold">
                                          <p:stCondLst>
                                            <p:cond delay="0"/>
                                          </p:stCondLst>
                                        </p:cTn>
                                        <p:tgtEl>
                                          <p:spTgt spid="119823"/>
                                        </p:tgtEl>
                                        <p:attrNameLst>
                                          <p:attrName>style.visibility</p:attrName>
                                        </p:attrNameLst>
                                      </p:cBhvr>
                                      <p:to>
                                        <p:strVal val="visible"/>
                                      </p:to>
                                    </p:set>
                                    <p:animEffect transition="in" filter="box(in)">
                                      <p:cBhvr>
                                        <p:cTn id="10" dur="500"/>
                                        <p:tgtEl>
                                          <p:spTgt spid="119823"/>
                                        </p:tgtEl>
                                      </p:cBhvr>
                                    </p:animEffect>
                                  </p:childTnLst>
                                </p:cTn>
                              </p:par>
                            </p:childTnLst>
                          </p:cTn>
                        </p:par>
                        <p:par>
                          <p:cTn id="11" fill="hold" nodeType="afterGroup">
                            <p:stCondLst>
                              <p:cond delay="500"/>
                            </p:stCondLst>
                            <p:childTnLst>
                              <p:par>
                                <p:cTn id="12" presetID="4" presetClass="entr" presetSubtype="32" fill="hold" nodeType="afterEffect">
                                  <p:stCondLst>
                                    <p:cond delay="0"/>
                                  </p:stCondLst>
                                  <p:childTnLst>
                                    <p:set>
                                      <p:cBhvr>
                                        <p:cTn id="13" dur="1" fill="hold">
                                          <p:stCondLst>
                                            <p:cond delay="0"/>
                                          </p:stCondLst>
                                        </p:cTn>
                                        <p:tgtEl>
                                          <p:spTgt spid="119825"/>
                                        </p:tgtEl>
                                        <p:attrNameLst>
                                          <p:attrName>style.visibility</p:attrName>
                                        </p:attrNameLst>
                                      </p:cBhvr>
                                      <p:to>
                                        <p:strVal val="visible"/>
                                      </p:to>
                                    </p:set>
                                    <p:animEffect transition="in" filter="box(out)">
                                      <p:cBhvr>
                                        <p:cTn id="14" dur="500"/>
                                        <p:tgtEl>
                                          <p:spTgt spid="119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822325" y="1641475"/>
            <a:ext cx="261778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Mass Number</a:t>
            </a:r>
            <a:r>
              <a:rPr lang="en-US" altLang="en-US" sz="2800">
                <a:solidFill>
                  <a:srgbClr val="009999"/>
                </a:solidFill>
              </a:rPr>
              <a:t> </a:t>
            </a:r>
          </a:p>
        </p:txBody>
      </p:sp>
      <p:sp>
        <p:nvSpPr>
          <p:cNvPr id="203780" name="Text Box 4"/>
          <p:cNvSpPr txBox="1">
            <a:spLocks noChangeArrowheads="1"/>
          </p:cNvSpPr>
          <p:nvPr/>
        </p:nvSpPr>
        <p:spPr bwMode="auto">
          <a:xfrm>
            <a:off x="533400" y="2293938"/>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If you know the mass number and the atomic number of an atom, you can calculate the number of neutrons. </a:t>
            </a:r>
          </a:p>
        </p:txBody>
      </p:sp>
      <p:sp>
        <p:nvSpPr>
          <p:cNvPr id="203783" name="Text Box 7"/>
          <p:cNvSpPr txBox="1">
            <a:spLocks noChangeArrowheads="1"/>
          </p:cNvSpPr>
          <p:nvPr/>
        </p:nvSpPr>
        <p:spPr bwMode="auto">
          <a:xfrm>
            <a:off x="896938" y="3084513"/>
            <a:ext cx="7697787"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pPr>
            <a:r>
              <a:rPr lang="en-US" altLang="en-US" sz="2400">
                <a:solidFill>
                  <a:srgbClr val="000000"/>
                </a:solidFill>
              </a:rPr>
              <a:t>number of neutrons = mass number – atomic number </a:t>
            </a:r>
          </a:p>
        </p:txBody>
      </p:sp>
      <p:sp>
        <p:nvSpPr>
          <p:cNvPr id="203784" name="Text Box 8"/>
          <p:cNvSpPr txBox="1">
            <a:spLocks noChangeArrowheads="1"/>
          </p:cNvSpPr>
          <p:nvPr/>
        </p:nvSpPr>
        <p:spPr bwMode="auto">
          <a:xfrm>
            <a:off x="254000"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pic>
        <p:nvPicPr>
          <p:cNvPr id="203788"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088" y="3663950"/>
            <a:ext cx="7115175" cy="231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4248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203780"/>
                                        </p:tgtEl>
                                        <p:attrNameLst>
                                          <p:attrName>style.visibility</p:attrName>
                                        </p:attrNameLst>
                                      </p:cBhvr>
                                      <p:to>
                                        <p:strVal val="visible"/>
                                      </p:to>
                                    </p:set>
                                    <p:animEffect transition="in" filter="box(out)">
                                      <p:cBhvr>
                                        <p:cTn id="7" dur="500"/>
                                        <p:tgtEl>
                                          <p:spTgt spid="203780"/>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203783"/>
                                        </p:tgtEl>
                                        <p:attrNameLst>
                                          <p:attrName>style.visibility</p:attrName>
                                        </p:attrNameLst>
                                      </p:cBhvr>
                                      <p:to>
                                        <p:strVal val="visible"/>
                                      </p:to>
                                    </p:set>
                                    <p:animEffect transition="in" filter="box(out)">
                                      <p:cBhvr>
                                        <p:cTn id="10" dur="500"/>
                                        <p:tgtEl>
                                          <p:spTgt spid="203783"/>
                                        </p:tgtEl>
                                      </p:cBhvr>
                                    </p:animEffect>
                                  </p:childTnLst>
                                </p:cTn>
                              </p:par>
                              <p:par>
                                <p:cTn id="11" presetID="4" presetClass="entr" presetSubtype="16" fill="hold" nodeType="withEffect">
                                  <p:stCondLst>
                                    <p:cond delay="0"/>
                                  </p:stCondLst>
                                  <p:childTnLst>
                                    <p:set>
                                      <p:cBhvr>
                                        <p:cTn id="12" dur="1" fill="hold">
                                          <p:stCondLst>
                                            <p:cond delay="0"/>
                                          </p:stCondLst>
                                        </p:cTn>
                                        <p:tgtEl>
                                          <p:spTgt spid="203788"/>
                                        </p:tgtEl>
                                        <p:attrNameLst>
                                          <p:attrName>style.visibility</p:attrName>
                                        </p:attrNameLst>
                                      </p:cBhvr>
                                      <p:to>
                                        <p:strVal val="visible"/>
                                      </p:to>
                                    </p:set>
                                    <p:animEffect transition="in" filter="box(in)">
                                      <p:cBhvr>
                                        <p:cTn id="13" dur="500"/>
                                        <p:tgtEl>
                                          <p:spTgt spid="203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0" grpId="0"/>
      <p:bldP spid="20378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Text Box 3"/>
          <p:cNvSpPr txBox="1">
            <a:spLocks noChangeArrowheads="1"/>
          </p:cNvSpPr>
          <p:nvPr/>
        </p:nvSpPr>
        <p:spPr bwMode="auto">
          <a:xfrm>
            <a:off x="822325" y="1641475"/>
            <a:ext cx="174783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Isotopes</a:t>
            </a:r>
            <a:r>
              <a:rPr lang="en-US" altLang="en-US" sz="2800">
                <a:solidFill>
                  <a:srgbClr val="009999"/>
                </a:solidFill>
              </a:rPr>
              <a:t> </a:t>
            </a:r>
          </a:p>
        </p:txBody>
      </p:sp>
      <p:sp>
        <p:nvSpPr>
          <p:cNvPr id="120836" name="Text Box 4"/>
          <p:cNvSpPr txBox="1">
            <a:spLocks noChangeArrowheads="1"/>
          </p:cNvSpPr>
          <p:nvPr/>
        </p:nvSpPr>
        <p:spPr bwMode="auto">
          <a:xfrm>
            <a:off x="533400" y="2293938"/>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Not all the atoms of an element have the same number of neutrons. </a:t>
            </a:r>
          </a:p>
        </p:txBody>
      </p:sp>
      <p:sp>
        <p:nvSpPr>
          <p:cNvPr id="120837" name="Text Box 5"/>
          <p:cNvSpPr txBox="1">
            <a:spLocks noChangeArrowheads="1"/>
          </p:cNvSpPr>
          <p:nvPr/>
        </p:nvSpPr>
        <p:spPr bwMode="auto">
          <a:xfrm>
            <a:off x="533400" y="3024188"/>
            <a:ext cx="81375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Atoms of the same element that have different numbers of neutrons are called </a:t>
            </a:r>
            <a:r>
              <a:rPr lang="en-US" altLang="en-US" sz="2400" b="1">
                <a:solidFill>
                  <a:srgbClr val="333399"/>
                </a:solidFill>
              </a:rPr>
              <a:t>isotopes</a:t>
            </a:r>
            <a:r>
              <a:rPr lang="en-US" altLang="en-US" sz="2400">
                <a:solidFill>
                  <a:srgbClr val="000000"/>
                </a:solidFill>
              </a:rPr>
              <a:t>.</a:t>
            </a:r>
          </a:p>
        </p:txBody>
      </p:sp>
      <p:sp>
        <p:nvSpPr>
          <p:cNvPr id="120845" name="Text Box 13"/>
          <p:cNvSpPr txBox="1">
            <a:spLocks noChangeArrowheads="1"/>
          </p:cNvSpPr>
          <p:nvPr/>
        </p:nvSpPr>
        <p:spPr bwMode="auto">
          <a:xfrm>
            <a:off x="254000"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pic>
        <p:nvPicPr>
          <p:cNvPr id="120847" name="Picture 6" descr="audio2">
            <a:hlinkClick r:id="" action="ppaction://noaction">
              <a:snd r:embed="rId2" name="isotope.wav"/>
            </a:hlinkClic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4325" y="3390900"/>
            <a:ext cx="311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291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20836"/>
                                        </p:tgtEl>
                                        <p:attrNameLst>
                                          <p:attrName>style.visibility</p:attrName>
                                        </p:attrNameLst>
                                      </p:cBhvr>
                                      <p:to>
                                        <p:strVal val="visible"/>
                                      </p:to>
                                    </p:set>
                                    <p:animEffect transition="in" filter="box(out)">
                                      <p:cBhvr>
                                        <p:cTn id="7" dur="500"/>
                                        <p:tgtEl>
                                          <p:spTgt spid="1208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20837"/>
                                        </p:tgtEl>
                                        <p:attrNameLst>
                                          <p:attrName>style.visibility</p:attrName>
                                        </p:attrNameLst>
                                      </p:cBhvr>
                                      <p:to>
                                        <p:strVal val="visible"/>
                                      </p:to>
                                    </p:set>
                                    <p:animEffect transition="in" filter="box(out)">
                                      <p:cBhvr>
                                        <p:cTn id="12" dur="500"/>
                                        <p:tgtEl>
                                          <p:spTgt spid="120837"/>
                                        </p:tgtEl>
                                      </p:cBhvr>
                                    </p:animEffect>
                                  </p:childTnLst>
                                </p:cTn>
                              </p:par>
                            </p:childTnLst>
                          </p:cTn>
                        </p:par>
                        <p:par>
                          <p:cTn id="13" fill="hold" nodeType="afterGroup">
                            <p:stCondLst>
                              <p:cond delay="500"/>
                            </p:stCondLst>
                            <p:childTnLst>
                              <p:par>
                                <p:cTn id="14" presetID="4" presetClass="entr" presetSubtype="32" fill="hold" nodeType="afterEffect">
                                  <p:stCondLst>
                                    <p:cond delay="0"/>
                                  </p:stCondLst>
                                  <p:childTnLst>
                                    <p:set>
                                      <p:cBhvr>
                                        <p:cTn id="15" dur="1" fill="hold">
                                          <p:stCondLst>
                                            <p:cond delay="0"/>
                                          </p:stCondLst>
                                        </p:cTn>
                                        <p:tgtEl>
                                          <p:spTgt spid="120847"/>
                                        </p:tgtEl>
                                        <p:attrNameLst>
                                          <p:attrName>style.visibility</p:attrName>
                                        </p:attrNameLst>
                                      </p:cBhvr>
                                      <p:to>
                                        <p:strVal val="visible"/>
                                      </p:to>
                                    </p:set>
                                    <p:animEffect transition="in" filter="box(out)">
                                      <p:cBhvr>
                                        <p:cTn id="16" dur="500"/>
                                        <p:tgtEl>
                                          <p:spTgt spid="120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6" grpId="0"/>
      <p:bldP spid="1208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71"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1113" y="3290888"/>
            <a:ext cx="3306762" cy="2717800"/>
          </a:xfrm>
          <a:prstGeom prst="rect">
            <a:avLst/>
          </a:prstGeom>
          <a:noFill/>
          <a:extLst>
            <a:ext uri="{909E8E84-426E-40DD-AFC4-6F175D3DCCD1}">
              <a14:hiddenFill xmlns:a14="http://schemas.microsoft.com/office/drawing/2010/main">
                <a:solidFill>
                  <a:srgbClr val="FFFFFF"/>
                </a:solidFill>
              </a14:hiddenFill>
            </a:ext>
          </a:extLst>
        </p:spPr>
      </p:pic>
      <p:sp>
        <p:nvSpPr>
          <p:cNvPr id="121859" name="Text Box 3"/>
          <p:cNvSpPr txBox="1">
            <a:spLocks noChangeArrowheads="1"/>
          </p:cNvSpPr>
          <p:nvPr/>
        </p:nvSpPr>
        <p:spPr bwMode="auto">
          <a:xfrm>
            <a:off x="822325" y="1641475"/>
            <a:ext cx="174783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pitchFamily="34" charset="0"/>
              </a:defRPr>
            </a:lvl1pPr>
            <a:lvl2pPr>
              <a:tabLst>
                <a:tab pos="228600" algn="l"/>
                <a:tab pos="1943100" algn="l"/>
              </a:tabLst>
              <a:defRPr>
                <a:solidFill>
                  <a:schemeClr val="tx1"/>
                </a:solidFill>
                <a:latin typeface="Arial" pitchFamily="34" charset="0"/>
              </a:defRPr>
            </a:lvl2pPr>
            <a:lvl3pPr>
              <a:tabLst>
                <a:tab pos="228600" algn="l"/>
                <a:tab pos="1943100" algn="l"/>
              </a:tabLst>
              <a:defRPr>
                <a:solidFill>
                  <a:schemeClr val="tx1"/>
                </a:solidFill>
                <a:latin typeface="Arial" pitchFamily="34" charset="0"/>
              </a:defRPr>
            </a:lvl3pPr>
            <a:lvl4pPr>
              <a:tabLst>
                <a:tab pos="228600" algn="l"/>
                <a:tab pos="1943100" algn="l"/>
              </a:tabLst>
              <a:defRPr>
                <a:solidFill>
                  <a:schemeClr val="tx1"/>
                </a:solidFill>
                <a:latin typeface="Arial" pitchFamily="34" charset="0"/>
              </a:defRPr>
            </a:lvl4pPr>
            <a:lvl5pPr>
              <a:tabLst>
                <a:tab pos="228600" algn="l"/>
                <a:tab pos="1943100" algn="l"/>
              </a:tabLst>
              <a:defRPr>
                <a:solidFill>
                  <a:schemeClr val="tx1"/>
                </a:solidFill>
                <a:latin typeface="Arial" pitchFamily="34" charset="0"/>
              </a:defRPr>
            </a:lvl5pPr>
            <a:lvl6pPr fontAlgn="base">
              <a:spcBef>
                <a:spcPct val="0"/>
              </a:spcBef>
              <a:spcAft>
                <a:spcPct val="0"/>
              </a:spcAft>
              <a:tabLst>
                <a:tab pos="228600" algn="l"/>
                <a:tab pos="1943100" algn="l"/>
              </a:tabLst>
              <a:defRPr>
                <a:solidFill>
                  <a:schemeClr val="tx1"/>
                </a:solidFill>
                <a:latin typeface="Arial" pitchFamily="34" charset="0"/>
              </a:defRPr>
            </a:lvl6pPr>
            <a:lvl7pPr fontAlgn="base">
              <a:spcBef>
                <a:spcPct val="0"/>
              </a:spcBef>
              <a:spcAft>
                <a:spcPct val="0"/>
              </a:spcAft>
              <a:tabLst>
                <a:tab pos="228600" algn="l"/>
                <a:tab pos="1943100" algn="l"/>
              </a:tabLst>
              <a:defRPr>
                <a:solidFill>
                  <a:schemeClr val="tx1"/>
                </a:solidFill>
                <a:latin typeface="Arial" pitchFamily="34" charset="0"/>
              </a:defRPr>
            </a:lvl7pPr>
            <a:lvl8pPr fontAlgn="base">
              <a:spcBef>
                <a:spcPct val="0"/>
              </a:spcBef>
              <a:spcAft>
                <a:spcPct val="0"/>
              </a:spcAft>
              <a:tabLst>
                <a:tab pos="228600" algn="l"/>
                <a:tab pos="1943100" algn="l"/>
              </a:tabLst>
              <a:defRPr>
                <a:solidFill>
                  <a:schemeClr val="tx1"/>
                </a:solidFill>
                <a:latin typeface="Arial" pitchFamily="34" charset="0"/>
              </a:defRPr>
            </a:lvl8pPr>
            <a:lvl9pPr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pPr>
            <a:r>
              <a:rPr lang="en-US" altLang="en-US" sz="2800" b="1">
                <a:solidFill>
                  <a:srgbClr val="009999"/>
                </a:solidFill>
              </a:rPr>
              <a:t>Isotopes</a:t>
            </a:r>
            <a:r>
              <a:rPr lang="en-US" altLang="en-US" sz="2800">
                <a:solidFill>
                  <a:srgbClr val="009999"/>
                </a:solidFill>
              </a:rPr>
              <a:t> </a:t>
            </a:r>
          </a:p>
        </p:txBody>
      </p:sp>
      <p:sp>
        <p:nvSpPr>
          <p:cNvPr id="121860" name="Text Box 4"/>
          <p:cNvSpPr txBox="1">
            <a:spLocks noChangeArrowheads="1"/>
          </p:cNvSpPr>
          <p:nvPr/>
        </p:nvSpPr>
        <p:spPr bwMode="auto">
          <a:xfrm>
            <a:off x="549275" y="2293938"/>
            <a:ext cx="80010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Models of two isotopes of boron are shown.  Because the numbers of neutrons in the isotopes are different, the mass numbers are also different.</a:t>
            </a:r>
          </a:p>
        </p:txBody>
      </p:sp>
      <p:sp>
        <p:nvSpPr>
          <p:cNvPr id="121861" name="Text Box 5"/>
          <p:cNvSpPr txBox="1">
            <a:spLocks noChangeArrowheads="1"/>
          </p:cNvSpPr>
          <p:nvPr/>
        </p:nvSpPr>
        <p:spPr bwMode="auto">
          <a:xfrm>
            <a:off x="549275" y="3376613"/>
            <a:ext cx="4114800" cy="206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pitchFamily="34" charset="0"/>
              </a:defRPr>
            </a:lvl1pPr>
            <a:lvl2pPr marL="800100" indent="-342900">
              <a:tabLst>
                <a:tab pos="228600" algn="l"/>
                <a:tab pos="1943100" algn="l"/>
              </a:tabLst>
              <a:defRPr>
                <a:solidFill>
                  <a:schemeClr val="tx1"/>
                </a:solidFill>
                <a:latin typeface="Arial" pitchFamily="34" charset="0"/>
              </a:defRPr>
            </a:lvl2pPr>
            <a:lvl3pPr marL="1257300" indent="-342900">
              <a:tabLst>
                <a:tab pos="228600" algn="l"/>
                <a:tab pos="1943100" algn="l"/>
              </a:tabLst>
              <a:defRPr>
                <a:solidFill>
                  <a:schemeClr val="tx1"/>
                </a:solidFill>
                <a:latin typeface="Arial" pitchFamily="34" charset="0"/>
              </a:defRPr>
            </a:lvl3pPr>
            <a:lvl4pPr marL="1714500" indent="-342900">
              <a:tabLst>
                <a:tab pos="228600" algn="l"/>
                <a:tab pos="1943100" algn="l"/>
              </a:tabLst>
              <a:defRPr>
                <a:solidFill>
                  <a:schemeClr val="tx1"/>
                </a:solidFill>
                <a:latin typeface="Arial" pitchFamily="34" charset="0"/>
              </a:defRPr>
            </a:lvl4pPr>
            <a:lvl5pPr marL="2171700" indent="-342900">
              <a:tabLst>
                <a:tab pos="228600" algn="l"/>
                <a:tab pos="1943100" algn="l"/>
              </a:tabLst>
              <a:defRPr>
                <a:solidFill>
                  <a:schemeClr val="tx1"/>
                </a:solidFill>
                <a:latin typeface="Arial" pitchFamily="34" charset="0"/>
              </a:defRPr>
            </a:lvl5pPr>
            <a:lvl6pPr marL="2628900" indent="-342900" fontAlgn="base">
              <a:spcBef>
                <a:spcPct val="0"/>
              </a:spcBef>
              <a:spcAft>
                <a:spcPct val="0"/>
              </a:spcAft>
              <a:tabLst>
                <a:tab pos="228600" algn="l"/>
                <a:tab pos="1943100" algn="l"/>
              </a:tabLst>
              <a:defRPr>
                <a:solidFill>
                  <a:schemeClr val="tx1"/>
                </a:solidFill>
                <a:latin typeface="Arial" pitchFamily="34" charset="0"/>
              </a:defRPr>
            </a:lvl6pPr>
            <a:lvl7pPr marL="3086100" indent="-342900" fontAlgn="base">
              <a:spcBef>
                <a:spcPct val="0"/>
              </a:spcBef>
              <a:spcAft>
                <a:spcPct val="0"/>
              </a:spcAft>
              <a:tabLst>
                <a:tab pos="228600" algn="l"/>
                <a:tab pos="1943100" algn="l"/>
              </a:tabLst>
              <a:defRPr>
                <a:solidFill>
                  <a:schemeClr val="tx1"/>
                </a:solidFill>
                <a:latin typeface="Arial" pitchFamily="34" charset="0"/>
              </a:defRPr>
            </a:lvl7pPr>
            <a:lvl8pPr marL="3543300" indent="-342900" fontAlgn="base">
              <a:spcBef>
                <a:spcPct val="0"/>
              </a:spcBef>
              <a:spcAft>
                <a:spcPct val="0"/>
              </a:spcAft>
              <a:tabLst>
                <a:tab pos="228600" algn="l"/>
                <a:tab pos="1943100" algn="l"/>
              </a:tabLst>
              <a:defRPr>
                <a:solidFill>
                  <a:schemeClr val="tx1"/>
                </a:solidFill>
                <a:latin typeface="Arial" pitchFamily="34" charset="0"/>
              </a:defRPr>
            </a:lvl8pPr>
            <a:lvl9pPr marL="4000500" indent="-342900" fontAlgn="base">
              <a:spcBef>
                <a:spcPct val="0"/>
              </a:spcBef>
              <a:spcAft>
                <a:spcPct val="0"/>
              </a:spcAft>
              <a:tabLst>
                <a:tab pos="228600" algn="l"/>
                <a:tab pos="1943100" algn="l"/>
              </a:tabLst>
              <a:defRPr>
                <a:solidFill>
                  <a:schemeClr val="tx1"/>
                </a:solidFill>
                <a:latin typeface="Arial" pitchFamily="34"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You use the name of the element followed by the mass number of the isotope to identify each isotope:  boron-10 and boron-11. </a:t>
            </a:r>
          </a:p>
        </p:txBody>
      </p:sp>
      <p:sp>
        <p:nvSpPr>
          <p:cNvPr id="121866" name="Text Box 10"/>
          <p:cNvSpPr txBox="1">
            <a:spLocks noChangeArrowheads="1"/>
          </p:cNvSpPr>
          <p:nvPr/>
        </p:nvSpPr>
        <p:spPr bwMode="auto">
          <a:xfrm>
            <a:off x="254000" y="373063"/>
            <a:ext cx="184150" cy="5794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endParaRPr lang="en-US" altLang="en-US" sz="3200">
              <a:solidFill>
                <a:srgbClr val="000000"/>
              </a:solidFill>
            </a:endParaRPr>
          </a:p>
        </p:txBody>
      </p:sp>
    </p:spTree>
    <p:extLst>
      <p:ext uri="{BB962C8B-B14F-4D97-AF65-F5344CB8AC3E}">
        <p14:creationId xmlns:p14="http://schemas.microsoft.com/office/powerpoint/2010/main" val="3912614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21860"/>
                                        </p:tgtEl>
                                        <p:attrNameLst>
                                          <p:attrName>style.visibility</p:attrName>
                                        </p:attrNameLst>
                                      </p:cBhvr>
                                      <p:to>
                                        <p:strVal val="visible"/>
                                      </p:to>
                                    </p:set>
                                    <p:animEffect transition="in" filter="box(out)">
                                      <p:cBhvr>
                                        <p:cTn id="7" dur="500"/>
                                        <p:tgtEl>
                                          <p:spTgt spid="1218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21861"/>
                                        </p:tgtEl>
                                        <p:attrNameLst>
                                          <p:attrName>style.visibility</p:attrName>
                                        </p:attrNameLst>
                                      </p:cBhvr>
                                      <p:to>
                                        <p:strVal val="visible"/>
                                      </p:to>
                                    </p:set>
                                    <p:animEffect transition="in" filter="box(out)">
                                      <p:cBhvr>
                                        <p:cTn id="12" dur="500"/>
                                        <p:tgtEl>
                                          <p:spTgt spid="121861"/>
                                        </p:tgtEl>
                                      </p:cBhvr>
                                    </p:animEffect>
                                  </p:childTnLst>
                                </p:cTn>
                              </p:par>
                              <p:par>
                                <p:cTn id="13" presetID="4" presetClass="entr" presetSubtype="16" fill="hold" nodeType="withEffect">
                                  <p:stCondLst>
                                    <p:cond delay="0"/>
                                  </p:stCondLst>
                                  <p:childTnLst>
                                    <p:set>
                                      <p:cBhvr>
                                        <p:cTn id="14" dur="1" fill="hold">
                                          <p:stCondLst>
                                            <p:cond delay="0"/>
                                          </p:stCondLst>
                                        </p:cTn>
                                        <p:tgtEl>
                                          <p:spTgt spid="121871"/>
                                        </p:tgtEl>
                                        <p:attrNameLst>
                                          <p:attrName>style.visibility</p:attrName>
                                        </p:attrNameLst>
                                      </p:cBhvr>
                                      <p:to>
                                        <p:strVal val="visible"/>
                                      </p:to>
                                    </p:set>
                                    <p:animEffect transition="in" filter="box(in)">
                                      <p:cBhvr>
                                        <p:cTn id="15" dur="500"/>
                                        <p:tgtEl>
                                          <p:spTgt spid="121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p:bldP spid="121861" grpId="0"/>
    </p:bld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0000FF"/>
        </a:folHlink>
      </a:clrScheme>
      <a:clrMap bg1="lt1" tx1="dk1" bg2="lt2" tx2="dk2" accent1="accent1" accent2="accent2" accent3="accent3" accent4="accent4" accent5="accent5" accent6="accent6" hlink="hlink" folHlink="folHlink"/>
    </a:extraClrScheme>
    <a:extraClrScheme>
      <a:clrScheme name="1_Custom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
      <a:clrScheme name="5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clrMap bg1="lt1" tx1="dk1" bg2="lt2" tx2="dk2" accent1="accent1" accent2="accent2" accent3="accent3" accent4="accent4" accent5="accent5" accent6="accent6" hlink="hlink" folHlink="folHlink"/>
    </a:extraClrScheme>
    <a:extraClrScheme>
      <a:clrScheme name="5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0000FF"/>
        </a:folHlink>
      </a:clrScheme>
      <a:clrMap bg1="lt1" tx1="dk1" bg2="lt2" tx2="dk2" accent1="accent1" accent2="accent2" accent3="accent3" accent4="accent4" accent5="accent5" accent6="accent6" hlink="hlink" folHlink="folHlink"/>
    </a:extraClrScheme>
    <a:extraClrScheme>
      <a:clrScheme name="5_Custom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3333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TotalTime>
  <Words>520</Words>
  <Application>Microsoft Office PowerPoint</Application>
  <PresentationFormat>On-screen Show (4:3)</PresentationFormat>
  <Paragraphs>44</Paragraphs>
  <Slides>14</Slides>
  <Notes>0</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1_Custom Design</vt:lpstr>
      <vt:lpstr>5_Custom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Brever</dc:creator>
  <cp:lastModifiedBy>Scott Brever</cp:lastModifiedBy>
  <cp:revision>1</cp:revision>
  <dcterms:created xsi:type="dcterms:W3CDTF">2019-01-10T18:02:43Z</dcterms:created>
  <dcterms:modified xsi:type="dcterms:W3CDTF">2019-01-10T18:04:15Z</dcterms:modified>
</cp:coreProperties>
</file>