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27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62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10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159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600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1975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41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21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52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9908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0797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8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2411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393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688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063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03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864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2623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7994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804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1255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956583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4386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05775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5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92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92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97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68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223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04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16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074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63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jpe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2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9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7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9.jpe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slide" Target="../slides/slide2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7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11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1" name="Picture 12" descr="buttoms_10">
            <a:hlinkClick r:id="rId15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2" name="Picture 13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3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4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14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7" name="Rectangle 1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pic>
        <p:nvPicPr>
          <p:cNvPr id="211978" name="Picture 10" descr="GPS_SE_NATIONAL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317500"/>
            <a:ext cx="4397375" cy="554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3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12999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1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2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3003" name="Text Box 11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13005" name="Rectangle 13"/>
          <p:cNvSpPr>
            <a:spLocks noChangeArrowheads="1"/>
          </p:cNvSpPr>
          <p:nvPr userDrawn="1"/>
        </p:nvSpPr>
        <p:spPr bwMode="auto">
          <a:xfrm>
            <a:off x="2400300" y="68263"/>
            <a:ext cx="4883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>
                <a:solidFill>
                  <a:srgbClr val="FFFFFF"/>
                </a:solidFill>
                <a:latin typeface="ITCFranklinGothicStd-Hvy" charset="0"/>
              </a:rPr>
              <a:t>Structure of the Atom</a:t>
            </a:r>
          </a:p>
        </p:txBody>
      </p:sp>
      <p:pic>
        <p:nvPicPr>
          <p:cNvPr id="213006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7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3008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86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227333" name="Picture 30" descr="buttoms_07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6324600"/>
            <a:ext cx="4000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5" name="Picture 32" descr="buttoms_12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324600"/>
            <a:ext cx="45720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36" name="Picture 33" descr="buttoms_15">
            <a:hlinkClick r:id="" action="ppaction://hlinkshowjump?jump=endshow"/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324600"/>
            <a:ext cx="109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7337" name="Text Box 9"/>
          <p:cNvSpPr txBox="1">
            <a:spLocks noChangeArrowheads="1"/>
          </p:cNvSpPr>
          <p:nvPr userDrawn="1"/>
        </p:nvSpPr>
        <p:spPr bwMode="auto">
          <a:xfrm>
            <a:off x="61913" y="41275"/>
            <a:ext cx="823912" cy="7223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srgbClr val="FFFFFF"/>
                </a:solidFill>
              </a:rPr>
              <a:t>Section</a:t>
            </a:r>
            <a:endParaRPr lang="en-US" altLang="en-US" sz="3200" b="1">
              <a:solidFill>
                <a:srgbClr val="FFFFFF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27339" name="Picture 12" descr="buttoms_10">
            <a:hlinkClick r:id="rId17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6324600"/>
            <a:ext cx="4572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40" name="Picture 10" descr="buttoms_05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324600"/>
            <a:ext cx="22002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7341" name="Picture 9" descr="buttoms_03">
            <a:hlinkClick r:id="" action="ppaction://noaction" highlightClick="1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6324600"/>
            <a:ext cx="4953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7503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D:\Krishnaprasad\Krishna_Prasad\PROJECTS\MGH\GPS_CPT\Chapter%2016\PS0281AA.avi" TargetMode="External"/><Relationship Id="rId5" Type="http://schemas.openxmlformats.org/officeDocument/2006/relationships/image" Target="../media/image12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3.wav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5.wav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33400" y="2293938"/>
            <a:ext cx="8061325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Scientists have developed their own shorthand for dealing with long, complicated names. 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549275" y="3100388"/>
            <a:ext cx="3643313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Chemical symbols consist of one capital letter or a capital letter plus one or two smaller letters. 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822325" y="1641475"/>
            <a:ext cx="3644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Scientific Shorthand</a:t>
            </a: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588" y="3184525"/>
            <a:ext cx="4240212" cy="203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3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Scientists and engineers use models to represent things that are difficult to visualize—or picture in your mind. 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5168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Models—Tools for Scientists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533400" y="33782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Scaled-down models allow you to see either something too large to see all at once, or something that has not been built yet. </a:t>
            </a:r>
          </a:p>
        </p:txBody>
      </p:sp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527050" y="44910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Scaled-up models are often used to visualize things that are too small to see.</a:t>
            </a:r>
          </a:p>
        </p:txBody>
      </p:sp>
    </p:spTree>
    <p:extLst>
      <p:ext uri="{BB962C8B-B14F-4D97-AF65-F5344CB8AC3E}">
        <p14:creationId xmlns:p14="http://schemas.microsoft.com/office/powerpoint/2010/main" val="361806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1" grpId="0"/>
      <p:bldP spid="109575" grpId="0"/>
      <p:bldP spid="1095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To study the atom, scientists have developed scaled-up models that they can use to visualize how the atom is constructed. </a:t>
            </a:r>
          </a:p>
        </p:txBody>
      </p:sp>
      <p:sp>
        <p:nvSpPr>
          <p:cNvPr id="110596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5168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Models—Tools for Scientists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10599" name="Text Box 7"/>
          <p:cNvSpPr txBox="1">
            <a:spLocks noChangeArrowheads="1"/>
          </p:cNvSpPr>
          <p:nvPr/>
        </p:nvSpPr>
        <p:spPr bwMode="auto">
          <a:xfrm>
            <a:off x="533400" y="3365500"/>
            <a:ext cx="80010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the model to be useful, it must support all of the information that is known about matter and the behavior of atoms. </a:t>
            </a:r>
          </a:p>
        </p:txBody>
      </p:sp>
    </p:spTree>
    <p:extLst>
      <p:ext uri="{BB962C8B-B14F-4D97-AF65-F5344CB8AC3E}">
        <p14:creationId xmlns:p14="http://schemas.microsoft.com/office/powerpoint/2010/main" val="29111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0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5" grpId="0"/>
      <p:bldP spid="1105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the 1800s, John Dalton, an English scientist, was able to offer proof that atoms exist. </a:t>
            </a:r>
          </a:p>
        </p:txBody>
      </p:sp>
      <p:sp>
        <p:nvSpPr>
          <p:cNvPr id="111620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33480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 Atomic Model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11627" name="Text Box 11"/>
          <p:cNvSpPr txBox="1">
            <a:spLocks noChangeArrowheads="1"/>
          </p:cNvSpPr>
          <p:nvPr/>
        </p:nvSpPr>
        <p:spPr bwMode="auto">
          <a:xfrm>
            <a:off x="527050" y="3087688"/>
            <a:ext cx="800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Another famous Greek philosopher, Aristotle, disputed Democritus's theory and proposed that matter was uniform throughout and was not composed of smaller particles. </a:t>
            </a:r>
          </a:p>
        </p:txBody>
      </p:sp>
    </p:spTree>
    <p:extLst>
      <p:ext uri="{BB962C8B-B14F-4D97-AF65-F5344CB8AC3E}">
        <p14:creationId xmlns:p14="http://schemas.microsoft.com/office/powerpoint/2010/main" val="32474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1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/>
      <p:bldP spid="1116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8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2897188"/>
            <a:ext cx="2957512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667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the 1800s, John Dalton, an English scientist, was able to offer proof that atoms exist. </a:t>
            </a:r>
          </a:p>
        </p:txBody>
      </p:sp>
      <p:sp>
        <p:nvSpPr>
          <p:cNvPr id="113668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334803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 Atomic Model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13671" name="Text Box 7"/>
          <p:cNvSpPr txBox="1">
            <a:spLocks noChangeArrowheads="1"/>
          </p:cNvSpPr>
          <p:nvPr/>
        </p:nvSpPr>
        <p:spPr bwMode="auto">
          <a:xfrm>
            <a:off x="527050" y="3087688"/>
            <a:ext cx="4348163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Dalton's model of the atom, a solid sphere was an early model of the atom. </a:t>
            </a:r>
          </a:p>
        </p:txBody>
      </p:sp>
      <p:sp>
        <p:nvSpPr>
          <p:cNvPr id="113672" name="Text Box 8"/>
          <p:cNvSpPr txBox="1">
            <a:spLocks noChangeArrowheads="1"/>
          </p:cNvSpPr>
          <p:nvPr/>
        </p:nvSpPr>
        <p:spPr bwMode="auto">
          <a:xfrm>
            <a:off x="552450" y="4162425"/>
            <a:ext cx="394335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model has changed somewhat over time. </a:t>
            </a:r>
          </a:p>
        </p:txBody>
      </p:sp>
    </p:spTree>
    <p:extLst>
      <p:ext uri="{BB962C8B-B14F-4D97-AF65-F5344CB8AC3E}">
        <p14:creationId xmlns:p14="http://schemas.microsoft.com/office/powerpoint/2010/main" val="7433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/>
      <p:bldP spid="113671" grpId="0"/>
      <p:bldP spid="1136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487362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By 1926, scientists had developed the electron cloud model of the atom that is in use today. 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4672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 Electron Cloud Model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527050" y="3743325"/>
            <a:ext cx="3513138" cy="173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 </a:t>
            </a:r>
            <a:r>
              <a:rPr lang="en-US" altLang="en-US" sz="2400" b="1">
                <a:solidFill>
                  <a:srgbClr val="333399"/>
                </a:solidFill>
              </a:rPr>
              <a:t>electron</a:t>
            </a:r>
            <a:r>
              <a:rPr lang="en-US" altLang="en-US" sz="2400" b="1">
                <a:solidFill>
                  <a:srgbClr val="FF3399"/>
                </a:solidFill>
              </a:rPr>
              <a:t> </a:t>
            </a:r>
            <a:r>
              <a:rPr lang="en-US" altLang="en-US" sz="2400" b="1">
                <a:solidFill>
                  <a:srgbClr val="333399"/>
                </a:solidFill>
              </a:rPr>
              <a:t>cloud</a:t>
            </a:r>
            <a:r>
              <a:rPr lang="en-US" altLang="en-US" sz="2400">
                <a:solidFill>
                  <a:srgbClr val="000000"/>
                </a:solidFill>
              </a:rPr>
              <a:t> is the area around the nucleus of an atom where its electrons are most likely found.</a:t>
            </a:r>
          </a:p>
        </p:txBody>
      </p:sp>
      <p:pic>
        <p:nvPicPr>
          <p:cNvPr id="11470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2138363"/>
            <a:ext cx="2716213" cy="375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702" name="Picture 6" descr="audio2">
            <a:hlinkClick r:id="" action="ppaction://noaction">
              <a:snd r:embed="rId3" name="electron_cloud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513715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434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4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4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14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1" grpId="0"/>
      <p:bldP spid="11469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electron cloud is 100,000 times larger than the diameter of the nucleus. </a:t>
            </a: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46720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 Electron Cloud Model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527050" y="304958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In contrast, each electron in the cloud is much smaller than a single proton. </a:t>
            </a:r>
          </a:p>
        </p:txBody>
      </p:sp>
      <p:sp>
        <p:nvSpPr>
          <p:cNvPr id="115722" name="Text Box 10"/>
          <p:cNvSpPr txBox="1">
            <a:spLocks noChangeArrowheads="1"/>
          </p:cNvSpPr>
          <p:nvPr/>
        </p:nvSpPr>
        <p:spPr bwMode="auto">
          <a:xfrm>
            <a:off x="536575" y="3846513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Because an electron's mass is small and the electron is moving so quickly around the nucleus, it is impossible to describe its exact location in an atom. </a:t>
            </a:r>
          </a:p>
        </p:txBody>
      </p:sp>
    </p:spTree>
    <p:extLst>
      <p:ext uri="{BB962C8B-B14F-4D97-AF65-F5344CB8AC3E}">
        <p14:creationId xmlns:p14="http://schemas.microsoft.com/office/powerpoint/2010/main" val="3470534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5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5" grpId="0"/>
      <p:bldP spid="115719" grpId="0"/>
      <p:bldP spid="1157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1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533400" y="3284538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atom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quark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neutron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proton</a:t>
            </a:r>
          </a:p>
        </p:txBody>
      </p:sp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549275" y="1987550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Which is the smallest piece of matter that still retains the property of the element?</a:t>
            </a:r>
          </a:p>
        </p:txBody>
      </p:sp>
      <p:sp>
        <p:nvSpPr>
          <p:cNvPr id="9227" name="Rectangle 2"/>
          <p:cNvSpPr>
            <a:spLocks noChangeArrowheads="1"/>
          </p:cNvSpPr>
          <p:nvPr/>
        </p:nvSpPr>
        <p:spPr bwMode="auto">
          <a:xfrm>
            <a:off x="305435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914981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/>
      <p:bldP spid="9224" grpId="0"/>
      <p:bldP spid="92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33400" y="14287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549275" y="2058988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A. An atom is the smallest piece of matter that still retains the property   of the element.</a:t>
            </a:r>
          </a:p>
        </p:txBody>
      </p:sp>
      <p:sp>
        <p:nvSpPr>
          <p:cNvPr id="11274" name="Rectangle 2"/>
          <p:cNvSpPr>
            <a:spLocks noChangeArrowheads="1"/>
          </p:cNvSpPr>
          <p:nvPr/>
        </p:nvSpPr>
        <p:spPr bwMode="auto">
          <a:xfrm>
            <a:off x="305435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576602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7" name="Text Box 5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2</a:t>
            </a:r>
          </a:p>
        </p:txBody>
      </p:sp>
      <p:sp>
        <p:nvSpPr>
          <p:cNvPr id="177158" name="Text Box 6"/>
          <p:cNvSpPr txBox="1">
            <a:spLocks noChangeArrowheads="1"/>
          </p:cNvSpPr>
          <p:nvPr/>
        </p:nvSpPr>
        <p:spPr bwMode="auto">
          <a:xfrm>
            <a:off x="533400" y="3200400"/>
            <a:ext cx="81534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A. protons and electrons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B. protons and neutrons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C. neutrons and electrons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D. quarks and electrons</a:t>
            </a:r>
          </a:p>
        </p:txBody>
      </p:sp>
      <p:sp>
        <p:nvSpPr>
          <p:cNvPr id="177159" name="Text Box 7"/>
          <p:cNvSpPr txBox="1">
            <a:spLocks noChangeArrowheads="1"/>
          </p:cNvSpPr>
          <p:nvPr/>
        </p:nvSpPr>
        <p:spPr bwMode="auto">
          <a:xfrm>
            <a:off x="549275" y="2058988"/>
            <a:ext cx="7529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particles are found in the nucleus of an atom? </a:t>
            </a:r>
          </a:p>
        </p:txBody>
      </p:sp>
      <p:sp>
        <p:nvSpPr>
          <p:cNvPr id="177161" name="Rectangle 2"/>
          <p:cNvSpPr>
            <a:spLocks noChangeArrowheads="1"/>
          </p:cNvSpPr>
          <p:nvPr/>
        </p:nvSpPr>
        <p:spPr bwMode="auto">
          <a:xfrm>
            <a:off x="305435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0982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7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7" grpId="0"/>
      <p:bldP spid="177158" grpId="0"/>
      <p:bldP spid="17715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Text Box 3"/>
          <p:cNvSpPr txBox="1">
            <a:spLocks noChangeArrowheads="1"/>
          </p:cNvSpPr>
          <p:nvPr/>
        </p:nvSpPr>
        <p:spPr bwMode="auto">
          <a:xfrm>
            <a:off x="533400" y="1428750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78182" name="Text Box 6"/>
          <p:cNvSpPr txBox="1">
            <a:spLocks noChangeArrowheads="1"/>
          </p:cNvSpPr>
          <p:nvPr/>
        </p:nvSpPr>
        <p:spPr bwMode="auto">
          <a:xfrm>
            <a:off x="549275" y="2058988"/>
            <a:ext cx="34163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The answer is B. Electrons are located in an electron cloud surrounding the nucleus of the atom. </a:t>
            </a:r>
          </a:p>
        </p:txBody>
      </p:sp>
      <p:pic>
        <p:nvPicPr>
          <p:cNvPr id="17818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1417638"/>
            <a:ext cx="3033713" cy="445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8187" name="Rectangle 2"/>
          <p:cNvSpPr>
            <a:spLocks noChangeArrowheads="1"/>
          </p:cNvSpPr>
          <p:nvPr/>
        </p:nvSpPr>
        <p:spPr bwMode="auto">
          <a:xfrm>
            <a:off x="305435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215178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8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8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8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79" grpId="0"/>
      <p:bldP spid="1781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some elements, the symbol is the first letter of the element's name.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533400" y="306228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For other elements, the symbol is the first letter of the name plus another letter from its name. 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822325" y="1641475"/>
            <a:ext cx="3644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Scientific Shorthand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33400" y="3871913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Because scientists worldwide use this system, everyone understands what the symbols mean. </a:t>
            </a:r>
          </a:p>
        </p:txBody>
      </p:sp>
    </p:spTree>
    <p:extLst>
      <p:ext uri="{BB962C8B-B14F-4D97-AF65-F5344CB8AC3E}">
        <p14:creationId xmlns:p14="http://schemas.microsoft.com/office/powerpoint/2010/main" val="101195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/>
      <p:bldP spid="101380" grpId="0"/>
      <p:bldP spid="10138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533400" y="1428750"/>
            <a:ext cx="1757363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Question 3</a:t>
            </a:r>
          </a:p>
        </p:txBody>
      </p:sp>
      <p:sp>
        <p:nvSpPr>
          <p:cNvPr id="179207" name="Text Box 7"/>
          <p:cNvSpPr txBox="1">
            <a:spLocks noChangeArrowheads="1"/>
          </p:cNvSpPr>
          <p:nvPr/>
        </p:nvSpPr>
        <p:spPr bwMode="auto">
          <a:xfrm>
            <a:off x="549275" y="2058988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What is the name of the small particles that make up protons and neutrons?</a:t>
            </a:r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533400" y="3629025"/>
            <a:ext cx="1285875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400" b="1">
                <a:solidFill>
                  <a:srgbClr val="ECCA22"/>
                </a:solidFill>
              </a:rPr>
              <a:t>Answer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549275" y="4259263"/>
            <a:ext cx="75295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>
                <a:solidFill>
                  <a:srgbClr val="000000"/>
                </a:solidFill>
              </a:rPr>
              <a:t>Protons and neutrons are made of smaller particles called quarks. </a:t>
            </a:r>
          </a:p>
        </p:txBody>
      </p:sp>
      <p:sp>
        <p:nvSpPr>
          <p:cNvPr id="179211" name="Rectangle 2"/>
          <p:cNvSpPr>
            <a:spLocks noChangeArrowheads="1"/>
          </p:cNvSpPr>
          <p:nvPr/>
        </p:nvSpPr>
        <p:spPr bwMode="auto">
          <a:xfrm>
            <a:off x="3054350" y="6667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600">
                <a:solidFill>
                  <a:schemeClr val="bg1"/>
                </a:solidFill>
                <a:latin typeface="Arial" pitchFamily="34" charset="0"/>
              </a:defRPr>
            </a:lvl1pPr>
            <a:lvl2pPr>
              <a:defRPr sz="3600">
                <a:solidFill>
                  <a:schemeClr val="bg1"/>
                </a:solidFill>
                <a:latin typeface="Arial" pitchFamily="34" charset="0"/>
              </a:defRPr>
            </a:lvl2pPr>
            <a:lvl3pPr>
              <a:defRPr sz="3600">
                <a:solidFill>
                  <a:schemeClr val="bg1"/>
                </a:solidFill>
                <a:latin typeface="Arial" pitchFamily="34" charset="0"/>
              </a:defRPr>
            </a:lvl3pPr>
            <a:lvl4pPr>
              <a:defRPr sz="3600">
                <a:solidFill>
                  <a:schemeClr val="bg1"/>
                </a:solidFill>
                <a:latin typeface="Arial" pitchFamily="34" charset="0"/>
              </a:defRPr>
            </a:lvl4pPr>
            <a:lvl5pPr>
              <a:defRPr sz="3600">
                <a:solidFill>
                  <a:schemeClr val="bg1"/>
                </a:solidFill>
                <a:latin typeface="Arial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>
                <a:solidFill>
                  <a:srgbClr val="FFFFFF"/>
                </a:solidFill>
              </a:rPr>
              <a:t>Section Check</a:t>
            </a:r>
          </a:p>
        </p:txBody>
      </p:sp>
    </p:spTree>
    <p:extLst>
      <p:ext uri="{BB962C8B-B14F-4D97-AF65-F5344CB8AC3E}">
        <p14:creationId xmlns:p14="http://schemas.microsoft.com/office/powerpoint/2010/main" val="397256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79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79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79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79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5" grpId="0"/>
      <p:bldP spid="179207" grpId="0"/>
      <p:bldP spid="179208" grpId="0"/>
      <p:bldP spid="17920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 element is matter that is composed of one type of </a:t>
            </a:r>
            <a:r>
              <a:rPr lang="en-US" altLang="en-US" sz="2400" b="1">
                <a:solidFill>
                  <a:srgbClr val="333399"/>
                </a:solidFill>
              </a:rPr>
              <a:t>atom</a:t>
            </a:r>
            <a:r>
              <a:rPr lang="en-US" altLang="en-US" sz="2400">
                <a:solidFill>
                  <a:srgbClr val="000000"/>
                </a:solidFill>
              </a:rPr>
              <a:t>, which is the smallest piece of matter that still retains the property of the element. 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549275" y="3429000"/>
            <a:ext cx="5008563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Atoms are composed of particles called protons, neutrons, and electrons. </a:t>
            </a: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822325" y="1641475"/>
            <a:ext cx="35861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Subatomic Particles</a:t>
            </a:r>
            <a:endParaRPr lang="en-US" altLang="en-US" sz="2800">
              <a:solidFill>
                <a:srgbClr val="009999"/>
              </a:solidFill>
            </a:endParaRPr>
          </a:p>
        </p:txBody>
      </p:sp>
      <p:pic>
        <p:nvPicPr>
          <p:cNvPr id="102410" name="PS0281AA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713" y="3687763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6013450" y="5583238"/>
            <a:ext cx="1931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srgbClr val="ECCA22"/>
                </a:solidFill>
              </a:rPr>
              <a:t>Click image to view movie</a:t>
            </a:r>
          </a:p>
        </p:txBody>
      </p:sp>
      <p:pic>
        <p:nvPicPr>
          <p:cNvPr id="102414" name="Picture 6" descr="audio2">
            <a:hlinkClick r:id="" action="ppaction://noaction">
              <a:snd r:embed="rId4" name="atom.wav"/>
            </a:hlinkClick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038" y="30003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81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24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1024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10"/>
                  </p:tgtEl>
                </p:cond>
              </p:nextCondLst>
            </p:seq>
            <p:vide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2410"/>
                </p:tgtEl>
              </p:cMediaNode>
            </p:video>
          </p:childTnLst>
        </p:cTn>
      </p:par>
    </p:tnLst>
    <p:bldLst>
      <p:bldP spid="102403" grpId="0"/>
      <p:bldP spid="1024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61325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Protons and neutrons are found in a small positively charged center of the atom called the </a:t>
            </a:r>
            <a:r>
              <a:rPr lang="en-US" altLang="en-US" sz="2400" b="1">
                <a:solidFill>
                  <a:srgbClr val="333399"/>
                </a:solidFill>
              </a:rPr>
              <a:t>nucleus</a:t>
            </a:r>
            <a:r>
              <a:rPr lang="en-US" altLang="en-US" sz="2400">
                <a:solidFill>
                  <a:srgbClr val="FF3399"/>
                </a:solidFill>
              </a:rPr>
              <a:t> </a:t>
            </a:r>
            <a:r>
              <a:rPr lang="en-US" altLang="en-US" sz="2400">
                <a:solidFill>
                  <a:srgbClr val="000000"/>
                </a:solidFill>
              </a:rPr>
              <a:t>that is surrounded by a cloud containing electrons. 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533400" y="3413125"/>
            <a:ext cx="2671763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333399"/>
                </a:solidFill>
              </a:rPr>
              <a:t>Protons</a:t>
            </a:r>
            <a:r>
              <a:rPr lang="en-US" altLang="en-US" sz="2400">
                <a:solidFill>
                  <a:srgbClr val="000000"/>
                </a:solidFill>
              </a:rPr>
              <a:t> are particles with an electrical charge of 1+. 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822325" y="1641475"/>
            <a:ext cx="3763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Atomic Components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pic>
        <p:nvPicPr>
          <p:cNvPr id="1034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3656013"/>
            <a:ext cx="4484688" cy="209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41" name="Picture 6" descr="audio2">
            <a:hlinkClick r:id="" action="ppaction://noaction">
              <a:snd r:embed="rId3" name="nucleus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2989263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42" name="Picture 6" descr="audio2">
            <a:hlinkClick r:id="" action="ppaction://noaction">
              <a:snd r:embed="rId5" name="proto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48945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6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3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/>
      <p:bldP spid="1034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333399"/>
                </a:solidFill>
              </a:rPr>
              <a:t>Electrons</a:t>
            </a:r>
            <a:r>
              <a:rPr lang="en-US" altLang="en-US" sz="2400">
                <a:solidFill>
                  <a:srgbClr val="000000"/>
                </a:solidFill>
              </a:rPr>
              <a:t> are particles with an electrical charge of 1–. 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822325" y="1641475"/>
            <a:ext cx="37639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Atomic Components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04463" name="Text Box 15"/>
          <p:cNvSpPr txBox="1">
            <a:spLocks noChangeArrowheads="1"/>
          </p:cNvSpPr>
          <p:nvPr/>
        </p:nvSpPr>
        <p:spPr bwMode="auto">
          <a:xfrm>
            <a:off x="533400" y="277018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 b="1">
                <a:solidFill>
                  <a:srgbClr val="333399"/>
                </a:solidFill>
              </a:rPr>
              <a:t>Neutrons</a:t>
            </a:r>
            <a:r>
              <a:rPr lang="en-US" altLang="en-US" sz="2400">
                <a:solidFill>
                  <a:srgbClr val="000000"/>
                </a:solidFill>
              </a:rPr>
              <a:t> are neutral particles that do not have an electrical charge. </a:t>
            </a:r>
          </a:p>
        </p:txBody>
      </p:sp>
      <p:pic>
        <p:nvPicPr>
          <p:cNvPr id="104467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925" y="3884613"/>
            <a:ext cx="4914900" cy="21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8" name="Picture 6" descr="audio2">
            <a:hlinkClick r:id="" action="ppaction://noaction">
              <a:snd r:embed="rId3" name="electro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5" y="2352675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69" name="Picture 6" descr="audio2">
            <a:hlinkClick r:id="" action="ppaction://noaction">
              <a:snd r:embed="rId5" name="neutro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25" y="31623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4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4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4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104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104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/>
      <p:bldP spid="1044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Protons and neutrons are made up of smaller particles called quarks. </a:t>
            </a: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56816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Quarks—Even Smaller Particles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33400" y="3084513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So far, scientists have confirmed the existence of six uniquely different </a:t>
            </a:r>
            <a:r>
              <a:rPr lang="en-US" altLang="en-US" sz="2400" b="1">
                <a:solidFill>
                  <a:srgbClr val="333399"/>
                </a:solidFill>
              </a:rPr>
              <a:t>quarks</a:t>
            </a:r>
            <a:r>
              <a:rPr lang="en-US" altLang="en-US" sz="24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10548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870325"/>
            <a:ext cx="4945062" cy="213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87" name="Picture 6" descr="audio2">
            <a:hlinkClick r:id="" action="ppaction://noaction">
              <a:snd r:embed="rId3" name="quark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3467100"/>
            <a:ext cx="311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57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10548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Scientists theorize that an arrangement of three quarks held together with the strong nuclear force produces a proton. </a:t>
            </a:r>
          </a:p>
        </p:txBody>
      </p:sp>
      <p:sp>
        <p:nvSpPr>
          <p:cNvPr id="106503" name="Text Box 7"/>
          <p:cNvSpPr txBox="1">
            <a:spLocks noChangeArrowheads="1"/>
          </p:cNvSpPr>
          <p:nvPr/>
        </p:nvSpPr>
        <p:spPr bwMode="auto">
          <a:xfrm>
            <a:off x="533400" y="3429000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Another arrangement of three quarks produces a neutron </a:t>
            </a:r>
          </a:p>
        </p:txBody>
      </p:sp>
      <p:sp>
        <p:nvSpPr>
          <p:cNvPr id="106506" name="Text Box 10"/>
          <p:cNvSpPr txBox="1">
            <a:spLocks noChangeArrowheads="1"/>
          </p:cNvSpPr>
          <p:nvPr/>
        </p:nvSpPr>
        <p:spPr bwMode="auto">
          <a:xfrm>
            <a:off x="822325" y="1641475"/>
            <a:ext cx="568166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Quarks—Even Smaller Particles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705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/>
      <p:bldP spid="1065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To study quarks, scientists accelerate charge particles to tremendous speeds and then force them to collide with—or smash into—protons.  This collision causes the proton to break apart. </a:t>
            </a:r>
          </a:p>
        </p:txBody>
      </p:sp>
      <p:sp>
        <p:nvSpPr>
          <p:cNvPr id="107524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41005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 Search for Quarks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07527" name="Text Box 7"/>
          <p:cNvSpPr txBox="1">
            <a:spLocks noChangeArrowheads="1"/>
          </p:cNvSpPr>
          <p:nvPr/>
        </p:nvSpPr>
        <p:spPr bwMode="auto">
          <a:xfrm>
            <a:off x="533400" y="3744913"/>
            <a:ext cx="80010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particles that result from the collision can be detected by various collection devises. </a:t>
            </a:r>
          </a:p>
        </p:txBody>
      </p:sp>
    </p:spTree>
    <p:extLst>
      <p:ext uri="{BB962C8B-B14F-4D97-AF65-F5344CB8AC3E}">
        <p14:creationId xmlns:p14="http://schemas.microsoft.com/office/powerpoint/2010/main" val="18936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7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3" grpId="0"/>
      <p:bldP spid="1075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533400" y="2293938"/>
            <a:ext cx="800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Scientists found five quarks and hypothesized that a sixth quark existed.  However, it took a team of nearly 450 scientists from around the world several years to find the sixth quark. </a:t>
            </a:r>
          </a:p>
        </p:txBody>
      </p:sp>
      <p:sp>
        <p:nvSpPr>
          <p:cNvPr id="108548" name="Text Box 4"/>
          <p:cNvSpPr txBox="1">
            <a:spLocks noChangeArrowheads="1"/>
          </p:cNvSpPr>
          <p:nvPr/>
        </p:nvSpPr>
        <p:spPr bwMode="auto">
          <a:xfrm>
            <a:off x="822325" y="1641475"/>
            <a:ext cx="301148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altLang="en-US" sz="2800" b="1">
                <a:solidFill>
                  <a:srgbClr val="009999"/>
                </a:solidFill>
              </a:rPr>
              <a:t>The Sixth Quark</a:t>
            </a:r>
            <a:r>
              <a:rPr lang="en-US" altLang="en-US" sz="2800">
                <a:solidFill>
                  <a:srgbClr val="009999"/>
                </a:solidFill>
              </a:rPr>
              <a:t> </a:t>
            </a:r>
          </a:p>
        </p:txBody>
      </p:sp>
      <p:sp>
        <p:nvSpPr>
          <p:cNvPr id="108551" name="Text Box 7"/>
          <p:cNvSpPr txBox="1">
            <a:spLocks noChangeArrowheads="1"/>
          </p:cNvSpPr>
          <p:nvPr/>
        </p:nvSpPr>
        <p:spPr bwMode="auto">
          <a:xfrm>
            <a:off x="533400" y="3744913"/>
            <a:ext cx="8001000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8001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573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7145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1700" indent="-342900"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19431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009999"/>
              </a:buClr>
              <a:buFontTx/>
              <a:buChar char="•"/>
            </a:pPr>
            <a:r>
              <a:rPr lang="en-US" altLang="en-US" sz="2400">
                <a:solidFill>
                  <a:srgbClr val="000000"/>
                </a:solidFill>
              </a:rPr>
              <a:t>The tracks of the sixth quark were hard to detect because only about one billionth of a percent of the proton collisions performed shows a presence of a sixth quark. </a:t>
            </a:r>
          </a:p>
        </p:txBody>
      </p:sp>
    </p:spTree>
    <p:extLst>
      <p:ext uri="{BB962C8B-B14F-4D97-AF65-F5344CB8AC3E}">
        <p14:creationId xmlns:p14="http://schemas.microsoft.com/office/powerpoint/2010/main" val="10468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8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/>
      <p:bldP spid="108551" grpId="0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009999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815</Words>
  <Application>Microsoft Office PowerPoint</Application>
  <PresentationFormat>On-screen Show (4:3)</PresentationFormat>
  <Paragraphs>75</Paragraphs>
  <Slides>20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1_Default Design</vt:lpstr>
      <vt:lpstr>Custom Design</vt:lpstr>
      <vt:lpstr>4_Custom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Brever</dc:creator>
  <cp:lastModifiedBy>Scott Brever</cp:lastModifiedBy>
  <cp:revision>1</cp:revision>
  <dcterms:created xsi:type="dcterms:W3CDTF">2019-01-10T18:00:22Z</dcterms:created>
  <dcterms:modified xsi:type="dcterms:W3CDTF">2019-01-10T18:02:37Z</dcterms:modified>
</cp:coreProperties>
</file>