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834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35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797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96463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188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6190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0759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20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42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472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132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6584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7508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422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773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5328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5935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2300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2140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863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64194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95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0492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2268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670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7101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1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410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502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1802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02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01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013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slide" Target="../slides/slide2.xml"/><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slide" Target="../slides/slide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slide" Target="../slides/slide2.xml"/><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slide" Target="../slides/slid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18" Type="http://schemas.openxmlformats.org/officeDocument/2006/relationships/slide" Target="../slides/slide2.xml"/><Relationship Id="rId3" Type="http://schemas.openxmlformats.org/officeDocument/2006/relationships/slideLayout" Target="../slideLayouts/slideLayout25.xml"/><Relationship Id="rId21" Type="http://schemas.openxmlformats.org/officeDocument/2006/relationships/image" Target="../media/image7.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slide" Target="../slides/slide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71013" name="Picture 30"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32"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6" name="Picture 33"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7"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1</a:t>
            </a:r>
          </a:p>
        </p:txBody>
      </p:sp>
      <p:pic>
        <p:nvPicPr>
          <p:cNvPr id="171019" name="Picture 10" descr="buttoms_05">
            <a:hlinkClick r:id="" action="ppaction://noaction"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0" name="Picture 12" descr="buttoms_10">
            <a:hlinkClick r:id="rId18" action="ppaction://hlinksldjump"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2" name="Picture 9" descr="buttoms_03">
            <a:hlinkClick r:id="rId20" action="ppaction://hlinksldjump" highlightClick="1"/>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630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72037" name="Picture 18"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9" name="Picture 20"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0" name="Picture 21"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1"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2</a:t>
            </a:r>
          </a:p>
        </p:txBody>
      </p:sp>
      <p:sp>
        <p:nvSpPr>
          <p:cNvPr id="172042" name="Rectangle 10"/>
          <p:cNvSpPr>
            <a:spLocks noChangeArrowheads="1"/>
          </p:cNvSpPr>
          <p:nvPr userDrawn="1"/>
        </p:nvSpPr>
        <p:spPr bwMode="auto">
          <a:xfrm>
            <a:off x="2660650" y="65088"/>
            <a:ext cx="450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FFFFFF"/>
                </a:solidFill>
              </a:rPr>
              <a:t>Properties of Matter</a:t>
            </a:r>
          </a:p>
        </p:txBody>
      </p:sp>
      <p:pic>
        <p:nvPicPr>
          <p:cNvPr id="172044" name="Picture 10" descr="buttoms_05">
            <a:hlinkClick r:id="" action="ppaction://noaction"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5" name="Picture 12" descr="buttoms_10">
            <a:hlinkClick r:id="rId18" action="ppaction://hlinksldjump"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7" name="Picture 9" descr="buttoms_03">
            <a:hlinkClick r:id="rId20" action="ppaction://hlinksldjump" highlightClick="1"/>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4413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eaLnBrk="0" fontAlgn="base" hangingPunct="0">
        <a:spcBef>
          <a:spcPct val="0"/>
        </a:spcBef>
        <a:spcAft>
          <a:spcPct val="0"/>
        </a:spcAft>
        <a:defRPr sz="3600">
          <a:solidFill>
            <a:schemeClr val="bg1"/>
          </a:solidFill>
          <a:latin typeface="Arial" charset="0"/>
        </a:defRPr>
      </a:lvl6pPr>
      <a:lvl7pPr marL="914400" algn="l" rtl="0" eaLnBrk="0" fontAlgn="base" hangingPunct="0">
        <a:spcBef>
          <a:spcPct val="0"/>
        </a:spcBef>
        <a:spcAft>
          <a:spcPct val="0"/>
        </a:spcAft>
        <a:defRPr sz="3600">
          <a:solidFill>
            <a:schemeClr val="bg1"/>
          </a:solidFill>
          <a:latin typeface="Arial" charset="0"/>
        </a:defRPr>
      </a:lvl7pPr>
      <a:lvl8pPr marL="1371600" algn="l" rtl="0" eaLnBrk="0" fontAlgn="base" hangingPunct="0">
        <a:spcBef>
          <a:spcPct val="0"/>
        </a:spcBef>
        <a:spcAft>
          <a:spcPct val="0"/>
        </a:spcAft>
        <a:defRPr sz="3600">
          <a:solidFill>
            <a:schemeClr val="bg1"/>
          </a:solidFill>
          <a:latin typeface="Arial" charset="0"/>
        </a:defRPr>
      </a:lvl8pPr>
      <a:lvl9pPr marL="1828800" algn="l" rtl="0" eaLnBrk="0" fontAlgn="base" hangingPunct="0">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73061" name="Picture 18"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3" name="Picture 20"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4" name="Picture 21"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5"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2</a:t>
            </a:r>
          </a:p>
        </p:txBody>
      </p:sp>
      <p:pic>
        <p:nvPicPr>
          <p:cNvPr id="173067" name="Picture 10" descr="buttoms_05">
            <a:hlinkClick r:id="" action="ppaction://noaction"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8" name="Picture 12" descr="buttoms_10">
            <a:hlinkClick r:id="rId18" action="ppaction://hlinksldjump"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0" name="Picture 9" descr="buttoms_03">
            <a:hlinkClick r:id="rId20" action="ppaction://hlinksldjump" highlightClick="1"/>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6610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2.xml"/><Relationship Id="rId7" Type="http://schemas.openxmlformats.org/officeDocument/2006/relationships/image" Target="../media/image8.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audio" Target="../media/audio3.wav"/><Relationship Id="rId5" Type="http://schemas.openxmlformats.org/officeDocument/2006/relationships/image" Target="../media/image14.jpeg"/><Relationship Id="rId4" Type="http://schemas.openxmlformats.org/officeDocument/2006/relationships/hyperlink" Target="609.sw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12.xml"/><Relationship Id="rId1" Type="http://schemas.openxmlformats.org/officeDocument/2006/relationships/video" Target="file:///\\192.168.2.7\epub\P16231510-GPS_&amp;_GPE_Classroom_Presentation_Toolkit\WIP\GPS\Chapter%2015\plop%20plop%20fiz%20fiz%20v.mpg" TargetMode="External"/><Relationship Id="rId5" Type="http://schemas.openxmlformats.org/officeDocument/2006/relationships/image" Target="../media/image16.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6.wav"/><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Text Box 3"/>
          <p:cNvSpPr txBox="1">
            <a:spLocks noChangeArrowheads="1"/>
          </p:cNvSpPr>
          <p:nvPr/>
        </p:nvSpPr>
        <p:spPr bwMode="auto">
          <a:xfrm>
            <a:off x="822325" y="1552575"/>
            <a:ext cx="35861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Physical Properties </a:t>
            </a:r>
          </a:p>
        </p:txBody>
      </p:sp>
      <p:sp>
        <p:nvSpPr>
          <p:cNvPr id="144388" name="Text Box 4"/>
          <p:cNvSpPr txBox="1">
            <a:spLocks noChangeArrowheads="1"/>
          </p:cNvSpPr>
          <p:nvPr/>
        </p:nvSpPr>
        <p:spPr bwMode="auto">
          <a:xfrm>
            <a:off x="533400" y="2293938"/>
            <a:ext cx="7620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Any characteristic of a material that you can observe without changing the identity of the substances that make up the material is a </a:t>
            </a:r>
            <a:r>
              <a:rPr lang="en-US" altLang="en-US" sz="2400" b="1">
                <a:solidFill>
                  <a:srgbClr val="333399"/>
                </a:solidFill>
              </a:rPr>
              <a:t>physical</a:t>
            </a:r>
            <a:r>
              <a:rPr lang="en-US" altLang="en-US" sz="2400">
                <a:solidFill>
                  <a:srgbClr val="FF3399"/>
                </a:solidFill>
              </a:rPr>
              <a:t> </a:t>
            </a:r>
            <a:r>
              <a:rPr lang="en-US" altLang="en-US" sz="2400" b="1">
                <a:solidFill>
                  <a:srgbClr val="333399"/>
                </a:solidFill>
              </a:rPr>
              <a:t>property</a:t>
            </a:r>
            <a:r>
              <a:rPr lang="en-US" altLang="en-US" sz="2400">
                <a:solidFill>
                  <a:srgbClr val="000000"/>
                </a:solidFill>
              </a:rPr>
              <a:t>. </a:t>
            </a:r>
          </a:p>
        </p:txBody>
      </p:sp>
      <p:sp>
        <p:nvSpPr>
          <p:cNvPr id="144389" name="Text Box 5"/>
          <p:cNvSpPr txBox="1">
            <a:spLocks noChangeArrowheads="1"/>
          </p:cNvSpPr>
          <p:nvPr/>
        </p:nvSpPr>
        <p:spPr bwMode="auto">
          <a:xfrm>
            <a:off x="533400" y="3416300"/>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Examples of physical properties are color, shape, size, density, melting point, and boiling point. </a:t>
            </a:r>
          </a:p>
        </p:txBody>
      </p:sp>
      <p:sp>
        <p:nvSpPr>
          <p:cNvPr id="144392" name="Text Box 8"/>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44398" name="Picture 6" descr="audio2">
            <a:hlinkClick r:id="" action="ppaction://noaction">
              <a:snd r:embed="rId2" name="physical_property.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130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60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box(out)">
                                      <p:cBhvr>
                                        <p:cTn id="7" dur="500"/>
                                        <p:tgtEl>
                                          <p:spTgt spid="14438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44398"/>
                                        </p:tgtEl>
                                        <p:attrNameLst>
                                          <p:attrName>style.visibility</p:attrName>
                                        </p:attrNameLst>
                                      </p:cBhvr>
                                      <p:to>
                                        <p:strVal val="visible"/>
                                      </p:to>
                                    </p:set>
                                    <p:animEffect transition="in" filter="box(out)">
                                      <p:cBhvr>
                                        <p:cTn id="11" dur="500"/>
                                        <p:tgtEl>
                                          <p:spTgt spid="1443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44389"/>
                                        </p:tgtEl>
                                        <p:attrNameLst>
                                          <p:attrName>style.visibility</p:attrName>
                                        </p:attrNameLst>
                                      </p:cBhvr>
                                      <p:to>
                                        <p:strVal val="visible"/>
                                      </p:to>
                                    </p:set>
                                    <p:animEffect transition="in" filter="box(out)">
                                      <p:cBhvr>
                                        <p:cTn id="16" dur="5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443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23909" name="Text Box 5"/>
          <p:cNvSpPr txBox="1">
            <a:spLocks noChangeArrowheads="1"/>
          </p:cNvSpPr>
          <p:nvPr/>
        </p:nvSpPr>
        <p:spPr bwMode="auto">
          <a:xfrm>
            <a:off x="533400"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Many such areas that lie close to the sea obtain drinking water by using physical properties of water to separate it from the salt. </a:t>
            </a:r>
          </a:p>
        </p:txBody>
      </p:sp>
      <p:sp>
        <p:nvSpPr>
          <p:cNvPr id="123910" name="Text Box 6"/>
          <p:cNvSpPr txBox="1">
            <a:spLocks noChangeArrowheads="1"/>
          </p:cNvSpPr>
          <p:nvPr/>
        </p:nvSpPr>
        <p:spPr bwMode="auto">
          <a:xfrm>
            <a:off x="822325" y="1552575"/>
            <a:ext cx="605155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600" b="1">
                <a:solidFill>
                  <a:srgbClr val="009999"/>
                </a:solidFill>
              </a:rPr>
              <a:t>Using Physical Change to Separate </a:t>
            </a:r>
          </a:p>
        </p:txBody>
      </p:sp>
      <p:sp>
        <p:nvSpPr>
          <p:cNvPr id="123912" name="Text Box 8"/>
          <p:cNvSpPr txBox="1">
            <a:spLocks noChangeArrowheads="1"/>
          </p:cNvSpPr>
          <p:nvPr/>
        </p:nvSpPr>
        <p:spPr bwMode="auto">
          <a:xfrm>
            <a:off x="533400" y="34163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One of these methods, which uses the property of boiling point, is a type of distillation. </a:t>
            </a:r>
          </a:p>
        </p:txBody>
      </p:sp>
    </p:spTree>
    <p:extLst>
      <p:ext uri="{BB962C8B-B14F-4D97-AF65-F5344CB8AC3E}">
        <p14:creationId xmlns:p14="http://schemas.microsoft.com/office/powerpoint/2010/main" val="3053267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box(out)">
                                      <p:cBhvr>
                                        <p:cTn id="7" dur="500"/>
                                        <p:tgtEl>
                                          <p:spTgt spid="1239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3912"/>
                                        </p:tgtEl>
                                        <p:attrNameLst>
                                          <p:attrName>style.visibility</p:attrName>
                                        </p:attrNameLst>
                                      </p:cBhvr>
                                      <p:to>
                                        <p:strVal val="visible"/>
                                      </p:to>
                                    </p:set>
                                    <p:animEffect transition="in" filter="box(out)">
                                      <p:cBhvr>
                                        <p:cTn id="12" dur="5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p:bldP spid="1239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24933" name="Text Box 5"/>
          <p:cNvSpPr txBox="1">
            <a:spLocks noChangeArrowheads="1"/>
          </p:cNvSpPr>
          <p:nvPr/>
        </p:nvSpPr>
        <p:spPr bwMode="auto">
          <a:xfrm>
            <a:off x="533400" y="2293938"/>
            <a:ext cx="42672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process for separating substances in a mixture by evaporating a liquid and recondensing its vapor is </a:t>
            </a:r>
            <a:r>
              <a:rPr lang="en-US" altLang="en-US" sz="2400" b="1">
                <a:solidFill>
                  <a:srgbClr val="333399"/>
                </a:solidFill>
              </a:rPr>
              <a:t>distillation</a:t>
            </a:r>
            <a:r>
              <a:rPr lang="en-US" altLang="en-US" sz="2400">
                <a:solidFill>
                  <a:srgbClr val="000000"/>
                </a:solidFill>
              </a:rPr>
              <a:t>. </a:t>
            </a:r>
          </a:p>
        </p:txBody>
      </p:sp>
      <p:sp>
        <p:nvSpPr>
          <p:cNvPr id="124934"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Distillation </a:t>
            </a:r>
          </a:p>
        </p:txBody>
      </p:sp>
      <p:sp>
        <p:nvSpPr>
          <p:cNvPr id="124935" name="Text Box 7"/>
          <p:cNvSpPr txBox="1">
            <a:spLocks noChangeArrowheads="1"/>
          </p:cNvSpPr>
          <p:nvPr/>
        </p:nvSpPr>
        <p:spPr bwMode="auto">
          <a:xfrm>
            <a:off x="533400" y="4051300"/>
            <a:ext cx="419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It usually is done in the laboratory using an apparatus similar to that shown. </a:t>
            </a:r>
          </a:p>
        </p:txBody>
      </p:sp>
      <p:pic>
        <p:nvPicPr>
          <p:cNvPr id="124942" name="Picture 14" descr="MAC OSX sm button">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371600"/>
            <a:ext cx="1054100" cy="506413"/>
          </a:xfrm>
          <a:prstGeom prst="rect">
            <a:avLst/>
          </a:prstGeom>
          <a:noFill/>
          <a:extLst>
            <a:ext uri="{909E8E84-426E-40DD-AFC4-6F175D3DCCD1}">
              <a14:hiddenFill xmlns:a14="http://schemas.microsoft.com/office/drawing/2010/main">
                <a:solidFill>
                  <a:srgbClr val="FFFFFF"/>
                </a:solidFill>
              </a14:hiddenFill>
            </a:ext>
          </a:extLst>
        </p:spPr>
      </p:pic>
      <p:pic>
        <p:nvPicPr>
          <p:cNvPr id="124943" name="Picture 6" descr="audio2">
            <a:hlinkClick r:id="" action="ppaction://noaction">
              <a:snd r:embed="rId6" name="distillation.wav"/>
            </a:hlinkCli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2550" y="36607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6" name="cmFlash335" r:id="rId2" imgW="3708686" imgH="3708686"/>
        </mc:Choice>
        <mc:Fallback>
          <p:control name="cmFlash335" r:id="rId2" imgW="3708686" imgH="3708686">
            <p:pic>
              <p:nvPicPr>
                <p:cNvPr id="0" name="cmFlash335"/>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2006600"/>
                  <a:ext cx="3708400" cy="37084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999755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box(out)">
                                      <p:cBhvr>
                                        <p:cTn id="7" dur="500"/>
                                        <p:tgtEl>
                                          <p:spTgt spid="124933"/>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24943"/>
                                        </p:tgtEl>
                                        <p:attrNameLst>
                                          <p:attrName>style.visibility</p:attrName>
                                        </p:attrNameLst>
                                      </p:cBhvr>
                                      <p:to>
                                        <p:strVal val="visible"/>
                                      </p:to>
                                    </p:set>
                                    <p:animEffect transition="in" filter="box(out)">
                                      <p:cBhvr>
                                        <p:cTn id="11" dur="500"/>
                                        <p:tgtEl>
                                          <p:spTgt spid="1249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4935"/>
                                        </p:tgtEl>
                                        <p:attrNameLst>
                                          <p:attrName>style.visibility</p:attrName>
                                        </p:attrNameLst>
                                      </p:cBhvr>
                                      <p:to>
                                        <p:strVal val="visible"/>
                                      </p:to>
                                    </p:set>
                                    <p:animEffect transition="in" filter="box(out)">
                                      <p:cBhvr>
                                        <p:cTn id="16" dur="500"/>
                                        <p:tgtEl>
                                          <p:spTgt spid="124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P spid="1249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25957" name="Text Box 5"/>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Two liquids having different boiling points can be separated in a similar way. </a:t>
            </a:r>
          </a:p>
        </p:txBody>
      </p:sp>
      <p:sp>
        <p:nvSpPr>
          <p:cNvPr id="125958"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Distillation </a:t>
            </a:r>
          </a:p>
        </p:txBody>
      </p:sp>
      <p:sp>
        <p:nvSpPr>
          <p:cNvPr id="125959" name="Text Box 7"/>
          <p:cNvSpPr txBox="1">
            <a:spLocks noChangeArrowheads="1"/>
          </p:cNvSpPr>
          <p:nvPr/>
        </p:nvSpPr>
        <p:spPr bwMode="auto">
          <a:xfrm>
            <a:off x="533400" y="3084513"/>
            <a:ext cx="8001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mixture is heated slowly until it begins to boil. </a:t>
            </a:r>
          </a:p>
        </p:txBody>
      </p:sp>
      <p:sp>
        <p:nvSpPr>
          <p:cNvPr id="125962" name="Text Box 10"/>
          <p:cNvSpPr txBox="1">
            <a:spLocks noChangeArrowheads="1"/>
          </p:cNvSpPr>
          <p:nvPr/>
        </p:nvSpPr>
        <p:spPr bwMode="auto">
          <a:xfrm>
            <a:off x="533400" y="35464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Vapors of the liquid with the lowest boiling point form first and are condensed and collected.  Then, the temperature is increased until the second liquid boils, condenses, and is collected. </a:t>
            </a:r>
          </a:p>
        </p:txBody>
      </p:sp>
    </p:spTree>
    <p:extLst>
      <p:ext uri="{BB962C8B-B14F-4D97-AF65-F5344CB8AC3E}">
        <p14:creationId xmlns:p14="http://schemas.microsoft.com/office/powerpoint/2010/main" val="1289115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5957"/>
                                        </p:tgtEl>
                                        <p:attrNameLst>
                                          <p:attrName>style.visibility</p:attrName>
                                        </p:attrNameLst>
                                      </p:cBhvr>
                                      <p:to>
                                        <p:strVal val="visible"/>
                                      </p:to>
                                    </p:set>
                                    <p:animEffect transition="in" filter="box(out)">
                                      <p:cBhvr>
                                        <p:cTn id="7" dur="500"/>
                                        <p:tgtEl>
                                          <p:spTgt spid="1259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5959"/>
                                        </p:tgtEl>
                                        <p:attrNameLst>
                                          <p:attrName>style.visibility</p:attrName>
                                        </p:attrNameLst>
                                      </p:cBhvr>
                                      <p:to>
                                        <p:strVal val="visible"/>
                                      </p:to>
                                    </p:set>
                                    <p:animEffect transition="in" filter="box(out)">
                                      <p:cBhvr>
                                        <p:cTn id="12" dur="500"/>
                                        <p:tgtEl>
                                          <p:spTgt spid="1259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5962"/>
                                        </p:tgtEl>
                                        <p:attrNameLst>
                                          <p:attrName>style.visibility</p:attrName>
                                        </p:attrNameLst>
                                      </p:cBhvr>
                                      <p:to>
                                        <p:strVal val="visible"/>
                                      </p:to>
                                    </p:set>
                                    <p:animEffect transition="in" filter="box(out)">
                                      <p:cBhvr>
                                        <p:cTn id="17" dur="500"/>
                                        <p:tgtEl>
                                          <p:spTgt spid="125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9" grpId="0"/>
      <p:bldP spid="1259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26981" name="Text Box 5"/>
          <p:cNvSpPr txBox="1">
            <a:spLocks noChangeArrowheads="1"/>
          </p:cNvSpPr>
          <p:nvPr/>
        </p:nvSpPr>
        <p:spPr bwMode="auto">
          <a:xfrm>
            <a:off x="533400" y="2293938"/>
            <a:ext cx="8153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tendency of a substance to burn, or its flammability, is an example of a chemical property because burning produces new substances during a chemical change. </a:t>
            </a:r>
          </a:p>
        </p:txBody>
      </p:sp>
      <p:sp>
        <p:nvSpPr>
          <p:cNvPr id="126982"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Chemical Properties and Changes  </a:t>
            </a:r>
          </a:p>
        </p:txBody>
      </p:sp>
      <p:sp>
        <p:nvSpPr>
          <p:cNvPr id="126983" name="Text Box 7"/>
          <p:cNvSpPr txBox="1">
            <a:spLocks noChangeArrowheads="1"/>
          </p:cNvSpPr>
          <p:nvPr/>
        </p:nvSpPr>
        <p:spPr bwMode="auto">
          <a:xfrm>
            <a:off x="533400" y="3416300"/>
            <a:ext cx="8001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a:t>
            </a:r>
            <a:r>
              <a:rPr lang="en-US" altLang="en-US" sz="2400" b="1">
                <a:solidFill>
                  <a:srgbClr val="333399"/>
                </a:solidFill>
              </a:rPr>
              <a:t>chemical</a:t>
            </a:r>
            <a:r>
              <a:rPr lang="en-US" altLang="en-US" sz="2400" b="1">
                <a:solidFill>
                  <a:srgbClr val="FF3399"/>
                </a:solidFill>
              </a:rPr>
              <a:t> </a:t>
            </a:r>
            <a:r>
              <a:rPr lang="en-US" altLang="en-US" sz="2400" b="1">
                <a:solidFill>
                  <a:srgbClr val="333399"/>
                </a:solidFill>
              </a:rPr>
              <a:t>property</a:t>
            </a:r>
            <a:r>
              <a:rPr lang="en-US" altLang="en-US" sz="2400">
                <a:solidFill>
                  <a:srgbClr val="000000"/>
                </a:solidFill>
              </a:rPr>
              <a:t> is a characteristic of a substance that indicates whether it can undergo a certain chemical change. </a:t>
            </a:r>
          </a:p>
        </p:txBody>
      </p:sp>
      <p:pic>
        <p:nvPicPr>
          <p:cNvPr id="126988" name="Picture 6" descr="audio2">
            <a:hlinkClick r:id="" action="ppaction://noaction">
              <a:snd r:embed="rId2" name="chemical_property.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50" y="41402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175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6981"/>
                                        </p:tgtEl>
                                        <p:attrNameLst>
                                          <p:attrName>style.visibility</p:attrName>
                                        </p:attrNameLst>
                                      </p:cBhvr>
                                      <p:to>
                                        <p:strVal val="visible"/>
                                      </p:to>
                                    </p:set>
                                    <p:animEffect transition="in" filter="box(out)">
                                      <p:cBhvr>
                                        <p:cTn id="7" dur="500"/>
                                        <p:tgtEl>
                                          <p:spTgt spid="1269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6983"/>
                                        </p:tgtEl>
                                        <p:attrNameLst>
                                          <p:attrName>style.visibility</p:attrName>
                                        </p:attrNameLst>
                                      </p:cBhvr>
                                      <p:to>
                                        <p:strVal val="visible"/>
                                      </p:to>
                                    </p:set>
                                    <p:animEffect transition="in" filter="box(out)">
                                      <p:cBhvr>
                                        <p:cTn id="12" dur="500"/>
                                        <p:tgtEl>
                                          <p:spTgt spid="126983"/>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26988"/>
                                        </p:tgtEl>
                                        <p:attrNameLst>
                                          <p:attrName>style.visibility</p:attrName>
                                        </p:attrNameLst>
                                      </p:cBhvr>
                                      <p:to>
                                        <p:strVal val="visible"/>
                                      </p:to>
                                    </p:set>
                                    <p:animEffect transition="in" filter="box(out)">
                                      <p:cBhvr>
                                        <p:cTn id="16" dur="500"/>
                                        <p:tgtEl>
                                          <p:spTgt spid="126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p:bldP spid="1269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40293" name="Text Box 5"/>
          <p:cNvSpPr txBox="1">
            <a:spLocks noChangeArrowheads="1"/>
          </p:cNvSpPr>
          <p:nvPr/>
        </p:nvSpPr>
        <p:spPr bwMode="auto">
          <a:xfrm>
            <a:off x="533400"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If you leave a pan of chili cooking unattended on the stove for too long, your nose soon tells you that something is wrong. </a:t>
            </a:r>
          </a:p>
        </p:txBody>
      </p:sp>
      <p:sp>
        <p:nvSpPr>
          <p:cNvPr id="140294"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Detecting Chemical Change </a:t>
            </a:r>
          </a:p>
        </p:txBody>
      </p:sp>
      <p:sp>
        <p:nvSpPr>
          <p:cNvPr id="140295" name="Text Box 7"/>
          <p:cNvSpPr txBox="1">
            <a:spLocks noChangeArrowheads="1"/>
          </p:cNvSpPr>
          <p:nvPr/>
        </p:nvSpPr>
        <p:spPr bwMode="auto">
          <a:xfrm>
            <a:off x="533400" y="34163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This burnt odor is a clue telling you that a new substance has formed.</a:t>
            </a:r>
          </a:p>
        </p:txBody>
      </p:sp>
    </p:spTree>
    <p:extLst>
      <p:ext uri="{BB962C8B-B14F-4D97-AF65-F5344CB8AC3E}">
        <p14:creationId xmlns:p14="http://schemas.microsoft.com/office/powerpoint/2010/main" val="3957213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box(out)">
                                      <p:cBhvr>
                                        <p:cTn id="7" dur="500"/>
                                        <p:tgtEl>
                                          <p:spTgt spid="140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0295"/>
                                        </p:tgtEl>
                                        <p:attrNameLst>
                                          <p:attrName>style.visibility</p:attrName>
                                        </p:attrNameLst>
                                      </p:cBhvr>
                                      <p:to>
                                        <p:strVal val="visible"/>
                                      </p:to>
                                    </p:set>
                                    <p:animEffect transition="in" filter="box(out)">
                                      <p:cBhvr>
                                        <p:cTn id="12" dur="500"/>
                                        <p:tgtEl>
                                          <p:spTgt spid="14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P spid="1402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28005" name="Text Box 5"/>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change of one substance to another is a </a:t>
            </a:r>
            <a:r>
              <a:rPr lang="en-US" altLang="en-US" sz="2400" b="1">
                <a:solidFill>
                  <a:srgbClr val="333399"/>
                </a:solidFill>
              </a:rPr>
              <a:t>chemical</a:t>
            </a:r>
            <a:r>
              <a:rPr lang="en-US" altLang="en-US" sz="2400" b="1">
                <a:solidFill>
                  <a:srgbClr val="FF3399"/>
                </a:solidFill>
              </a:rPr>
              <a:t> </a:t>
            </a:r>
            <a:r>
              <a:rPr lang="en-US" altLang="en-US" sz="2400" b="1">
                <a:solidFill>
                  <a:srgbClr val="333399"/>
                </a:solidFill>
              </a:rPr>
              <a:t>change</a:t>
            </a:r>
            <a:r>
              <a:rPr lang="en-US" altLang="en-US" sz="2400">
                <a:solidFill>
                  <a:srgbClr val="000000"/>
                </a:solidFill>
              </a:rPr>
              <a:t>. </a:t>
            </a:r>
          </a:p>
        </p:txBody>
      </p:sp>
      <p:sp>
        <p:nvSpPr>
          <p:cNvPr id="128006"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Identity Changes</a:t>
            </a:r>
          </a:p>
        </p:txBody>
      </p:sp>
      <p:sp>
        <p:nvSpPr>
          <p:cNvPr id="128007" name="Text Box 7"/>
          <p:cNvSpPr txBox="1">
            <a:spLocks noChangeArrowheads="1"/>
          </p:cNvSpPr>
          <p:nvPr/>
        </p:nvSpPr>
        <p:spPr bwMode="auto">
          <a:xfrm>
            <a:off x="533400" y="3111500"/>
            <a:ext cx="48006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foaming of an antacid tablet in a glass of water and the smell in the air after a thunderstorm are other signs of new substances being produced. </a:t>
            </a:r>
          </a:p>
        </p:txBody>
      </p:sp>
      <p:sp>
        <p:nvSpPr>
          <p:cNvPr id="128012" name="Text Box 12"/>
          <p:cNvSpPr txBox="1">
            <a:spLocks noChangeArrowheads="1"/>
          </p:cNvSpPr>
          <p:nvPr/>
        </p:nvSpPr>
        <p:spPr bwMode="auto">
          <a:xfrm>
            <a:off x="6235700" y="4983163"/>
            <a:ext cx="19319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Clr>
                <a:srgbClr val="009999"/>
              </a:buClr>
            </a:pPr>
            <a:r>
              <a:rPr lang="en-US" altLang="en-US" sz="1200">
                <a:solidFill>
                  <a:srgbClr val="ECCA22"/>
                </a:solidFill>
              </a:rPr>
              <a:t>Click image to view movie</a:t>
            </a:r>
            <a:endParaRPr lang="en-US" altLang="en-US" sz="1200">
              <a:solidFill>
                <a:srgbClr val="000000"/>
              </a:solidFill>
            </a:endParaRPr>
          </a:p>
        </p:txBody>
      </p:sp>
      <p:pic>
        <p:nvPicPr>
          <p:cNvPr id="128013" name="Picture 6" descr="audio2">
            <a:hlinkClick r:id="" action="ppaction://noaction">
              <a:snd r:embed="rId3" name="chemical_change.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26701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7" name="plop plop fiz fiz v.mpg">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5637213" y="2779713"/>
            <a:ext cx="2897187" cy="217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815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box(out)">
                                      <p:cBhvr>
                                        <p:cTn id="7" dur="500"/>
                                        <p:tgtEl>
                                          <p:spTgt spid="128005"/>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28013"/>
                                        </p:tgtEl>
                                        <p:attrNameLst>
                                          <p:attrName>style.visibility</p:attrName>
                                        </p:attrNameLst>
                                      </p:cBhvr>
                                      <p:to>
                                        <p:strVal val="visible"/>
                                      </p:to>
                                    </p:set>
                                    <p:animEffect transition="in" filter="box(out)">
                                      <p:cBhvr>
                                        <p:cTn id="11" dur="500"/>
                                        <p:tgtEl>
                                          <p:spTgt spid="1280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8007"/>
                                        </p:tgtEl>
                                        <p:attrNameLst>
                                          <p:attrName>style.visibility</p:attrName>
                                        </p:attrNameLst>
                                      </p:cBhvr>
                                      <p:to>
                                        <p:strVal val="visible"/>
                                      </p:to>
                                    </p:set>
                                    <p:animEffect transition="in" filter="box(out)">
                                      <p:cBhvr>
                                        <p:cTn id="16" dur="500"/>
                                        <p:tgtEl>
                                          <p:spTgt spid="12800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801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mediacall" presetSubtype="0" fill="hold" nodeType="clickEffect">
                                  <p:stCondLst>
                                    <p:cond delay="0"/>
                                  </p:stCondLst>
                                  <p:childTnLst>
                                    <p:cmd type="call" cmd="togglePause">
                                      <p:cBhvr>
                                        <p:cTn id="21" dur="1" fill="hold"/>
                                        <p:tgtEl>
                                          <p:spTgt spid="128017"/>
                                        </p:tgtEl>
                                      </p:cBhvr>
                                    </p:cmd>
                                  </p:childTnLst>
                                </p:cTn>
                              </p:par>
                            </p:childTnLst>
                          </p:cTn>
                        </p:par>
                      </p:childTnLst>
                    </p:cTn>
                  </p:par>
                </p:childTnLst>
              </p:cTn>
              <p:nextCondLst>
                <p:cond evt="onClick" delay="0">
                  <p:tgtEl>
                    <p:spTgt spid="128017"/>
                  </p:tgtEl>
                </p:cond>
              </p:nextCondLst>
            </p:seq>
            <p:video>
              <p:cMediaNode>
                <p:cTn id="22" fill="hold" display="0">
                  <p:stCondLst>
                    <p:cond delay="indefinite"/>
                  </p:stCondLst>
                  <p:endCondLst>
                    <p:cond evt="onNext" delay="0">
                      <p:tgtEl>
                        <p:sldTgt/>
                      </p:tgtEl>
                    </p:cond>
                    <p:cond evt="onPrev" delay="0">
                      <p:tgtEl>
                        <p:sldTgt/>
                      </p:tgtEl>
                    </p:cond>
                  </p:endCondLst>
                </p:cTn>
                <p:tgtEl>
                  <p:spTgt spid="128017"/>
                </p:tgtEl>
              </p:cMediaNode>
            </p:video>
          </p:childTnLst>
        </p:cTn>
      </p:par>
    </p:tnLst>
    <p:bldLst>
      <p:bldP spid="128005" grpId="0"/>
      <p:bldP spid="1280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29029" name="Text Box 5"/>
          <p:cNvSpPr txBox="1">
            <a:spLocks noChangeArrowheads="1"/>
          </p:cNvSpPr>
          <p:nvPr/>
        </p:nvSpPr>
        <p:spPr bwMode="auto">
          <a:xfrm>
            <a:off x="533400"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Clues such as heat, cooling, or the formation of bubbles or solids in a liquid are helpful indicators that a reaction is taking place. </a:t>
            </a:r>
          </a:p>
        </p:txBody>
      </p:sp>
      <p:sp>
        <p:nvSpPr>
          <p:cNvPr id="129030"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Identity Changes</a:t>
            </a:r>
          </a:p>
        </p:txBody>
      </p:sp>
      <p:sp>
        <p:nvSpPr>
          <p:cNvPr id="129031" name="Text Box 7"/>
          <p:cNvSpPr txBox="1">
            <a:spLocks noChangeArrowheads="1"/>
          </p:cNvSpPr>
          <p:nvPr/>
        </p:nvSpPr>
        <p:spPr bwMode="auto">
          <a:xfrm>
            <a:off x="533400" y="34163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However, the only sure proof is that a new substance is produced. </a:t>
            </a:r>
          </a:p>
        </p:txBody>
      </p:sp>
      <p:sp>
        <p:nvSpPr>
          <p:cNvPr id="129033" name="Text Box 9"/>
          <p:cNvSpPr txBox="1">
            <a:spLocks noChangeArrowheads="1"/>
          </p:cNvSpPr>
          <p:nvPr/>
        </p:nvSpPr>
        <p:spPr bwMode="auto">
          <a:xfrm>
            <a:off x="533400" y="42164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only clue that iron has changed into a new substance is the presence of rust. </a:t>
            </a:r>
          </a:p>
        </p:txBody>
      </p:sp>
      <p:sp>
        <p:nvSpPr>
          <p:cNvPr id="129034" name="Text Box 10"/>
          <p:cNvSpPr txBox="1">
            <a:spLocks noChangeArrowheads="1"/>
          </p:cNvSpPr>
          <p:nvPr/>
        </p:nvSpPr>
        <p:spPr bwMode="auto">
          <a:xfrm>
            <a:off x="533400" y="5000625"/>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Burning and rusting are chemical changes because new substances form. </a:t>
            </a:r>
          </a:p>
        </p:txBody>
      </p:sp>
    </p:spTree>
    <p:extLst>
      <p:ext uri="{BB962C8B-B14F-4D97-AF65-F5344CB8AC3E}">
        <p14:creationId xmlns:p14="http://schemas.microsoft.com/office/powerpoint/2010/main" val="2680407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box(out)">
                                      <p:cBhvr>
                                        <p:cTn id="7" dur="500"/>
                                        <p:tgtEl>
                                          <p:spTgt spid="129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9031"/>
                                        </p:tgtEl>
                                        <p:attrNameLst>
                                          <p:attrName>style.visibility</p:attrName>
                                        </p:attrNameLst>
                                      </p:cBhvr>
                                      <p:to>
                                        <p:strVal val="visible"/>
                                      </p:to>
                                    </p:set>
                                    <p:animEffect transition="in" filter="box(out)">
                                      <p:cBhvr>
                                        <p:cTn id="12" dur="500"/>
                                        <p:tgtEl>
                                          <p:spTgt spid="1290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9033"/>
                                        </p:tgtEl>
                                        <p:attrNameLst>
                                          <p:attrName>style.visibility</p:attrName>
                                        </p:attrNameLst>
                                      </p:cBhvr>
                                      <p:to>
                                        <p:strVal val="visible"/>
                                      </p:to>
                                    </p:set>
                                    <p:animEffect transition="in" filter="box(out)">
                                      <p:cBhvr>
                                        <p:cTn id="17" dur="500"/>
                                        <p:tgtEl>
                                          <p:spTgt spid="1290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9034"/>
                                        </p:tgtEl>
                                        <p:attrNameLst>
                                          <p:attrName>style.visibility</p:attrName>
                                        </p:attrNameLst>
                                      </p:cBhvr>
                                      <p:to>
                                        <p:strVal val="visible"/>
                                      </p:to>
                                    </p:set>
                                    <p:animEffect transition="in" filter="box(out)">
                                      <p:cBhvr>
                                        <p:cTn id="22" dur="500"/>
                                        <p:tgtEl>
                                          <p:spTgt spid="129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p:bldP spid="129031" grpId="0"/>
      <p:bldP spid="129033" grpId="0"/>
      <p:bldP spid="1290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30053" name="Text Box 5"/>
          <p:cNvSpPr txBox="1">
            <a:spLocks noChangeArrowheads="1"/>
          </p:cNvSpPr>
          <p:nvPr/>
        </p:nvSpPr>
        <p:spPr bwMode="auto">
          <a:xfrm>
            <a:off x="533400" y="2293938"/>
            <a:ext cx="822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One case where you might separate substances using a chemical change is in cleaning tarnished silver. </a:t>
            </a:r>
          </a:p>
        </p:txBody>
      </p:sp>
      <p:sp>
        <p:nvSpPr>
          <p:cNvPr id="130054" name="Text Box 6"/>
          <p:cNvSpPr txBox="1">
            <a:spLocks noChangeArrowheads="1"/>
          </p:cNvSpPr>
          <p:nvPr/>
        </p:nvSpPr>
        <p:spPr bwMode="auto">
          <a:xfrm>
            <a:off x="822325" y="1552575"/>
            <a:ext cx="7788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Using Chemical Change to Separate </a:t>
            </a:r>
          </a:p>
        </p:txBody>
      </p:sp>
      <p:sp>
        <p:nvSpPr>
          <p:cNvPr id="130055" name="Text Box 7"/>
          <p:cNvSpPr txBox="1">
            <a:spLocks noChangeArrowheads="1"/>
          </p:cNvSpPr>
          <p:nvPr/>
        </p:nvSpPr>
        <p:spPr bwMode="auto">
          <a:xfrm>
            <a:off x="533400" y="3098800"/>
            <a:ext cx="8001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Tarnish is a chemical reaction between silver metal and sulfur compounds in the air which results in silver sulfide. </a:t>
            </a:r>
          </a:p>
        </p:txBody>
      </p:sp>
      <p:sp>
        <p:nvSpPr>
          <p:cNvPr id="130056" name="Text Box 8"/>
          <p:cNvSpPr txBox="1">
            <a:spLocks noChangeArrowheads="1"/>
          </p:cNvSpPr>
          <p:nvPr/>
        </p:nvSpPr>
        <p:spPr bwMode="auto">
          <a:xfrm>
            <a:off x="533400" y="41783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It can be changed back into silver using a chemical reaction. </a:t>
            </a:r>
          </a:p>
        </p:txBody>
      </p:sp>
    </p:spTree>
    <p:extLst>
      <p:ext uri="{BB962C8B-B14F-4D97-AF65-F5344CB8AC3E}">
        <p14:creationId xmlns:p14="http://schemas.microsoft.com/office/powerpoint/2010/main" val="2210055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box(out)">
                                      <p:cBhvr>
                                        <p:cTn id="7" dur="500"/>
                                        <p:tgtEl>
                                          <p:spTgt spid="130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0055"/>
                                        </p:tgtEl>
                                        <p:attrNameLst>
                                          <p:attrName>style.visibility</p:attrName>
                                        </p:attrNameLst>
                                      </p:cBhvr>
                                      <p:to>
                                        <p:strVal val="visible"/>
                                      </p:to>
                                    </p:set>
                                    <p:animEffect transition="in" filter="box(out)">
                                      <p:cBhvr>
                                        <p:cTn id="12" dur="500"/>
                                        <p:tgtEl>
                                          <p:spTgt spid="1300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0056"/>
                                        </p:tgtEl>
                                        <p:attrNameLst>
                                          <p:attrName>style.visibility</p:attrName>
                                        </p:attrNameLst>
                                      </p:cBhvr>
                                      <p:to>
                                        <p:strVal val="visible"/>
                                      </p:to>
                                    </p:set>
                                    <p:animEffect transition="in" filter="box(out)">
                                      <p:cBhvr>
                                        <p:cTn id="17" dur="500"/>
                                        <p:tgtEl>
                                          <p:spTgt spid="130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p:bldP spid="130055" grpId="0"/>
      <p:bldP spid="1300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31077" name="Text Box 5"/>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You don’t usually separate substances using chemical changes in the home. </a:t>
            </a:r>
          </a:p>
        </p:txBody>
      </p:sp>
      <p:sp>
        <p:nvSpPr>
          <p:cNvPr id="131078" name="Text Box 6"/>
          <p:cNvSpPr txBox="1">
            <a:spLocks noChangeArrowheads="1"/>
          </p:cNvSpPr>
          <p:nvPr/>
        </p:nvSpPr>
        <p:spPr bwMode="auto">
          <a:xfrm>
            <a:off x="822325" y="1552575"/>
            <a:ext cx="7788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Using Chemical Change to Separate </a:t>
            </a:r>
          </a:p>
        </p:txBody>
      </p:sp>
      <p:sp>
        <p:nvSpPr>
          <p:cNvPr id="131079" name="Text Box 7"/>
          <p:cNvSpPr txBox="1">
            <a:spLocks noChangeArrowheads="1"/>
          </p:cNvSpPr>
          <p:nvPr/>
        </p:nvSpPr>
        <p:spPr bwMode="auto">
          <a:xfrm>
            <a:off x="533400" y="31019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In industry and chemical laboratories, however, this kind of separation is common.  For example, many metals are separated from their ores and then purified using chemical changes. </a:t>
            </a:r>
          </a:p>
        </p:txBody>
      </p:sp>
    </p:spTree>
    <p:extLst>
      <p:ext uri="{BB962C8B-B14F-4D97-AF65-F5344CB8AC3E}">
        <p14:creationId xmlns:p14="http://schemas.microsoft.com/office/powerpoint/2010/main" val="1168313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box(out)">
                                      <p:cBhvr>
                                        <p:cTn id="7" dur="500"/>
                                        <p:tgtEl>
                                          <p:spTgt spid="131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1079"/>
                                        </p:tgtEl>
                                        <p:attrNameLst>
                                          <p:attrName>style.visibility</p:attrName>
                                        </p:attrNameLst>
                                      </p:cBhvr>
                                      <p:to>
                                        <p:strVal val="visible"/>
                                      </p:to>
                                    </p:set>
                                    <p:animEffect transition="in" filter="box(out)">
                                      <p:cBhvr>
                                        <p:cTn id="12" dur="5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p:bldP spid="1310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32101" name="Text Box 5"/>
          <p:cNvSpPr txBox="1">
            <a:spLocks noChangeArrowheads="1"/>
          </p:cNvSpPr>
          <p:nvPr/>
        </p:nvSpPr>
        <p:spPr bwMode="auto">
          <a:xfrm>
            <a:off x="533400" y="2293938"/>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forces of nature continuously shape Earth’s surface.  Rocks split, deep canyons are carved out, sand dunes shift, and curious limestone formations decorate caves. </a:t>
            </a:r>
          </a:p>
        </p:txBody>
      </p:sp>
      <p:sp>
        <p:nvSpPr>
          <p:cNvPr id="132102" name="Text Box 6"/>
          <p:cNvSpPr txBox="1">
            <a:spLocks noChangeArrowheads="1"/>
          </p:cNvSpPr>
          <p:nvPr/>
        </p:nvSpPr>
        <p:spPr bwMode="auto">
          <a:xfrm>
            <a:off x="822325" y="1552575"/>
            <a:ext cx="7864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Weathering—Chemical or Physical Change? </a:t>
            </a:r>
          </a:p>
        </p:txBody>
      </p:sp>
      <p:sp>
        <p:nvSpPr>
          <p:cNvPr id="132103" name="Text Box 7"/>
          <p:cNvSpPr txBox="1">
            <a:spLocks noChangeArrowheads="1"/>
          </p:cNvSpPr>
          <p:nvPr/>
        </p:nvSpPr>
        <p:spPr bwMode="auto">
          <a:xfrm>
            <a:off x="533400" y="3695700"/>
            <a:ext cx="8001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Do you think these changes, often referred to as weathering, are physical or chemical?  The answer is both. </a:t>
            </a:r>
          </a:p>
        </p:txBody>
      </p:sp>
    </p:spTree>
    <p:extLst>
      <p:ext uri="{BB962C8B-B14F-4D97-AF65-F5344CB8AC3E}">
        <p14:creationId xmlns:p14="http://schemas.microsoft.com/office/powerpoint/2010/main" val="3973551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box(out)">
                                      <p:cBhvr>
                                        <p:cTn id="7" dur="500"/>
                                        <p:tgtEl>
                                          <p:spTgt spid="132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2103"/>
                                        </p:tgtEl>
                                        <p:attrNameLst>
                                          <p:attrName>style.visibility</p:attrName>
                                        </p:attrNameLst>
                                      </p:cBhvr>
                                      <p:to>
                                        <p:strVal val="visible"/>
                                      </p:to>
                                    </p:set>
                                    <p:animEffect transition="in" filter="box(out)">
                                      <p:cBhvr>
                                        <p:cTn id="12" dur="500"/>
                                        <p:tgtEl>
                                          <p:spTgt spid="132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p:bldP spid="1321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822325" y="1552575"/>
            <a:ext cx="23225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Appearance </a:t>
            </a:r>
          </a:p>
        </p:txBody>
      </p:sp>
      <p:sp>
        <p:nvSpPr>
          <p:cNvPr id="45060" name="Text Box 4"/>
          <p:cNvSpPr txBox="1">
            <a:spLocks noChangeArrowheads="1"/>
          </p:cNvSpPr>
          <p:nvPr/>
        </p:nvSpPr>
        <p:spPr bwMode="auto">
          <a:xfrm>
            <a:off x="533400"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How would you describe a basketball?  You could begin by describing its shape, color, and state of matter. </a:t>
            </a:r>
          </a:p>
        </p:txBody>
      </p:sp>
      <p:sp>
        <p:nvSpPr>
          <p:cNvPr id="45065" name="Text Box 9"/>
          <p:cNvSpPr txBox="1">
            <a:spLocks noChangeArrowheads="1"/>
          </p:cNvSpPr>
          <p:nvPr/>
        </p:nvSpPr>
        <p:spPr bwMode="auto">
          <a:xfrm>
            <a:off x="533400" y="3365500"/>
            <a:ext cx="40386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You can measure some physical properties, too.  For instance, you could measure the diameter of the ball. </a:t>
            </a:r>
          </a:p>
        </p:txBody>
      </p:sp>
      <p:sp>
        <p:nvSpPr>
          <p:cNvPr id="45070" name="Text Box 14"/>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4507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224213"/>
            <a:ext cx="2662238" cy="271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9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ox(out)">
                                      <p:cBhvr>
                                        <p:cTn id="7" dur="500"/>
                                        <p:tgtEl>
                                          <p:spTgt spid="45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065"/>
                                        </p:tgtEl>
                                        <p:attrNameLst>
                                          <p:attrName>style.visibility</p:attrName>
                                        </p:attrNameLst>
                                      </p:cBhvr>
                                      <p:to>
                                        <p:strVal val="visible"/>
                                      </p:to>
                                    </p:set>
                                    <p:animEffect transition="in" filter="box(out)">
                                      <p:cBhvr>
                                        <p:cTn id="12"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33125" name="Text Box 5"/>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Large rocks can split when water seeps into small cracks, freezes, and expands. </a:t>
            </a:r>
          </a:p>
        </p:txBody>
      </p:sp>
      <p:sp>
        <p:nvSpPr>
          <p:cNvPr id="133126"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Physical </a:t>
            </a:r>
          </a:p>
        </p:txBody>
      </p:sp>
      <p:sp>
        <p:nvSpPr>
          <p:cNvPr id="133127" name="Text Box 7"/>
          <p:cNvSpPr txBox="1">
            <a:spLocks noChangeArrowheads="1"/>
          </p:cNvSpPr>
          <p:nvPr/>
        </p:nvSpPr>
        <p:spPr bwMode="auto">
          <a:xfrm>
            <a:off x="533400" y="30861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However, the smaller pieces of newly exposed rock still have the same properties as the original sample. </a:t>
            </a:r>
          </a:p>
        </p:txBody>
      </p:sp>
      <p:sp>
        <p:nvSpPr>
          <p:cNvPr id="133128" name="Text Box 8"/>
          <p:cNvSpPr txBox="1">
            <a:spLocks noChangeArrowheads="1"/>
          </p:cNvSpPr>
          <p:nvPr/>
        </p:nvSpPr>
        <p:spPr bwMode="auto">
          <a:xfrm>
            <a:off x="533400" y="3884613"/>
            <a:ext cx="8001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This is a physical change. </a:t>
            </a:r>
          </a:p>
        </p:txBody>
      </p:sp>
    </p:spTree>
    <p:extLst>
      <p:ext uri="{BB962C8B-B14F-4D97-AF65-F5344CB8AC3E}">
        <p14:creationId xmlns:p14="http://schemas.microsoft.com/office/powerpoint/2010/main" val="833242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3125"/>
                                        </p:tgtEl>
                                        <p:attrNameLst>
                                          <p:attrName>style.visibility</p:attrName>
                                        </p:attrNameLst>
                                      </p:cBhvr>
                                      <p:to>
                                        <p:strVal val="visible"/>
                                      </p:to>
                                    </p:set>
                                    <p:animEffect transition="in" filter="box(out)">
                                      <p:cBhvr>
                                        <p:cTn id="7" dur="500"/>
                                        <p:tgtEl>
                                          <p:spTgt spid="133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3127"/>
                                        </p:tgtEl>
                                        <p:attrNameLst>
                                          <p:attrName>style.visibility</p:attrName>
                                        </p:attrNameLst>
                                      </p:cBhvr>
                                      <p:to>
                                        <p:strVal val="visible"/>
                                      </p:to>
                                    </p:set>
                                    <p:animEffect transition="in" filter="box(out)">
                                      <p:cBhvr>
                                        <p:cTn id="12" dur="500"/>
                                        <p:tgtEl>
                                          <p:spTgt spid="1331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3128"/>
                                        </p:tgtEl>
                                        <p:attrNameLst>
                                          <p:attrName>style.visibility</p:attrName>
                                        </p:attrNameLst>
                                      </p:cBhvr>
                                      <p:to>
                                        <p:strVal val="visible"/>
                                      </p:to>
                                    </p:set>
                                    <p:animEffect transition="in" filter="box(out)">
                                      <p:cBhvr>
                                        <p:cTn id="17" dur="500"/>
                                        <p:tgtEl>
                                          <p:spTgt spid="13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P spid="133127" grpId="0"/>
      <p:bldP spid="1331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34149" name="Text Box 5"/>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Solid calcium carbonate, a compound found in limestone, does not dissolve easily in water. </a:t>
            </a:r>
          </a:p>
        </p:txBody>
      </p:sp>
      <p:sp>
        <p:nvSpPr>
          <p:cNvPr id="134150"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Chemical </a:t>
            </a:r>
          </a:p>
        </p:txBody>
      </p:sp>
      <p:sp>
        <p:nvSpPr>
          <p:cNvPr id="134151" name="Text Box 7"/>
          <p:cNvSpPr txBox="1">
            <a:spLocks noChangeArrowheads="1"/>
          </p:cNvSpPr>
          <p:nvPr/>
        </p:nvSpPr>
        <p:spPr bwMode="auto">
          <a:xfrm>
            <a:off x="533400" y="307498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However, when the water is even slightly acidic, as it is when it contains some dissolved carbon dioxide, calcium carbonate reacts. </a:t>
            </a:r>
          </a:p>
        </p:txBody>
      </p:sp>
      <p:sp>
        <p:nvSpPr>
          <p:cNvPr id="134153" name="Text Box 9"/>
          <p:cNvSpPr txBox="1">
            <a:spLocks noChangeArrowheads="1"/>
          </p:cNvSpPr>
          <p:nvPr/>
        </p:nvSpPr>
        <p:spPr bwMode="auto">
          <a:xfrm>
            <a:off x="533400" y="41656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It changes into a new substance, calcium hydrogen carbonate, which does dissolve in water.</a:t>
            </a:r>
          </a:p>
        </p:txBody>
      </p:sp>
    </p:spTree>
    <p:extLst>
      <p:ext uri="{BB962C8B-B14F-4D97-AF65-F5344CB8AC3E}">
        <p14:creationId xmlns:p14="http://schemas.microsoft.com/office/powerpoint/2010/main" val="1540836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box(out)">
                                      <p:cBhvr>
                                        <p:cTn id="7" dur="500"/>
                                        <p:tgtEl>
                                          <p:spTgt spid="134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4151"/>
                                        </p:tgtEl>
                                        <p:attrNameLst>
                                          <p:attrName>style.visibility</p:attrName>
                                        </p:attrNameLst>
                                      </p:cBhvr>
                                      <p:to>
                                        <p:strVal val="visible"/>
                                      </p:to>
                                    </p:set>
                                    <p:animEffect transition="in" filter="box(out)">
                                      <p:cBhvr>
                                        <p:cTn id="12" dur="500"/>
                                        <p:tgtEl>
                                          <p:spTgt spid="1341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4153"/>
                                        </p:tgtEl>
                                        <p:attrNameLst>
                                          <p:attrName>style.visibility</p:attrName>
                                        </p:attrNameLst>
                                      </p:cBhvr>
                                      <p:to>
                                        <p:strVal val="visible"/>
                                      </p:to>
                                    </p:set>
                                    <p:animEffect transition="in" filter="box(out)">
                                      <p:cBhvr>
                                        <p:cTn id="17" dur="500"/>
                                        <p:tgtEl>
                                          <p:spTgt spid="134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p:bldP spid="134151" grpId="0"/>
      <p:bldP spid="1341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35173" name="Text Box 5"/>
          <p:cNvSpPr txBox="1">
            <a:spLocks noChangeArrowheads="1"/>
          </p:cNvSpPr>
          <p:nvPr/>
        </p:nvSpPr>
        <p:spPr bwMode="auto">
          <a:xfrm>
            <a:off x="533400" y="2293938"/>
            <a:ext cx="43434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similar chemical change produces caves and the icicle shaped rock formations that often are found in them.</a:t>
            </a:r>
          </a:p>
        </p:txBody>
      </p:sp>
      <p:sp>
        <p:nvSpPr>
          <p:cNvPr id="135174"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Chemical </a:t>
            </a:r>
          </a:p>
        </p:txBody>
      </p:sp>
      <p:pic>
        <p:nvPicPr>
          <p:cNvPr id="13518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188" y="1470025"/>
            <a:ext cx="2924175" cy="4346575"/>
          </a:xfrm>
          <a:prstGeom prst="rect">
            <a:avLst/>
          </a:prstGeom>
          <a:noFill/>
          <a:extLst>
            <a:ext uri="{909E8E84-426E-40DD-AFC4-6F175D3DCCD1}">
              <a14:hiddenFill xmlns:a14="http://schemas.microsoft.com/office/drawing/2010/main">
                <a:solidFill>
                  <a:srgbClr val="FFFFFF"/>
                </a:solidFill>
              </a14:hiddenFill>
            </a:ext>
          </a:extLst>
        </p:spPr>
      </p:pic>
      <p:sp>
        <p:nvSpPr>
          <p:cNvPr id="135181" name="Text Box 13"/>
          <p:cNvSpPr txBox="1">
            <a:spLocks noChangeArrowheads="1"/>
          </p:cNvSpPr>
          <p:nvPr/>
        </p:nvSpPr>
        <p:spPr bwMode="auto">
          <a:xfrm>
            <a:off x="6934200" y="5791200"/>
            <a:ext cx="1468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rPr>
              <a:t>Doug Sherman/Geofile</a:t>
            </a:r>
            <a:endParaRPr lang="en-US" altLang="en-US" sz="3200">
              <a:solidFill>
                <a:srgbClr val="000000"/>
              </a:solidFill>
            </a:endParaRPr>
          </a:p>
        </p:txBody>
      </p:sp>
    </p:spTree>
    <p:extLst>
      <p:ext uri="{BB962C8B-B14F-4D97-AF65-F5344CB8AC3E}">
        <p14:creationId xmlns:p14="http://schemas.microsoft.com/office/powerpoint/2010/main" val="2916798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5173"/>
                                        </p:tgtEl>
                                        <p:attrNameLst>
                                          <p:attrName>style.visibility</p:attrName>
                                        </p:attrNameLst>
                                      </p:cBhvr>
                                      <p:to>
                                        <p:strVal val="visible"/>
                                      </p:to>
                                    </p:set>
                                    <p:animEffect transition="in" filter="box(out)">
                                      <p:cBhvr>
                                        <p:cTn id="7" dur="500"/>
                                        <p:tgtEl>
                                          <p:spTgt spid="13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36197" name="Text Box 5"/>
          <p:cNvSpPr txBox="1">
            <a:spLocks noChangeArrowheads="1"/>
          </p:cNvSpPr>
          <p:nvPr/>
        </p:nvSpPr>
        <p:spPr bwMode="auto">
          <a:xfrm>
            <a:off x="533400" y="2293938"/>
            <a:ext cx="4267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Suppose you burn a large log until nothing is left but a small pile of ashes. </a:t>
            </a:r>
          </a:p>
        </p:txBody>
      </p:sp>
      <p:sp>
        <p:nvSpPr>
          <p:cNvPr id="136198"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Conservation of Mass </a:t>
            </a:r>
          </a:p>
        </p:txBody>
      </p:sp>
      <p:sp>
        <p:nvSpPr>
          <p:cNvPr id="136199" name="Text Box 7"/>
          <p:cNvSpPr txBox="1">
            <a:spLocks noChangeArrowheads="1"/>
          </p:cNvSpPr>
          <p:nvPr/>
        </p:nvSpPr>
        <p:spPr bwMode="auto">
          <a:xfrm>
            <a:off x="533400" y="3429000"/>
            <a:ext cx="4114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At first, you might think that matter was lost during this change because the pile of ashes looks much smaller than the log did.</a:t>
            </a:r>
          </a:p>
        </p:txBody>
      </p:sp>
      <p:pic>
        <p:nvPicPr>
          <p:cNvPr id="13620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93925"/>
            <a:ext cx="3276600" cy="3111500"/>
          </a:xfrm>
          <a:prstGeom prst="rect">
            <a:avLst/>
          </a:prstGeom>
          <a:noFill/>
          <a:extLst>
            <a:ext uri="{909E8E84-426E-40DD-AFC4-6F175D3DCCD1}">
              <a14:hiddenFill xmlns:a14="http://schemas.microsoft.com/office/drawing/2010/main">
                <a:solidFill>
                  <a:srgbClr val="FFFFFF"/>
                </a:solidFill>
              </a14:hiddenFill>
            </a:ext>
          </a:extLst>
        </p:spPr>
      </p:pic>
      <p:sp>
        <p:nvSpPr>
          <p:cNvPr id="136206" name="Text Box 14"/>
          <p:cNvSpPr txBox="1">
            <a:spLocks noChangeArrowheads="1"/>
          </p:cNvSpPr>
          <p:nvPr/>
        </p:nvSpPr>
        <p:spPr bwMode="auto">
          <a:xfrm>
            <a:off x="6781800" y="5318125"/>
            <a:ext cx="167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Clr>
                <a:srgbClr val="CC3300"/>
              </a:buClr>
            </a:pPr>
            <a:r>
              <a:rPr lang="en-US" altLang="en-US" sz="1000">
                <a:solidFill>
                  <a:srgbClr val="000000"/>
                </a:solidFill>
              </a:rPr>
              <a:t>Don Farrall/Getty Images</a:t>
            </a:r>
          </a:p>
        </p:txBody>
      </p:sp>
    </p:spTree>
    <p:extLst>
      <p:ext uri="{BB962C8B-B14F-4D97-AF65-F5344CB8AC3E}">
        <p14:creationId xmlns:p14="http://schemas.microsoft.com/office/powerpoint/2010/main" val="2445323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6197"/>
                                        </p:tgtEl>
                                        <p:attrNameLst>
                                          <p:attrName>style.visibility</p:attrName>
                                        </p:attrNameLst>
                                      </p:cBhvr>
                                      <p:to>
                                        <p:strVal val="visible"/>
                                      </p:to>
                                    </p:set>
                                    <p:animEffect transition="in" filter="box(out)">
                                      <p:cBhvr>
                                        <p:cTn id="7" dur="500"/>
                                        <p:tgtEl>
                                          <p:spTgt spid="136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6199"/>
                                        </p:tgtEl>
                                        <p:attrNameLst>
                                          <p:attrName>style.visibility</p:attrName>
                                        </p:attrNameLst>
                                      </p:cBhvr>
                                      <p:to>
                                        <p:strVal val="visible"/>
                                      </p:to>
                                    </p:set>
                                    <p:animEffect transition="in" filter="box(out)">
                                      <p:cBhvr>
                                        <p:cTn id="12" dur="5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p:bldP spid="1361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47461" name="Text Box 5"/>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Conservation of Mass </a:t>
            </a:r>
          </a:p>
        </p:txBody>
      </p:sp>
      <p:sp>
        <p:nvSpPr>
          <p:cNvPr id="147463" name="Text Box 7"/>
          <p:cNvSpPr txBox="1">
            <a:spLocks noChangeArrowheads="1"/>
          </p:cNvSpPr>
          <p:nvPr/>
        </p:nvSpPr>
        <p:spPr bwMode="auto">
          <a:xfrm>
            <a:off x="533400" y="2293938"/>
            <a:ext cx="44196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In fact, the mass of the ashes is less than that of the log. </a:t>
            </a:r>
          </a:p>
        </p:txBody>
      </p:sp>
      <p:pic>
        <p:nvPicPr>
          <p:cNvPr id="14746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575" y="2192338"/>
            <a:ext cx="3276600" cy="3111500"/>
          </a:xfrm>
          <a:prstGeom prst="rect">
            <a:avLst/>
          </a:prstGeom>
          <a:noFill/>
          <a:extLst>
            <a:ext uri="{909E8E84-426E-40DD-AFC4-6F175D3DCCD1}">
              <a14:hiddenFill xmlns:a14="http://schemas.microsoft.com/office/drawing/2010/main">
                <a:solidFill>
                  <a:srgbClr val="FFFFFF"/>
                </a:solidFill>
              </a14:hiddenFill>
            </a:ext>
          </a:extLst>
        </p:spPr>
      </p:pic>
      <p:sp>
        <p:nvSpPr>
          <p:cNvPr id="147468" name="Text Box 12"/>
          <p:cNvSpPr txBox="1">
            <a:spLocks noChangeArrowheads="1"/>
          </p:cNvSpPr>
          <p:nvPr/>
        </p:nvSpPr>
        <p:spPr bwMode="auto">
          <a:xfrm>
            <a:off x="6781800" y="5319713"/>
            <a:ext cx="1597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Clr>
                <a:srgbClr val="CC3300"/>
              </a:buClr>
            </a:pPr>
            <a:r>
              <a:rPr lang="en-US" altLang="en-US" sz="1000">
                <a:solidFill>
                  <a:srgbClr val="000000"/>
                </a:solidFill>
              </a:rPr>
              <a:t>Don Farrall/Getty Images</a:t>
            </a:r>
          </a:p>
        </p:txBody>
      </p:sp>
    </p:spTree>
    <p:extLst>
      <p:ext uri="{BB962C8B-B14F-4D97-AF65-F5344CB8AC3E}">
        <p14:creationId xmlns:p14="http://schemas.microsoft.com/office/powerpoint/2010/main" val="1539691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7463"/>
                                        </p:tgtEl>
                                        <p:attrNameLst>
                                          <p:attrName>style.visibility</p:attrName>
                                        </p:attrNameLst>
                                      </p:cBhvr>
                                      <p:to>
                                        <p:strVal val="visible"/>
                                      </p:to>
                                    </p:set>
                                    <p:animEffect transition="in" filter="box(out)">
                                      <p:cBhvr>
                                        <p:cTn id="7" dur="500"/>
                                        <p:tgtEl>
                                          <p:spTgt spid="14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38245" name="Text Box 5"/>
          <p:cNvSpPr txBox="1">
            <a:spLocks noChangeArrowheads="1"/>
          </p:cNvSpPr>
          <p:nvPr/>
        </p:nvSpPr>
        <p:spPr bwMode="auto">
          <a:xfrm>
            <a:off x="533400" y="2293938"/>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However, suppose that you could collect all the oxygen in the air that was combined with the log during the burning and all the smoke and gases that escaped from the burning log and measure their masses, too. </a:t>
            </a:r>
          </a:p>
        </p:txBody>
      </p:sp>
      <p:sp>
        <p:nvSpPr>
          <p:cNvPr id="138246"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Conservation of Mass </a:t>
            </a:r>
          </a:p>
        </p:txBody>
      </p:sp>
      <p:sp>
        <p:nvSpPr>
          <p:cNvPr id="138247" name="Text Box 7"/>
          <p:cNvSpPr txBox="1">
            <a:spLocks noChangeArrowheads="1"/>
          </p:cNvSpPr>
          <p:nvPr/>
        </p:nvSpPr>
        <p:spPr bwMode="auto">
          <a:xfrm>
            <a:off x="533400" y="3744913"/>
            <a:ext cx="8001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Then you would find that no mass was lost after all. </a:t>
            </a:r>
          </a:p>
        </p:txBody>
      </p:sp>
    </p:spTree>
    <p:extLst>
      <p:ext uri="{BB962C8B-B14F-4D97-AF65-F5344CB8AC3E}">
        <p14:creationId xmlns:p14="http://schemas.microsoft.com/office/powerpoint/2010/main" val="653837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8245"/>
                                        </p:tgtEl>
                                        <p:attrNameLst>
                                          <p:attrName>style.visibility</p:attrName>
                                        </p:attrNameLst>
                                      </p:cBhvr>
                                      <p:to>
                                        <p:strVal val="visible"/>
                                      </p:to>
                                    </p:set>
                                    <p:animEffect transition="in" filter="box(out)">
                                      <p:cBhvr>
                                        <p:cTn id="7" dur="500"/>
                                        <p:tgtEl>
                                          <p:spTgt spid="138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8247"/>
                                        </p:tgtEl>
                                        <p:attrNameLst>
                                          <p:attrName>style.visibility</p:attrName>
                                        </p:attrNameLst>
                                      </p:cBhvr>
                                      <p:to>
                                        <p:strVal val="visible"/>
                                      </p:to>
                                    </p:set>
                                    <p:animEffect transition="in" filter="box(out)">
                                      <p:cBhvr>
                                        <p:cTn id="12" dur="500"/>
                                        <p:tgtEl>
                                          <p:spTgt spid="138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p:bldP spid="1382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3"/>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39269" name="Text Box 5"/>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Not only is no mass lost during burning, mass is not gained or lost during any chemical change. </a:t>
            </a:r>
          </a:p>
        </p:txBody>
      </p:sp>
      <p:sp>
        <p:nvSpPr>
          <p:cNvPr id="139270" name="Text Box 6"/>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Conservation of Mass </a:t>
            </a:r>
          </a:p>
        </p:txBody>
      </p:sp>
      <p:sp>
        <p:nvSpPr>
          <p:cNvPr id="139271" name="Text Box 7"/>
          <p:cNvSpPr txBox="1">
            <a:spLocks noChangeArrowheads="1"/>
          </p:cNvSpPr>
          <p:nvPr/>
        </p:nvSpPr>
        <p:spPr bwMode="auto">
          <a:xfrm>
            <a:off x="533400" y="30892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According to the </a:t>
            </a:r>
            <a:r>
              <a:rPr lang="en-US" altLang="en-US" sz="2400" b="1">
                <a:solidFill>
                  <a:srgbClr val="333399"/>
                </a:solidFill>
              </a:rPr>
              <a:t>law of conservation of mass</a:t>
            </a:r>
            <a:r>
              <a:rPr lang="en-US" altLang="en-US" sz="2400">
                <a:solidFill>
                  <a:srgbClr val="000000"/>
                </a:solidFill>
              </a:rPr>
              <a:t>, the mass of all substances that are present before a chemical change equals the mass of all the substances that remain after the change. </a:t>
            </a:r>
          </a:p>
        </p:txBody>
      </p:sp>
      <p:pic>
        <p:nvPicPr>
          <p:cNvPr id="139274" name="Picture 6" descr="audio2">
            <a:hlinkClick r:id="" action="ppaction://noaction">
              <a:snd r:embed="rId2" name="law_of_con_mass.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50" y="41433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853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box(out)">
                                      <p:cBhvr>
                                        <p:cTn id="7" dur="500"/>
                                        <p:tgtEl>
                                          <p:spTgt spid="139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9271"/>
                                        </p:tgtEl>
                                        <p:attrNameLst>
                                          <p:attrName>style.visibility</p:attrName>
                                        </p:attrNameLst>
                                      </p:cBhvr>
                                      <p:to>
                                        <p:strVal val="visible"/>
                                      </p:to>
                                    </p:set>
                                    <p:animEffect transition="in" filter="box(out)">
                                      <p:cBhvr>
                                        <p:cTn id="12" dur="500"/>
                                        <p:tgtEl>
                                          <p:spTgt spid="139271"/>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39274"/>
                                        </p:tgtEl>
                                        <p:attrNameLst>
                                          <p:attrName>style.visibility</p:attrName>
                                        </p:attrNameLst>
                                      </p:cBhvr>
                                      <p:to>
                                        <p:strVal val="visible"/>
                                      </p:to>
                                    </p:set>
                                    <p:animEffect transition="in" filter="box(out)">
                                      <p:cBhvr>
                                        <p:cTn id="16" dur="500"/>
                                        <p:tgtEl>
                                          <p:spTgt spid="139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1392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59748" name="Text Box 4"/>
          <p:cNvSpPr txBox="1">
            <a:spLocks noChangeArrowheads="1"/>
          </p:cNvSpPr>
          <p:nvPr/>
        </p:nvSpPr>
        <p:spPr bwMode="auto">
          <a:xfrm>
            <a:off x="533400" y="1430338"/>
            <a:ext cx="17573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Question 1</a:t>
            </a:r>
          </a:p>
        </p:txBody>
      </p:sp>
      <p:sp>
        <p:nvSpPr>
          <p:cNvPr id="159749" name="Text Box 5"/>
          <p:cNvSpPr txBox="1">
            <a:spLocks noChangeArrowheads="1"/>
          </p:cNvSpPr>
          <p:nvPr/>
        </p:nvSpPr>
        <p:spPr bwMode="auto">
          <a:xfrm>
            <a:off x="533400" y="3276600"/>
            <a:ext cx="815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000000"/>
                </a:solidFill>
              </a:rPr>
              <a:t>A. boiling point</a:t>
            </a:r>
          </a:p>
          <a:p>
            <a:pPr fontAlgn="base">
              <a:spcBef>
                <a:spcPct val="0"/>
              </a:spcBef>
              <a:spcAft>
                <a:spcPct val="0"/>
              </a:spcAft>
            </a:pPr>
            <a:r>
              <a:rPr lang="en-US" altLang="en-US" sz="2400">
                <a:solidFill>
                  <a:srgbClr val="000000"/>
                </a:solidFill>
              </a:rPr>
              <a:t>B. density</a:t>
            </a:r>
          </a:p>
          <a:p>
            <a:pPr fontAlgn="base">
              <a:spcBef>
                <a:spcPct val="0"/>
              </a:spcBef>
              <a:spcAft>
                <a:spcPct val="0"/>
              </a:spcAft>
            </a:pPr>
            <a:r>
              <a:rPr lang="en-US" altLang="en-US" sz="2400">
                <a:solidFill>
                  <a:srgbClr val="000000"/>
                </a:solidFill>
              </a:rPr>
              <a:t>C. flammability</a:t>
            </a:r>
          </a:p>
          <a:p>
            <a:pPr fontAlgn="base">
              <a:spcBef>
                <a:spcPct val="0"/>
              </a:spcBef>
              <a:spcAft>
                <a:spcPct val="0"/>
              </a:spcAft>
            </a:pPr>
            <a:r>
              <a:rPr lang="en-US" altLang="en-US" sz="2400">
                <a:solidFill>
                  <a:srgbClr val="000000"/>
                </a:solidFill>
              </a:rPr>
              <a:t>D. melting point</a:t>
            </a:r>
          </a:p>
        </p:txBody>
      </p:sp>
      <p:sp>
        <p:nvSpPr>
          <p:cNvPr id="159750" name="Text Box 6"/>
          <p:cNvSpPr txBox="1">
            <a:spLocks noChangeArrowheads="1"/>
          </p:cNvSpPr>
          <p:nvPr/>
        </p:nvSpPr>
        <p:spPr bwMode="auto">
          <a:xfrm>
            <a:off x="549275" y="1987550"/>
            <a:ext cx="752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Which of the following is a chemical property?</a:t>
            </a:r>
          </a:p>
        </p:txBody>
      </p:sp>
      <p:sp>
        <p:nvSpPr>
          <p:cNvPr id="159752" name="Rectangle 2"/>
          <p:cNvSpPr>
            <a:spLocks noChangeArrowheads="1"/>
          </p:cNvSpPr>
          <p:nvPr/>
        </p:nvSpPr>
        <p:spPr bwMode="auto">
          <a:xfrm>
            <a:off x="304800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491764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box(out)">
                                      <p:cBhvr>
                                        <p:cTn id="7" dur="500"/>
                                        <p:tgtEl>
                                          <p:spTgt spid="159748"/>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59750"/>
                                        </p:tgtEl>
                                        <p:attrNameLst>
                                          <p:attrName>style.visibility</p:attrName>
                                        </p:attrNameLst>
                                      </p:cBhvr>
                                      <p:to>
                                        <p:strVal val="visible"/>
                                      </p:to>
                                    </p:set>
                                    <p:animEffect transition="in" filter="box(out)">
                                      <p:cBhvr>
                                        <p:cTn id="11" dur="500"/>
                                        <p:tgtEl>
                                          <p:spTgt spid="1597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59749"/>
                                        </p:tgtEl>
                                        <p:attrNameLst>
                                          <p:attrName>style.visibility</p:attrName>
                                        </p:attrNameLst>
                                      </p:cBhvr>
                                      <p:to>
                                        <p:strVal val="visible"/>
                                      </p:to>
                                    </p:set>
                                    <p:animEffect transition="in" filter="box(out)">
                                      <p:cBhvr>
                                        <p:cTn id="16" dur="5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p:bldP spid="159749" grpId="0"/>
      <p:bldP spid="1597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60772" name="Text Box 4"/>
          <p:cNvSpPr txBox="1">
            <a:spLocks noChangeArrowheads="1"/>
          </p:cNvSpPr>
          <p:nvPr/>
        </p:nvSpPr>
        <p:spPr bwMode="auto">
          <a:xfrm>
            <a:off x="533400" y="1454150"/>
            <a:ext cx="12858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60773" name="Text Box 5"/>
          <p:cNvSpPr txBox="1">
            <a:spLocks noChangeArrowheads="1"/>
          </p:cNvSpPr>
          <p:nvPr/>
        </p:nvSpPr>
        <p:spPr bwMode="auto">
          <a:xfrm>
            <a:off x="549275" y="1987550"/>
            <a:ext cx="75295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answer is C. Flammability indicates whether a substance will undergo the chemical change of burning.</a:t>
            </a:r>
          </a:p>
        </p:txBody>
      </p:sp>
      <p:sp>
        <p:nvSpPr>
          <p:cNvPr id="160775" name="Rectangle 2"/>
          <p:cNvSpPr>
            <a:spLocks noChangeArrowheads="1"/>
          </p:cNvSpPr>
          <p:nvPr/>
        </p:nvSpPr>
        <p:spPr bwMode="auto">
          <a:xfrm>
            <a:off x="304800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2566111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box(out)">
                                      <p:cBhvr>
                                        <p:cTn id="7" dur="500"/>
                                        <p:tgtEl>
                                          <p:spTgt spid="160772"/>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60773"/>
                                        </p:tgtEl>
                                        <p:attrNameLst>
                                          <p:attrName>style.visibility</p:attrName>
                                        </p:attrNameLst>
                                      </p:cBhvr>
                                      <p:to>
                                        <p:strVal val="visible"/>
                                      </p:to>
                                    </p:set>
                                    <p:animEffect transition="in" filter="box(out)">
                                      <p:cBhvr>
                                        <p:cTn id="11" dur="5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p:bldP spid="1607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65892" name="Text Box 4"/>
          <p:cNvSpPr txBox="1">
            <a:spLocks noChangeArrowheads="1"/>
          </p:cNvSpPr>
          <p:nvPr/>
        </p:nvSpPr>
        <p:spPr bwMode="auto">
          <a:xfrm>
            <a:off x="533400" y="1430338"/>
            <a:ext cx="17573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Question 2</a:t>
            </a:r>
          </a:p>
        </p:txBody>
      </p:sp>
      <p:sp>
        <p:nvSpPr>
          <p:cNvPr id="165893" name="Text Box 5"/>
          <p:cNvSpPr txBox="1">
            <a:spLocks noChangeArrowheads="1"/>
          </p:cNvSpPr>
          <p:nvPr/>
        </p:nvSpPr>
        <p:spPr bwMode="auto">
          <a:xfrm>
            <a:off x="549275" y="2149475"/>
            <a:ext cx="75295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A characteristic of a material that can be observed without changing the identity of the substances that make up the material is a _______.</a:t>
            </a:r>
          </a:p>
        </p:txBody>
      </p:sp>
      <p:sp>
        <p:nvSpPr>
          <p:cNvPr id="165895" name="Rectangle 2"/>
          <p:cNvSpPr>
            <a:spLocks noChangeArrowheads="1"/>
          </p:cNvSpPr>
          <p:nvPr/>
        </p:nvSpPr>
        <p:spPr bwMode="auto">
          <a:xfrm>
            <a:off x="304800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986690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box(out)">
                                      <p:cBhvr>
                                        <p:cTn id="7" dur="500"/>
                                        <p:tgtEl>
                                          <p:spTgt spid="165892"/>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65893"/>
                                        </p:tgtEl>
                                        <p:attrNameLst>
                                          <p:attrName>style.visibility</p:attrName>
                                        </p:attrNameLst>
                                      </p:cBhvr>
                                      <p:to>
                                        <p:strVal val="visible"/>
                                      </p:to>
                                    </p:set>
                                    <p:animEffect transition="in" filter="box(out)">
                                      <p:cBhvr>
                                        <p:cTn id="11"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p:bldP spid="1658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822325" y="1552575"/>
            <a:ext cx="1806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Behavior </a:t>
            </a:r>
          </a:p>
        </p:txBody>
      </p:sp>
      <p:sp>
        <p:nvSpPr>
          <p:cNvPr id="117764"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Some physical properties describe the behavior of a material or a substance. </a:t>
            </a:r>
          </a:p>
        </p:txBody>
      </p:sp>
      <p:sp>
        <p:nvSpPr>
          <p:cNvPr id="117765" name="Text Box 5"/>
          <p:cNvSpPr txBox="1">
            <a:spLocks noChangeArrowheads="1"/>
          </p:cNvSpPr>
          <p:nvPr/>
        </p:nvSpPr>
        <p:spPr bwMode="auto">
          <a:xfrm>
            <a:off x="533400" y="3036888"/>
            <a:ext cx="419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Attraction to a magnet is a physical property of the substance iron. </a:t>
            </a:r>
          </a:p>
        </p:txBody>
      </p:sp>
      <p:sp>
        <p:nvSpPr>
          <p:cNvPr id="117766" name="Text Box 6"/>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17769" name="Text Box 9"/>
          <p:cNvSpPr txBox="1">
            <a:spLocks noChangeArrowheads="1"/>
          </p:cNvSpPr>
          <p:nvPr/>
        </p:nvSpPr>
        <p:spPr bwMode="auto">
          <a:xfrm>
            <a:off x="533400" y="4119563"/>
            <a:ext cx="3810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Every substance has a specific combination of physical properties that make it useful for certain tasks. </a:t>
            </a:r>
          </a:p>
        </p:txBody>
      </p:sp>
      <p:pic>
        <p:nvPicPr>
          <p:cNvPr id="11777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717800"/>
            <a:ext cx="3810000" cy="289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59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box(out)">
                                      <p:cBhvr>
                                        <p:cTn id="7" dur="500"/>
                                        <p:tgtEl>
                                          <p:spTgt spid="11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7765"/>
                                        </p:tgtEl>
                                        <p:attrNameLst>
                                          <p:attrName>style.visibility</p:attrName>
                                        </p:attrNameLst>
                                      </p:cBhvr>
                                      <p:to>
                                        <p:strVal val="visible"/>
                                      </p:to>
                                    </p:set>
                                    <p:animEffect transition="in" filter="box(out)">
                                      <p:cBhvr>
                                        <p:cTn id="12" dur="500"/>
                                        <p:tgtEl>
                                          <p:spTgt spid="1177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7769"/>
                                        </p:tgtEl>
                                        <p:attrNameLst>
                                          <p:attrName>style.visibility</p:attrName>
                                        </p:attrNameLst>
                                      </p:cBhvr>
                                      <p:to>
                                        <p:strVal val="visible"/>
                                      </p:to>
                                    </p:set>
                                    <p:animEffect transition="in" filter="box(out)">
                                      <p:cBhvr>
                                        <p:cTn id="17" dur="500"/>
                                        <p:tgtEl>
                                          <p:spTgt spid="117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5" grpId="0"/>
      <p:bldP spid="1177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66916" name="Text Box 4"/>
          <p:cNvSpPr txBox="1">
            <a:spLocks noChangeArrowheads="1"/>
          </p:cNvSpPr>
          <p:nvPr/>
        </p:nvSpPr>
        <p:spPr bwMode="auto">
          <a:xfrm>
            <a:off x="533400" y="1454150"/>
            <a:ext cx="12858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66917" name="Text Box 5"/>
          <p:cNvSpPr txBox="1">
            <a:spLocks noChangeArrowheads="1"/>
          </p:cNvSpPr>
          <p:nvPr/>
        </p:nvSpPr>
        <p:spPr bwMode="auto">
          <a:xfrm>
            <a:off x="549275" y="1987550"/>
            <a:ext cx="752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answer is physical property.  Examples of physical properties include color, shape, and density.</a:t>
            </a:r>
          </a:p>
        </p:txBody>
      </p:sp>
      <p:sp>
        <p:nvSpPr>
          <p:cNvPr id="166919" name="Rectangle 2"/>
          <p:cNvSpPr>
            <a:spLocks noChangeArrowheads="1"/>
          </p:cNvSpPr>
          <p:nvPr/>
        </p:nvSpPr>
        <p:spPr bwMode="auto">
          <a:xfrm>
            <a:off x="304800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990583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box(out)">
                                      <p:cBhvr>
                                        <p:cTn id="7" dur="500"/>
                                        <p:tgtEl>
                                          <p:spTgt spid="166916"/>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66917"/>
                                        </p:tgtEl>
                                        <p:attrNameLst>
                                          <p:attrName>style.visibility</p:attrName>
                                        </p:attrNameLst>
                                      </p:cBhvr>
                                      <p:to>
                                        <p:strVal val="visible"/>
                                      </p:to>
                                    </p:set>
                                    <p:animEffect transition="in" filter="box(out)">
                                      <p:cBhvr>
                                        <p:cTn id="11" dur="5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P spid="1669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63844" name="Text Box 4"/>
          <p:cNvSpPr txBox="1">
            <a:spLocks noChangeArrowheads="1"/>
          </p:cNvSpPr>
          <p:nvPr/>
        </p:nvSpPr>
        <p:spPr bwMode="auto">
          <a:xfrm>
            <a:off x="533400" y="1430338"/>
            <a:ext cx="17573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Question 3</a:t>
            </a:r>
          </a:p>
        </p:txBody>
      </p:sp>
      <p:sp>
        <p:nvSpPr>
          <p:cNvPr id="163846" name="Text Box 6"/>
          <p:cNvSpPr txBox="1">
            <a:spLocks noChangeArrowheads="1"/>
          </p:cNvSpPr>
          <p:nvPr/>
        </p:nvSpPr>
        <p:spPr bwMode="auto">
          <a:xfrm>
            <a:off x="549275" y="2149475"/>
            <a:ext cx="752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What is the law of conservation of mass?</a:t>
            </a:r>
          </a:p>
        </p:txBody>
      </p:sp>
      <p:sp>
        <p:nvSpPr>
          <p:cNvPr id="163848" name="Rectangle 2"/>
          <p:cNvSpPr>
            <a:spLocks noChangeArrowheads="1"/>
          </p:cNvSpPr>
          <p:nvPr/>
        </p:nvSpPr>
        <p:spPr bwMode="auto">
          <a:xfrm>
            <a:off x="304800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203772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box(out)">
                                      <p:cBhvr>
                                        <p:cTn id="7" dur="500"/>
                                        <p:tgtEl>
                                          <p:spTgt spid="163844"/>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63846"/>
                                        </p:tgtEl>
                                        <p:attrNameLst>
                                          <p:attrName>style.visibility</p:attrName>
                                        </p:attrNameLst>
                                      </p:cBhvr>
                                      <p:to>
                                        <p:strVal val="visible"/>
                                      </p:to>
                                    </p:set>
                                    <p:animEffect transition="in" filter="box(out)">
                                      <p:cBhvr>
                                        <p:cTn id="11" dur="500"/>
                                        <p:tgtEl>
                                          <p:spTgt spid="163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p:bldP spid="1638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64868" name="Text Box 4"/>
          <p:cNvSpPr txBox="1">
            <a:spLocks noChangeArrowheads="1"/>
          </p:cNvSpPr>
          <p:nvPr/>
        </p:nvSpPr>
        <p:spPr bwMode="auto">
          <a:xfrm>
            <a:off x="533400" y="1454150"/>
            <a:ext cx="12858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64869" name="Text Box 5"/>
          <p:cNvSpPr txBox="1">
            <a:spLocks noChangeArrowheads="1"/>
          </p:cNvSpPr>
          <p:nvPr/>
        </p:nvSpPr>
        <p:spPr bwMode="auto">
          <a:xfrm>
            <a:off x="549275" y="1987550"/>
            <a:ext cx="75295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According to the law of conservation of mass, the mass of all substances that are present before a chemical change equals the mass of all substances that remain after the change.</a:t>
            </a:r>
          </a:p>
        </p:txBody>
      </p:sp>
      <p:sp>
        <p:nvSpPr>
          <p:cNvPr id="164871" name="Rectangle 2"/>
          <p:cNvSpPr>
            <a:spLocks noChangeArrowheads="1"/>
          </p:cNvSpPr>
          <p:nvPr/>
        </p:nvSpPr>
        <p:spPr bwMode="auto">
          <a:xfrm>
            <a:off x="304800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2818840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box(out)">
                                      <p:cBhvr>
                                        <p:cTn id="7" dur="500"/>
                                        <p:tgtEl>
                                          <p:spTgt spid="164868"/>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64869"/>
                                        </p:tgtEl>
                                        <p:attrNameLst>
                                          <p:attrName>style.visibility</p:attrName>
                                        </p:attrNameLst>
                                      </p:cBhvr>
                                      <p:to>
                                        <p:strVal val="visible"/>
                                      </p:to>
                                    </p:set>
                                    <p:animEffect transition="in" filter="box(out)">
                                      <p:cBhvr>
                                        <p:cTn id="11" dur="500"/>
                                        <p:tgtEl>
                                          <p:spTgt spid="164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1648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822325" y="1552575"/>
            <a:ext cx="832167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600" b="1">
                <a:solidFill>
                  <a:srgbClr val="009999"/>
                </a:solidFill>
              </a:rPr>
              <a:t>Using Physical Properties to Separate Mixtures</a:t>
            </a:r>
          </a:p>
        </p:txBody>
      </p:sp>
      <p:sp>
        <p:nvSpPr>
          <p:cNvPr id="118788"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best way to separate substances depends on their physical properties. </a:t>
            </a:r>
          </a:p>
        </p:txBody>
      </p:sp>
      <p:sp>
        <p:nvSpPr>
          <p:cNvPr id="118789" name="Text Box 5"/>
          <p:cNvSpPr txBox="1">
            <a:spLocks noChangeArrowheads="1"/>
          </p:cNvSpPr>
          <p:nvPr/>
        </p:nvSpPr>
        <p:spPr bwMode="auto">
          <a:xfrm>
            <a:off x="533400" y="30988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Size is one physical property often used to separate substances.</a:t>
            </a:r>
          </a:p>
        </p:txBody>
      </p:sp>
      <p:sp>
        <p:nvSpPr>
          <p:cNvPr id="118790" name="Text Box 6"/>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1653178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box(out)">
                                      <p:cBhvr>
                                        <p:cTn id="7" dur="500"/>
                                        <p:tgtEl>
                                          <p:spTgt spid="118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8789"/>
                                        </p:tgtEl>
                                        <p:attrNameLst>
                                          <p:attrName>style.visibility</p:attrName>
                                        </p:attrNameLst>
                                      </p:cBhvr>
                                      <p:to>
                                        <p:strVal val="visible"/>
                                      </p:to>
                                    </p:set>
                                    <p:animEffect transition="in" filter="box(out)">
                                      <p:cBhvr>
                                        <p:cTn id="12" dur="5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P spid="1187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3"/>
          <p:cNvSpPr txBox="1">
            <a:spLocks noChangeArrowheads="1"/>
          </p:cNvSpPr>
          <p:nvPr/>
        </p:nvSpPr>
        <p:spPr bwMode="auto">
          <a:xfrm>
            <a:off x="822325" y="1552575"/>
            <a:ext cx="778827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600" b="1">
                <a:solidFill>
                  <a:srgbClr val="009999"/>
                </a:solidFill>
              </a:rPr>
              <a:t>Using Physical Properties to Separate Mixtures</a:t>
            </a:r>
          </a:p>
        </p:txBody>
      </p:sp>
      <p:sp>
        <p:nvSpPr>
          <p:cNvPr id="119812" name="Text Box 4"/>
          <p:cNvSpPr txBox="1">
            <a:spLocks noChangeArrowheads="1"/>
          </p:cNvSpPr>
          <p:nvPr/>
        </p:nvSpPr>
        <p:spPr bwMode="auto">
          <a:xfrm>
            <a:off x="533400" y="2293938"/>
            <a:ext cx="8001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Look at the mixture of iron filings and sand shown. </a:t>
            </a:r>
          </a:p>
        </p:txBody>
      </p:sp>
      <p:sp>
        <p:nvSpPr>
          <p:cNvPr id="119813" name="Text Box 5"/>
          <p:cNvSpPr txBox="1">
            <a:spLocks noChangeArrowheads="1"/>
          </p:cNvSpPr>
          <p:nvPr/>
        </p:nvSpPr>
        <p:spPr bwMode="auto">
          <a:xfrm>
            <a:off x="533400" y="2749550"/>
            <a:ext cx="48006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You probably won’t be able to sift out the iron filings because they are similar in size to the sand particles.  What you can do is pass a magnet through the mixture. </a:t>
            </a:r>
          </a:p>
        </p:txBody>
      </p:sp>
      <p:sp>
        <p:nvSpPr>
          <p:cNvPr id="119814" name="Text Box 6"/>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1982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841625"/>
            <a:ext cx="3124200" cy="237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989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box(out)">
                                      <p:cBhvr>
                                        <p:cTn id="7" dur="500"/>
                                        <p:tgtEl>
                                          <p:spTgt spid="119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9813"/>
                                        </p:tgtEl>
                                        <p:attrNameLst>
                                          <p:attrName>style.visibility</p:attrName>
                                        </p:attrNameLst>
                                      </p:cBhvr>
                                      <p:to>
                                        <p:strVal val="visible"/>
                                      </p:to>
                                    </p:set>
                                    <p:animEffect transition="in" filter="box(out)">
                                      <p:cBhvr>
                                        <p:cTn id="12" dur="5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P spid="1198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ext Box 3"/>
          <p:cNvSpPr txBox="1">
            <a:spLocks noChangeArrowheads="1"/>
          </p:cNvSpPr>
          <p:nvPr/>
        </p:nvSpPr>
        <p:spPr bwMode="auto">
          <a:xfrm>
            <a:off x="822325" y="1552575"/>
            <a:ext cx="786447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600" b="1">
                <a:solidFill>
                  <a:srgbClr val="009999"/>
                </a:solidFill>
              </a:rPr>
              <a:t>Using Physical Properties to Separate Mixtures </a:t>
            </a:r>
          </a:p>
        </p:txBody>
      </p:sp>
      <p:sp>
        <p:nvSpPr>
          <p:cNvPr id="120838" name="Text Box 6"/>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20840" name="Text Box 8"/>
          <p:cNvSpPr txBox="1">
            <a:spLocks noChangeArrowheads="1"/>
          </p:cNvSpPr>
          <p:nvPr/>
        </p:nvSpPr>
        <p:spPr bwMode="auto">
          <a:xfrm>
            <a:off x="533400" y="2293938"/>
            <a:ext cx="44958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magnet attracts only the iron filings and pulls them from the sand.  This is an example of how a physical property, such as magnetic attraction, can be used to separate substances in a mixture. </a:t>
            </a:r>
          </a:p>
        </p:txBody>
      </p:sp>
      <p:pic>
        <p:nvPicPr>
          <p:cNvPr id="12084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175" y="2841625"/>
            <a:ext cx="3144838" cy="239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558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box(out)">
                                      <p:cBhvr>
                                        <p:cTn id="7" dur="500"/>
                                        <p:tgtEl>
                                          <p:spTgt spid="120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21862" name="Text Box 6"/>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change in size, shape, or state of matter is called a </a:t>
            </a:r>
            <a:r>
              <a:rPr lang="en-US" altLang="en-US" sz="2400" b="1">
                <a:solidFill>
                  <a:srgbClr val="333399"/>
                </a:solidFill>
              </a:rPr>
              <a:t>physical</a:t>
            </a:r>
            <a:r>
              <a:rPr lang="en-US" altLang="en-US" sz="2400" b="1">
                <a:solidFill>
                  <a:srgbClr val="FF3399"/>
                </a:solidFill>
              </a:rPr>
              <a:t> </a:t>
            </a:r>
            <a:r>
              <a:rPr lang="en-US" altLang="en-US" sz="2400" b="1">
                <a:solidFill>
                  <a:srgbClr val="333399"/>
                </a:solidFill>
              </a:rPr>
              <a:t>change</a:t>
            </a:r>
            <a:r>
              <a:rPr lang="en-US" altLang="en-US" sz="2400">
                <a:solidFill>
                  <a:srgbClr val="000000"/>
                </a:solidFill>
              </a:rPr>
              <a:t>.</a:t>
            </a:r>
          </a:p>
        </p:txBody>
      </p:sp>
      <p:sp>
        <p:nvSpPr>
          <p:cNvPr id="121864" name="Text Box 8"/>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Identity Remains the Same </a:t>
            </a:r>
          </a:p>
        </p:txBody>
      </p:sp>
      <p:sp>
        <p:nvSpPr>
          <p:cNvPr id="121866" name="Text Box 10"/>
          <p:cNvSpPr txBox="1">
            <a:spLocks noChangeArrowheads="1"/>
          </p:cNvSpPr>
          <p:nvPr/>
        </p:nvSpPr>
        <p:spPr bwMode="auto">
          <a:xfrm>
            <a:off x="533400" y="3086100"/>
            <a:ext cx="8001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These changes might involve energy changes, but the kind of substance—the identity of the element or compound—does not change. </a:t>
            </a:r>
          </a:p>
        </p:txBody>
      </p:sp>
      <p:pic>
        <p:nvPicPr>
          <p:cNvPr id="121868" name="Picture 6" descr="audio2">
            <a:hlinkClick r:id="" action="ppaction://noaction">
              <a:snd r:embed="rId2" name="physical_change.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26543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322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1862"/>
                                        </p:tgtEl>
                                        <p:attrNameLst>
                                          <p:attrName>style.visibility</p:attrName>
                                        </p:attrNameLst>
                                      </p:cBhvr>
                                      <p:to>
                                        <p:strVal val="visible"/>
                                      </p:to>
                                    </p:set>
                                    <p:animEffect transition="in" filter="box(out)">
                                      <p:cBhvr>
                                        <p:cTn id="7" dur="500"/>
                                        <p:tgtEl>
                                          <p:spTgt spid="12186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21868"/>
                                        </p:tgtEl>
                                        <p:attrNameLst>
                                          <p:attrName>style.visibility</p:attrName>
                                        </p:attrNameLst>
                                      </p:cBhvr>
                                      <p:to>
                                        <p:strVal val="visible"/>
                                      </p:to>
                                    </p:set>
                                    <p:animEffect transition="in" filter="box(out)">
                                      <p:cBhvr>
                                        <p:cTn id="11" dur="500"/>
                                        <p:tgtEl>
                                          <p:spTgt spid="1218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1866"/>
                                        </p:tgtEl>
                                        <p:attrNameLst>
                                          <p:attrName>style.visibility</p:attrName>
                                        </p:attrNameLst>
                                      </p:cBhvr>
                                      <p:to>
                                        <p:strVal val="visible"/>
                                      </p:to>
                                    </p:set>
                                    <p:animEffect transition="in" filter="box(out)">
                                      <p:cBhvr>
                                        <p:cTn id="16" dur="500"/>
                                        <p:tgtEl>
                                          <p:spTgt spid="121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p:bldP spid="1218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Text Box 4"/>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22886" name="Text Box 6"/>
          <p:cNvSpPr txBox="1">
            <a:spLocks noChangeArrowheads="1"/>
          </p:cNvSpPr>
          <p:nvPr/>
        </p:nvSpPr>
        <p:spPr bwMode="auto">
          <a:xfrm>
            <a:off x="533400" y="2293938"/>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Iron is a substance that can change states if it absorbs or releases enough energy—at high temperatures, it melts. </a:t>
            </a:r>
          </a:p>
        </p:txBody>
      </p:sp>
      <p:sp>
        <p:nvSpPr>
          <p:cNvPr id="122887" name="Text Box 7"/>
          <p:cNvSpPr txBox="1">
            <a:spLocks noChangeArrowheads="1"/>
          </p:cNvSpPr>
          <p:nvPr/>
        </p:nvSpPr>
        <p:spPr bwMode="auto">
          <a:xfrm>
            <a:off x="822325" y="1552575"/>
            <a:ext cx="71961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Identity Remains the Same </a:t>
            </a:r>
          </a:p>
        </p:txBody>
      </p:sp>
      <p:sp>
        <p:nvSpPr>
          <p:cNvPr id="122889" name="Text Box 9"/>
          <p:cNvSpPr txBox="1">
            <a:spLocks noChangeArrowheads="1"/>
          </p:cNvSpPr>
          <p:nvPr/>
        </p:nvSpPr>
        <p:spPr bwMode="auto">
          <a:xfrm>
            <a:off x="533400" y="3098800"/>
            <a:ext cx="31242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Color changes can accompany a physical change, too. </a:t>
            </a:r>
          </a:p>
        </p:txBody>
      </p:sp>
      <p:pic>
        <p:nvPicPr>
          <p:cNvPr id="12289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171825"/>
            <a:ext cx="3702050" cy="2613025"/>
          </a:xfrm>
          <a:prstGeom prst="rect">
            <a:avLst/>
          </a:prstGeom>
          <a:noFill/>
          <a:extLst>
            <a:ext uri="{909E8E84-426E-40DD-AFC4-6F175D3DCCD1}">
              <a14:hiddenFill xmlns:a14="http://schemas.microsoft.com/office/drawing/2010/main">
                <a:solidFill>
                  <a:srgbClr val="FFFFFF"/>
                </a:solidFill>
              </a14:hiddenFill>
            </a:ext>
          </a:extLst>
        </p:spPr>
      </p:pic>
      <p:sp>
        <p:nvSpPr>
          <p:cNvPr id="122895" name="Text Box 15"/>
          <p:cNvSpPr txBox="1">
            <a:spLocks noChangeArrowheads="1"/>
          </p:cNvSpPr>
          <p:nvPr/>
        </p:nvSpPr>
        <p:spPr bwMode="auto">
          <a:xfrm>
            <a:off x="6858000" y="5753100"/>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1000">
                <a:solidFill>
                  <a:srgbClr val="000000"/>
                </a:solidFill>
              </a:rPr>
              <a:t>PhotoLink/Getty Images</a:t>
            </a:r>
            <a:endParaRPr lang="en-US" altLang="en-US" sz="3200">
              <a:solidFill>
                <a:srgbClr val="000000"/>
              </a:solidFill>
            </a:endParaRPr>
          </a:p>
        </p:txBody>
      </p:sp>
    </p:spTree>
    <p:extLst>
      <p:ext uri="{BB962C8B-B14F-4D97-AF65-F5344CB8AC3E}">
        <p14:creationId xmlns:p14="http://schemas.microsoft.com/office/powerpoint/2010/main" val="3390293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2886"/>
                                        </p:tgtEl>
                                        <p:attrNameLst>
                                          <p:attrName>style.visibility</p:attrName>
                                        </p:attrNameLst>
                                      </p:cBhvr>
                                      <p:to>
                                        <p:strVal val="visible"/>
                                      </p:to>
                                    </p:set>
                                    <p:animEffect transition="in" filter="box(out)">
                                      <p:cBhvr>
                                        <p:cTn id="7" dur="500"/>
                                        <p:tgtEl>
                                          <p:spTgt spid="1228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2889"/>
                                        </p:tgtEl>
                                        <p:attrNameLst>
                                          <p:attrName>style.visibility</p:attrName>
                                        </p:attrNameLst>
                                      </p:cBhvr>
                                      <p:to>
                                        <p:strVal val="visible"/>
                                      </p:to>
                                    </p:set>
                                    <p:animEffect transition="in" filter="box(out)">
                                      <p:cBhvr>
                                        <p:cTn id="12" dur="500"/>
                                        <p:tgtEl>
                                          <p:spTgt spid="122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P spid="1228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263525"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45413" name="Text Box 5"/>
          <p:cNvSpPr txBox="1">
            <a:spLocks noChangeArrowheads="1"/>
          </p:cNvSpPr>
          <p:nvPr/>
        </p:nvSpPr>
        <p:spPr bwMode="auto">
          <a:xfrm>
            <a:off x="822325" y="1552575"/>
            <a:ext cx="605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Identity Remains the Same </a:t>
            </a:r>
          </a:p>
        </p:txBody>
      </p:sp>
      <p:sp>
        <p:nvSpPr>
          <p:cNvPr id="145415" name="Text Box 7"/>
          <p:cNvSpPr txBox="1">
            <a:spLocks noChangeArrowheads="1"/>
          </p:cNvSpPr>
          <p:nvPr/>
        </p:nvSpPr>
        <p:spPr bwMode="auto">
          <a:xfrm>
            <a:off x="533400" y="2293938"/>
            <a:ext cx="8077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For example, when iron is heated it first glows red.  Then, if it is heated to a higher temperature, it turns white. </a:t>
            </a:r>
          </a:p>
        </p:txBody>
      </p:sp>
      <p:pic>
        <p:nvPicPr>
          <p:cNvPr id="14542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171825"/>
            <a:ext cx="3702050" cy="2613025"/>
          </a:xfrm>
          <a:prstGeom prst="rect">
            <a:avLst/>
          </a:prstGeom>
          <a:noFill/>
          <a:extLst>
            <a:ext uri="{909E8E84-426E-40DD-AFC4-6F175D3DCCD1}">
              <a14:hiddenFill xmlns:a14="http://schemas.microsoft.com/office/drawing/2010/main">
                <a:solidFill>
                  <a:srgbClr val="FFFFFF"/>
                </a:solidFill>
              </a14:hiddenFill>
            </a:ext>
          </a:extLst>
        </p:spPr>
      </p:pic>
      <p:sp>
        <p:nvSpPr>
          <p:cNvPr id="145422" name="Text Box 14"/>
          <p:cNvSpPr txBox="1">
            <a:spLocks noChangeArrowheads="1"/>
          </p:cNvSpPr>
          <p:nvPr/>
        </p:nvSpPr>
        <p:spPr bwMode="auto">
          <a:xfrm>
            <a:off x="6858000" y="5753100"/>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1000">
                <a:solidFill>
                  <a:srgbClr val="000000"/>
                </a:solidFill>
              </a:rPr>
              <a:t>PhotoLink/Getty Images</a:t>
            </a:r>
            <a:endParaRPr lang="en-US" altLang="en-US" sz="3200">
              <a:solidFill>
                <a:srgbClr val="000000"/>
              </a:solidFill>
            </a:endParaRPr>
          </a:p>
        </p:txBody>
      </p:sp>
    </p:spTree>
    <p:extLst>
      <p:ext uri="{BB962C8B-B14F-4D97-AF65-F5344CB8AC3E}">
        <p14:creationId xmlns:p14="http://schemas.microsoft.com/office/powerpoint/2010/main" val="817871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5415"/>
                                        </p:tgtEl>
                                        <p:attrNameLst>
                                          <p:attrName>style.visibility</p:attrName>
                                        </p:attrNameLst>
                                      </p:cBhvr>
                                      <p:to>
                                        <p:strVal val="visible"/>
                                      </p:to>
                                    </p:set>
                                    <p:animEffect transition="in" filter="box(out)">
                                      <p:cBhvr>
                                        <p:cTn id="7" dur="500"/>
                                        <p:tgtEl>
                                          <p:spTgt spid="145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p:bldLst>
  </p:timing>
</p:sld>
</file>

<file path=ppt/theme/theme1.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5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5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TotalTime>
  <Words>1356</Words>
  <Application>Microsoft Office PowerPoint</Application>
  <PresentationFormat>On-screen Show (4:3)</PresentationFormat>
  <Paragraphs>109</Paragraphs>
  <Slides>32</Slides>
  <Notes>0</Notes>
  <HiddenSlides>0</HiddenSlides>
  <MMClips>1</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4_Custom Design</vt:lpstr>
      <vt:lpstr>1_Custom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Brever</dc:creator>
  <cp:lastModifiedBy>Scott Brever</cp:lastModifiedBy>
  <cp:revision>3</cp:revision>
  <dcterms:created xsi:type="dcterms:W3CDTF">2019-01-08T21:09:33Z</dcterms:created>
  <dcterms:modified xsi:type="dcterms:W3CDTF">2019-01-08T21:19:11Z</dcterms:modified>
</cp:coreProperties>
</file>