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19044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2001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3385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7056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4684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39718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932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1393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843358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7071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49118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552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750204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6858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1452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36082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0507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1224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330166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5394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07322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11815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image" Target="../media/image7.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slide" Target="../slides/slide1.xml"/><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 Target="../slides/slide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18" Type="http://schemas.openxmlformats.org/officeDocument/2006/relationships/image" Target="../media/image5.png"/><Relationship Id="rId3" Type="http://schemas.openxmlformats.org/officeDocument/2006/relationships/slideLayout" Target="../slideLayouts/slideLayout14.xml"/><Relationship Id="rId21" Type="http://schemas.openxmlformats.org/officeDocument/2006/relationships/image" Target="../media/image7.png"/><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slide" Target="../slides/slide1.xml"/><Relationship Id="rId2" Type="http://schemas.openxmlformats.org/officeDocument/2006/relationships/slideLayout" Target="../slideLayouts/slideLayout13.xml"/><Relationship Id="rId16" Type="http://schemas.openxmlformats.org/officeDocument/2006/relationships/image" Target="../media/image4.png"/><Relationship Id="rId20"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19" Type="http://schemas.openxmlformats.org/officeDocument/2006/relationships/slide" Target="../slides/slide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8898" name="Rectangle 3"/>
          <p:cNvSpPr>
            <a:spLocks noGrp="1" noChangeArrowheads="1"/>
          </p:cNvSpPr>
          <p:nvPr>
            <p:ph type="body" idx="1"/>
          </p:nvPr>
        </p:nvSpPr>
        <p:spPr bwMode="auto">
          <a:xfrm>
            <a:off x="457200"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208901" name="Picture 7" descr="buttoms_07">
            <a:hlinkClick r:id="" action="ppaction://hlinkshowjump?jump=previousslide" highlightClick="1"/>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171950" y="6324600"/>
            <a:ext cx="4000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03" name="Picture 9" descr="buttoms_12">
            <a:hlinkClick r:id="" action="ppaction://hlinkshowjump?jump=nextslide" highlightClick="1"/>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257800" y="6324600"/>
            <a:ext cx="4572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04" name="Picture 10" descr="buttoms_15">
            <a:hlinkClick r:id="" action="ppaction://hlinkshowjump?jump=endshow"/>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543800" y="6324600"/>
            <a:ext cx="10953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05" name="Text Box 9"/>
          <p:cNvSpPr txBox="1">
            <a:spLocks noChangeArrowheads="1"/>
          </p:cNvSpPr>
          <p:nvPr userDrawn="1"/>
        </p:nvSpPr>
        <p:spPr bwMode="auto">
          <a:xfrm>
            <a:off x="61913" y="41275"/>
            <a:ext cx="823912" cy="722313"/>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fontAlgn="base">
              <a:lnSpc>
                <a:spcPct val="90000"/>
              </a:lnSpc>
              <a:spcBef>
                <a:spcPct val="0"/>
              </a:spcBef>
              <a:spcAft>
                <a:spcPct val="0"/>
              </a:spcAft>
            </a:pPr>
            <a:r>
              <a:rPr lang="en-US" altLang="en-US" sz="1400" b="1">
                <a:solidFill>
                  <a:srgbClr val="FFFFFF"/>
                </a:solidFill>
              </a:rPr>
              <a:t>Section</a:t>
            </a:r>
            <a:endParaRPr lang="en-US" altLang="en-US" sz="3200" b="1">
              <a:solidFill>
                <a:srgbClr val="FFFFFF"/>
              </a:solidFill>
            </a:endParaRPr>
          </a:p>
          <a:p>
            <a:pPr algn="ctr" fontAlgn="base">
              <a:lnSpc>
                <a:spcPct val="90000"/>
              </a:lnSpc>
              <a:spcBef>
                <a:spcPct val="0"/>
              </a:spcBef>
              <a:spcAft>
                <a:spcPct val="0"/>
              </a:spcAft>
            </a:pPr>
            <a:r>
              <a:rPr lang="en-US" altLang="en-US" sz="3200" b="1">
                <a:solidFill>
                  <a:srgbClr val="FFFFFF"/>
                </a:solidFill>
              </a:rPr>
              <a:t>3</a:t>
            </a:r>
          </a:p>
        </p:txBody>
      </p:sp>
      <p:sp>
        <p:nvSpPr>
          <p:cNvPr id="208906" name="Rectangle 10"/>
          <p:cNvSpPr>
            <a:spLocks noChangeArrowheads="1"/>
          </p:cNvSpPr>
          <p:nvPr userDrawn="1"/>
        </p:nvSpPr>
        <p:spPr bwMode="auto">
          <a:xfrm>
            <a:off x="3606800" y="77788"/>
            <a:ext cx="1447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3600" b="1">
                <a:solidFill>
                  <a:srgbClr val="FFFFFF"/>
                </a:solidFill>
              </a:rPr>
              <a:t>Salts</a:t>
            </a:r>
          </a:p>
        </p:txBody>
      </p:sp>
      <p:pic>
        <p:nvPicPr>
          <p:cNvPr id="208907" name="Picture 12" descr="buttoms_10">
            <a:hlinkClick r:id="rId17" action="ppaction://hlinksldjump" highlightClick="1"/>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86300" y="6324600"/>
            <a:ext cx="457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08" name="Picture 9" descr="buttoms_03">
            <a:hlinkClick r:id="rId19" action="ppaction://hlinksldjump" highlightClick="1"/>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71450" y="6324600"/>
            <a:ext cx="4953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10" name="Picture 10" descr="buttoms_05">
            <a:hlinkClick r:id="" action="ppaction://noaction" highlightClick="1"/>
          </p:cNvPr>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685800" y="6324600"/>
            <a:ext cx="22002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375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charset="0"/>
        </a:defRPr>
      </a:lvl2pPr>
      <a:lvl3pPr algn="l" rtl="0" eaLnBrk="0" fontAlgn="base" hangingPunct="0">
        <a:spcBef>
          <a:spcPct val="0"/>
        </a:spcBef>
        <a:spcAft>
          <a:spcPct val="0"/>
        </a:spcAft>
        <a:defRPr sz="3600">
          <a:solidFill>
            <a:schemeClr val="bg1"/>
          </a:solidFill>
          <a:latin typeface="Arial" charset="0"/>
        </a:defRPr>
      </a:lvl3pPr>
      <a:lvl4pPr algn="l" rtl="0" eaLnBrk="0" fontAlgn="base" hangingPunct="0">
        <a:spcBef>
          <a:spcPct val="0"/>
        </a:spcBef>
        <a:spcAft>
          <a:spcPct val="0"/>
        </a:spcAft>
        <a:defRPr sz="3600">
          <a:solidFill>
            <a:schemeClr val="bg1"/>
          </a:solidFill>
          <a:latin typeface="Arial" charset="0"/>
        </a:defRPr>
      </a:lvl4pPr>
      <a:lvl5pPr algn="l" rtl="0" eaLnBrk="0" fontAlgn="base" hangingPunct="0">
        <a:spcBef>
          <a:spcPct val="0"/>
        </a:spcBef>
        <a:spcAft>
          <a:spcPct val="0"/>
        </a:spcAft>
        <a:defRPr sz="3600">
          <a:solidFill>
            <a:schemeClr val="bg1"/>
          </a:solidFill>
          <a:latin typeface="Arial" charset="0"/>
        </a:defRPr>
      </a:lvl5pPr>
      <a:lvl6pPr marL="457200" algn="l" rtl="0" eaLnBrk="0" fontAlgn="base" hangingPunct="0">
        <a:spcBef>
          <a:spcPct val="0"/>
        </a:spcBef>
        <a:spcAft>
          <a:spcPct val="0"/>
        </a:spcAft>
        <a:defRPr sz="3600">
          <a:solidFill>
            <a:schemeClr val="bg1"/>
          </a:solidFill>
          <a:latin typeface="Arial" charset="0"/>
        </a:defRPr>
      </a:lvl6pPr>
      <a:lvl7pPr marL="914400" algn="l" rtl="0" eaLnBrk="0" fontAlgn="base" hangingPunct="0">
        <a:spcBef>
          <a:spcPct val="0"/>
        </a:spcBef>
        <a:spcAft>
          <a:spcPct val="0"/>
        </a:spcAft>
        <a:defRPr sz="3600">
          <a:solidFill>
            <a:schemeClr val="bg1"/>
          </a:solidFill>
          <a:latin typeface="Arial" charset="0"/>
        </a:defRPr>
      </a:lvl7pPr>
      <a:lvl8pPr marL="1371600" algn="l" rtl="0" eaLnBrk="0" fontAlgn="base" hangingPunct="0">
        <a:spcBef>
          <a:spcPct val="0"/>
        </a:spcBef>
        <a:spcAft>
          <a:spcPct val="0"/>
        </a:spcAft>
        <a:defRPr sz="3600">
          <a:solidFill>
            <a:schemeClr val="bg1"/>
          </a:solidFill>
          <a:latin typeface="Arial" charset="0"/>
        </a:defRPr>
      </a:lvl8pPr>
      <a:lvl9pPr marL="1828800" algn="l" rtl="0" eaLnBrk="0" fontAlgn="base" hangingPunct="0">
        <a:spcBef>
          <a:spcPct val="0"/>
        </a:spcBef>
        <a:spcAft>
          <a:spcPct val="0"/>
        </a:spcAft>
        <a:defRPr sz="36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9922" name="Rectangle 3"/>
          <p:cNvSpPr>
            <a:spLocks noGrp="1" noChangeArrowheads="1"/>
          </p:cNvSpPr>
          <p:nvPr>
            <p:ph type="body" idx="1"/>
          </p:nvPr>
        </p:nvSpPr>
        <p:spPr bwMode="auto">
          <a:xfrm>
            <a:off x="457200"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209925" name="Picture 7" descr="buttoms_07">
            <a:hlinkClick r:id="" action="ppaction://hlinkshowjump?jump=previousslide" highlightClick="1"/>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171950" y="6324600"/>
            <a:ext cx="4000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7" name="Picture 9" descr="buttoms_12">
            <a:hlinkClick r:id="" action="ppaction://hlinkshowjump?jump=nextslide" highlightClick="1"/>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257800" y="6324600"/>
            <a:ext cx="4572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8" name="Picture 10" descr="buttoms_15">
            <a:hlinkClick r:id="" action="ppaction://hlinkshowjump?jump=endshow"/>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543800" y="6324600"/>
            <a:ext cx="10953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29" name="Text Box 9"/>
          <p:cNvSpPr txBox="1">
            <a:spLocks noChangeArrowheads="1"/>
          </p:cNvSpPr>
          <p:nvPr userDrawn="1"/>
        </p:nvSpPr>
        <p:spPr bwMode="auto">
          <a:xfrm>
            <a:off x="61913" y="41275"/>
            <a:ext cx="823912" cy="722313"/>
          </a:xfrm>
          <a:prstGeom prst="rect">
            <a:avLst/>
          </a:prstGeom>
          <a:noFill/>
          <a:ln>
            <a:noFill/>
          </a:ln>
          <a:effectLst>
            <a:outerShdw dist="1796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fontAlgn="base">
              <a:lnSpc>
                <a:spcPct val="90000"/>
              </a:lnSpc>
              <a:spcBef>
                <a:spcPct val="0"/>
              </a:spcBef>
              <a:spcAft>
                <a:spcPct val="0"/>
              </a:spcAft>
            </a:pPr>
            <a:r>
              <a:rPr lang="en-US" altLang="en-US" sz="1400" b="1">
                <a:solidFill>
                  <a:srgbClr val="FFFFFF"/>
                </a:solidFill>
              </a:rPr>
              <a:t>Section</a:t>
            </a:r>
            <a:endParaRPr lang="en-US" altLang="en-US" sz="3200" b="1">
              <a:solidFill>
                <a:srgbClr val="FFFFFF"/>
              </a:solidFill>
            </a:endParaRPr>
          </a:p>
          <a:p>
            <a:pPr algn="ctr" fontAlgn="base">
              <a:lnSpc>
                <a:spcPct val="90000"/>
              </a:lnSpc>
              <a:spcBef>
                <a:spcPct val="0"/>
              </a:spcBef>
              <a:spcAft>
                <a:spcPct val="0"/>
              </a:spcAft>
            </a:pPr>
            <a:r>
              <a:rPr lang="en-US" altLang="en-US" sz="3200" b="1">
                <a:solidFill>
                  <a:srgbClr val="FFFFFF"/>
                </a:solidFill>
              </a:rPr>
              <a:t>3</a:t>
            </a:r>
          </a:p>
        </p:txBody>
      </p:sp>
      <p:pic>
        <p:nvPicPr>
          <p:cNvPr id="209930" name="Picture 12" descr="buttoms_10">
            <a:hlinkClick r:id="rId17" action="ppaction://hlinksldjump" highlightClick="1"/>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86300" y="6324600"/>
            <a:ext cx="457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31" name="Picture 9" descr="buttoms_03">
            <a:hlinkClick r:id="rId19" action="ppaction://hlinksldjump" highlightClick="1"/>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71450" y="6324600"/>
            <a:ext cx="4953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33" name="Picture 10" descr="buttoms_05">
            <a:hlinkClick r:id="" action="ppaction://noaction" highlightClick="1"/>
          </p:cNvPr>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685800" y="6324600"/>
            <a:ext cx="22002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34886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fontAlgn="base">
        <a:spcBef>
          <a:spcPct val="0"/>
        </a:spcBef>
        <a:spcAft>
          <a:spcPct val="0"/>
        </a:spcAft>
        <a:defRPr sz="3600">
          <a:solidFill>
            <a:schemeClr val="bg1"/>
          </a:solidFill>
          <a:latin typeface="+mj-lt"/>
          <a:ea typeface="+mj-ea"/>
          <a:cs typeface="+mj-cs"/>
        </a:defRPr>
      </a:lvl1pPr>
      <a:lvl2pPr algn="l" rtl="0" fontAlgn="base">
        <a:spcBef>
          <a:spcPct val="0"/>
        </a:spcBef>
        <a:spcAft>
          <a:spcPct val="0"/>
        </a:spcAft>
        <a:defRPr sz="3600">
          <a:solidFill>
            <a:schemeClr val="bg1"/>
          </a:solidFill>
          <a:latin typeface="Arial" charset="0"/>
        </a:defRPr>
      </a:lvl2pPr>
      <a:lvl3pPr algn="l" rtl="0" fontAlgn="base">
        <a:spcBef>
          <a:spcPct val="0"/>
        </a:spcBef>
        <a:spcAft>
          <a:spcPct val="0"/>
        </a:spcAft>
        <a:defRPr sz="3600">
          <a:solidFill>
            <a:schemeClr val="bg1"/>
          </a:solidFill>
          <a:latin typeface="Arial" charset="0"/>
        </a:defRPr>
      </a:lvl3pPr>
      <a:lvl4pPr algn="l" rtl="0" fontAlgn="base">
        <a:spcBef>
          <a:spcPct val="0"/>
        </a:spcBef>
        <a:spcAft>
          <a:spcPct val="0"/>
        </a:spcAft>
        <a:defRPr sz="3600">
          <a:solidFill>
            <a:schemeClr val="bg1"/>
          </a:solidFill>
          <a:latin typeface="Arial" charset="0"/>
        </a:defRPr>
      </a:lvl4pPr>
      <a:lvl5pPr algn="l" rtl="0" fontAlgn="base">
        <a:spcBef>
          <a:spcPct val="0"/>
        </a:spcBef>
        <a:spcAft>
          <a:spcPct val="0"/>
        </a:spcAft>
        <a:defRPr sz="3600">
          <a:solidFill>
            <a:schemeClr val="bg1"/>
          </a:solidFill>
          <a:latin typeface="Arial" charset="0"/>
        </a:defRPr>
      </a:lvl5pPr>
      <a:lvl6pPr marL="457200" algn="l" rtl="0" fontAlgn="base">
        <a:spcBef>
          <a:spcPct val="0"/>
        </a:spcBef>
        <a:spcAft>
          <a:spcPct val="0"/>
        </a:spcAft>
        <a:defRPr sz="3600">
          <a:solidFill>
            <a:schemeClr val="bg1"/>
          </a:solidFill>
          <a:latin typeface="Arial" charset="0"/>
        </a:defRPr>
      </a:lvl6pPr>
      <a:lvl7pPr marL="914400" algn="l" rtl="0" fontAlgn="base">
        <a:spcBef>
          <a:spcPct val="0"/>
        </a:spcBef>
        <a:spcAft>
          <a:spcPct val="0"/>
        </a:spcAft>
        <a:defRPr sz="3600">
          <a:solidFill>
            <a:schemeClr val="bg1"/>
          </a:solidFill>
          <a:latin typeface="Arial" charset="0"/>
        </a:defRPr>
      </a:lvl7pPr>
      <a:lvl8pPr marL="1371600" algn="l" rtl="0" fontAlgn="base">
        <a:spcBef>
          <a:spcPct val="0"/>
        </a:spcBef>
        <a:spcAft>
          <a:spcPct val="0"/>
        </a:spcAft>
        <a:defRPr sz="3600">
          <a:solidFill>
            <a:schemeClr val="bg1"/>
          </a:solidFill>
          <a:latin typeface="Arial" charset="0"/>
        </a:defRPr>
      </a:lvl8pPr>
      <a:lvl9pPr marL="1828800" algn="l" rtl="0" fontAlgn="base">
        <a:spcBef>
          <a:spcPct val="0"/>
        </a:spcBef>
        <a:spcAft>
          <a:spcPct val="0"/>
        </a:spcAft>
        <a:defRPr sz="3600">
          <a:solidFill>
            <a:schemeClr val="bg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video" Target="file:///C:\Documents%20and%20Settings\cherie.HVF\Desktop\PS%20IC%20Files\617-23%20ppt\PS0484AE.avi"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video" Target="file:///C:\Documents%20and%20Settings\cherie.HVF\Desktop\PS%20IC%20Files\617-23%20ppt\PS0482AB.avi"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822325" y="1552575"/>
            <a:ext cx="263683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Neutralization </a:t>
            </a:r>
          </a:p>
        </p:txBody>
      </p:sp>
      <p:sp>
        <p:nvSpPr>
          <p:cNvPr id="140291" name="Text Box 3"/>
          <p:cNvSpPr txBox="1">
            <a:spLocks noChangeArrowheads="1"/>
          </p:cNvSpPr>
          <p:nvPr/>
        </p:nvSpPr>
        <p:spPr bwMode="auto">
          <a:xfrm>
            <a:off x="528638" y="2293938"/>
            <a:ext cx="8158162"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b="1">
                <a:solidFill>
                  <a:srgbClr val="333399"/>
                </a:solidFill>
              </a:rPr>
              <a:t>Neutralization</a:t>
            </a:r>
            <a:r>
              <a:rPr lang="en-US" altLang="en-US" sz="2400">
                <a:solidFill>
                  <a:srgbClr val="000000"/>
                </a:solidFill>
              </a:rPr>
              <a:t> is a chemical reaction between an acid and a base that takes place in a water solution.</a:t>
            </a:r>
            <a:r>
              <a:rPr lang="en-US" altLang="en-US" sz="2400" b="1">
                <a:solidFill>
                  <a:srgbClr val="000000"/>
                </a:solidFill>
              </a:rPr>
              <a:t> </a:t>
            </a:r>
          </a:p>
        </p:txBody>
      </p:sp>
      <p:sp>
        <p:nvSpPr>
          <p:cNvPr id="140292" name="Text Box 4"/>
          <p:cNvSpPr txBox="1">
            <a:spLocks noChangeArrowheads="1"/>
          </p:cNvSpPr>
          <p:nvPr/>
        </p:nvSpPr>
        <p:spPr bwMode="auto">
          <a:xfrm>
            <a:off x="533400" y="3098800"/>
            <a:ext cx="80010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For example, when HCI is neutralized by NaHCO</a:t>
            </a:r>
            <a:r>
              <a:rPr lang="en-US" altLang="en-US" sz="2400" baseline="-25000">
                <a:solidFill>
                  <a:srgbClr val="000000"/>
                </a:solidFill>
              </a:rPr>
              <a:t>3</a:t>
            </a:r>
            <a:r>
              <a:rPr lang="en-US" altLang="en-US" sz="2400">
                <a:solidFill>
                  <a:srgbClr val="000000"/>
                </a:solidFill>
              </a:rPr>
              <a:t>, hydronium ions from the acid combine with hydroxide ions from the base to produce sodium chloride, carbon dioxide, and neutral water.</a:t>
            </a:r>
          </a:p>
        </p:txBody>
      </p:sp>
      <p:pic>
        <p:nvPicPr>
          <p:cNvPr id="140300"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648200"/>
            <a:ext cx="6343650" cy="323850"/>
          </a:xfrm>
          <a:prstGeom prst="rect">
            <a:avLst/>
          </a:prstGeom>
          <a:noFill/>
          <a:extLst>
            <a:ext uri="{909E8E84-426E-40DD-AFC4-6F175D3DCCD1}">
              <a14:hiddenFill xmlns:a14="http://schemas.microsoft.com/office/drawing/2010/main">
                <a:solidFill>
                  <a:srgbClr val="FFFFFF"/>
                </a:solidFill>
              </a14:hiddenFill>
            </a:ext>
          </a:extLst>
        </p:spPr>
      </p:pic>
      <p:pic>
        <p:nvPicPr>
          <p:cNvPr id="140301" name="Picture 6" descr="audio2">
            <a:hlinkClick r:id="" action="ppaction://noaction">
              <a:snd r:embed="rId3" name="neutralization.wav"/>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00" y="2670175"/>
            <a:ext cx="311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98301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40291"/>
                                        </p:tgtEl>
                                        <p:attrNameLst>
                                          <p:attrName>style.visibility</p:attrName>
                                        </p:attrNameLst>
                                      </p:cBhvr>
                                      <p:to>
                                        <p:strVal val="visible"/>
                                      </p:to>
                                    </p:set>
                                    <p:animEffect transition="in" filter="box(out)">
                                      <p:cBhvr>
                                        <p:cTn id="7" dur="500"/>
                                        <p:tgtEl>
                                          <p:spTgt spid="140291"/>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140301"/>
                                        </p:tgtEl>
                                        <p:attrNameLst>
                                          <p:attrName>style.visibility</p:attrName>
                                        </p:attrNameLst>
                                      </p:cBhvr>
                                      <p:to>
                                        <p:strVal val="visible"/>
                                      </p:to>
                                    </p:set>
                                    <p:animEffect transition="in" filter="box(out)">
                                      <p:cBhvr>
                                        <p:cTn id="11" dur="500"/>
                                        <p:tgtEl>
                                          <p:spTgt spid="14030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40292"/>
                                        </p:tgtEl>
                                        <p:attrNameLst>
                                          <p:attrName>style.visibility</p:attrName>
                                        </p:attrNameLst>
                                      </p:cBhvr>
                                      <p:to>
                                        <p:strVal val="visible"/>
                                      </p:to>
                                    </p:set>
                                    <p:animEffect transition="in" filter="box(out)">
                                      <p:cBhvr>
                                        <p:cTn id="16" dur="500"/>
                                        <p:tgtEl>
                                          <p:spTgt spid="140292"/>
                                        </p:tgtEl>
                                      </p:cBhvr>
                                    </p:animEffect>
                                  </p:childTnLst>
                                </p:cTn>
                              </p:par>
                              <p:par>
                                <p:cTn id="17" presetID="4" presetClass="entr" presetSubtype="16" fill="hold" nodeType="withEffect">
                                  <p:stCondLst>
                                    <p:cond delay="0"/>
                                  </p:stCondLst>
                                  <p:childTnLst>
                                    <p:set>
                                      <p:cBhvr>
                                        <p:cTn id="18" dur="1" fill="hold">
                                          <p:stCondLst>
                                            <p:cond delay="0"/>
                                          </p:stCondLst>
                                        </p:cTn>
                                        <p:tgtEl>
                                          <p:spTgt spid="140300"/>
                                        </p:tgtEl>
                                        <p:attrNameLst>
                                          <p:attrName>style.visibility</p:attrName>
                                        </p:attrNameLst>
                                      </p:cBhvr>
                                      <p:to>
                                        <p:strVal val="visible"/>
                                      </p:to>
                                    </p:set>
                                    <p:animEffect transition="in" filter="box(in)">
                                      <p:cBhvr>
                                        <p:cTn id="19" dur="500"/>
                                        <p:tgtEl>
                                          <p:spTgt spid="140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p:bldP spid="14029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2"/>
          <p:cNvSpPr txBox="1">
            <a:spLocks noChangeArrowheads="1"/>
          </p:cNvSpPr>
          <p:nvPr/>
        </p:nvSpPr>
        <p:spPr bwMode="auto">
          <a:xfrm>
            <a:off x="822325" y="1552575"/>
            <a:ext cx="593883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The Endpoint Has a Color Change</a:t>
            </a:r>
          </a:p>
        </p:txBody>
      </p:sp>
      <p:sp>
        <p:nvSpPr>
          <p:cNvPr id="148483" name="Text Box 3"/>
          <p:cNvSpPr txBox="1">
            <a:spLocks noChangeArrowheads="1"/>
          </p:cNvSpPr>
          <p:nvPr/>
        </p:nvSpPr>
        <p:spPr bwMode="auto">
          <a:xfrm>
            <a:off x="528638" y="2293938"/>
            <a:ext cx="79248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Toward the end of the titration you must add base drop by drop until one last drop of the base turns the solution pink and the color persists. </a:t>
            </a:r>
          </a:p>
        </p:txBody>
      </p:sp>
      <p:sp>
        <p:nvSpPr>
          <p:cNvPr id="148490" name="Text Box 10"/>
          <p:cNvSpPr txBox="1">
            <a:spLocks noChangeArrowheads="1"/>
          </p:cNvSpPr>
          <p:nvPr/>
        </p:nvSpPr>
        <p:spPr bwMode="auto">
          <a:xfrm>
            <a:off x="533400" y="3443288"/>
            <a:ext cx="80772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point at which the color persists is known as the end point, the point at which the acid is completely neutralized by the base. </a:t>
            </a:r>
          </a:p>
        </p:txBody>
      </p:sp>
    </p:spTree>
    <p:extLst>
      <p:ext uri="{BB962C8B-B14F-4D97-AF65-F5344CB8AC3E}">
        <p14:creationId xmlns:p14="http://schemas.microsoft.com/office/powerpoint/2010/main" val="1298887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48483"/>
                                        </p:tgtEl>
                                        <p:attrNameLst>
                                          <p:attrName>style.visibility</p:attrName>
                                        </p:attrNameLst>
                                      </p:cBhvr>
                                      <p:to>
                                        <p:strVal val="visible"/>
                                      </p:to>
                                    </p:set>
                                    <p:animEffect transition="in" filter="box(out)">
                                      <p:cBhvr>
                                        <p:cTn id="7" dur="500"/>
                                        <p:tgtEl>
                                          <p:spTgt spid="1484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8490"/>
                                        </p:tgtEl>
                                        <p:attrNameLst>
                                          <p:attrName>style.visibility</p:attrName>
                                        </p:attrNameLst>
                                      </p:cBhvr>
                                      <p:to>
                                        <p:strVal val="visible"/>
                                      </p:to>
                                    </p:set>
                                    <p:animEffect transition="in" filter="box(out)">
                                      <p:cBhvr>
                                        <p:cTn id="12" dur="500"/>
                                        <p:tgtEl>
                                          <p:spTgt spid="148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p:bldP spid="14849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2"/>
          <p:cNvSpPr txBox="1">
            <a:spLocks noChangeArrowheads="1"/>
          </p:cNvSpPr>
          <p:nvPr/>
        </p:nvSpPr>
        <p:spPr bwMode="auto">
          <a:xfrm>
            <a:off x="822325" y="1552575"/>
            <a:ext cx="593883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The Endpoint Has a Color Change</a:t>
            </a:r>
          </a:p>
        </p:txBody>
      </p:sp>
      <p:sp>
        <p:nvSpPr>
          <p:cNvPr id="150531" name="Text Box 3"/>
          <p:cNvSpPr txBox="1">
            <a:spLocks noChangeArrowheads="1"/>
          </p:cNvSpPr>
          <p:nvPr/>
        </p:nvSpPr>
        <p:spPr bwMode="auto">
          <a:xfrm>
            <a:off x="528638" y="2293938"/>
            <a:ext cx="80010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Many natural substances are acid-base indicators.</a:t>
            </a:r>
          </a:p>
        </p:txBody>
      </p:sp>
      <p:sp>
        <p:nvSpPr>
          <p:cNvPr id="150542" name="Text Box 14"/>
          <p:cNvSpPr txBox="1">
            <a:spLocks noChangeArrowheads="1"/>
          </p:cNvSpPr>
          <p:nvPr/>
        </p:nvSpPr>
        <p:spPr bwMode="auto">
          <a:xfrm>
            <a:off x="533400" y="2755900"/>
            <a:ext cx="80010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indicator litmus comes from a lichen</a:t>
            </a:r>
            <a:r>
              <a:rPr lang="en-US" altLang="en-US" sz="2400">
                <a:solidFill>
                  <a:srgbClr val="000000"/>
                </a:solidFill>
                <a:sym typeface="Symbol" pitchFamily="18" charset="2"/>
              </a:rPr>
              <a:t></a:t>
            </a:r>
            <a:r>
              <a:rPr lang="en-US" altLang="en-US" sz="2400">
                <a:solidFill>
                  <a:srgbClr val="000000"/>
                </a:solidFill>
              </a:rPr>
              <a:t>a combination of a fungus and an algae or cyanobacterium.</a:t>
            </a:r>
          </a:p>
        </p:txBody>
      </p:sp>
      <p:sp>
        <p:nvSpPr>
          <p:cNvPr id="150543" name="Text Box 15"/>
          <p:cNvSpPr txBox="1">
            <a:spLocks noChangeArrowheads="1"/>
          </p:cNvSpPr>
          <p:nvPr/>
        </p:nvSpPr>
        <p:spPr bwMode="auto">
          <a:xfrm>
            <a:off x="533400" y="3886200"/>
            <a:ext cx="80772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Flowers that are indicators include hydrangeas, which produce blue blossoms when the pH of the soil is acidic and pink blossoms when</a:t>
            </a:r>
            <a:r>
              <a:rPr lang="en-US" altLang="en-US" sz="2400" b="1">
                <a:solidFill>
                  <a:srgbClr val="000000"/>
                </a:solidFill>
              </a:rPr>
              <a:t> </a:t>
            </a:r>
            <a:r>
              <a:rPr lang="en-US" altLang="en-US" sz="2400">
                <a:solidFill>
                  <a:srgbClr val="000000"/>
                </a:solidFill>
              </a:rPr>
              <a:t>the soil is basic.</a:t>
            </a:r>
          </a:p>
        </p:txBody>
      </p:sp>
    </p:spTree>
    <p:extLst>
      <p:ext uri="{BB962C8B-B14F-4D97-AF65-F5344CB8AC3E}">
        <p14:creationId xmlns:p14="http://schemas.microsoft.com/office/powerpoint/2010/main" val="9400834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50531"/>
                                        </p:tgtEl>
                                        <p:attrNameLst>
                                          <p:attrName>style.visibility</p:attrName>
                                        </p:attrNameLst>
                                      </p:cBhvr>
                                      <p:to>
                                        <p:strVal val="visible"/>
                                      </p:to>
                                    </p:set>
                                    <p:animEffect transition="in" filter="box(out)">
                                      <p:cBhvr>
                                        <p:cTn id="7" dur="500"/>
                                        <p:tgtEl>
                                          <p:spTgt spid="150531"/>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150542"/>
                                        </p:tgtEl>
                                        <p:attrNameLst>
                                          <p:attrName>style.visibility</p:attrName>
                                        </p:attrNameLst>
                                      </p:cBhvr>
                                      <p:to>
                                        <p:strVal val="visible"/>
                                      </p:to>
                                    </p:set>
                                    <p:animEffect transition="in" filter="box(out)">
                                      <p:cBhvr>
                                        <p:cTn id="10" dur="500"/>
                                        <p:tgtEl>
                                          <p:spTgt spid="150542"/>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150543"/>
                                        </p:tgtEl>
                                        <p:attrNameLst>
                                          <p:attrName>style.visibility</p:attrName>
                                        </p:attrNameLst>
                                      </p:cBhvr>
                                      <p:to>
                                        <p:strVal val="visible"/>
                                      </p:to>
                                    </p:set>
                                    <p:animEffect transition="in" filter="box(out)">
                                      <p:cBhvr>
                                        <p:cTn id="13" dur="500"/>
                                        <p:tgtEl>
                                          <p:spTgt spid="150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p:bldP spid="150542" grpId="0"/>
      <p:bldP spid="1505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ext Box 2"/>
          <p:cNvSpPr txBox="1">
            <a:spLocks noChangeArrowheads="1"/>
          </p:cNvSpPr>
          <p:nvPr/>
        </p:nvSpPr>
        <p:spPr bwMode="auto">
          <a:xfrm>
            <a:off x="822325" y="1552575"/>
            <a:ext cx="394493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Soaps and Detergents</a:t>
            </a:r>
          </a:p>
        </p:txBody>
      </p:sp>
      <p:sp>
        <p:nvSpPr>
          <p:cNvPr id="152579" name="Text Box 3"/>
          <p:cNvSpPr txBox="1">
            <a:spLocks noChangeArrowheads="1"/>
          </p:cNvSpPr>
          <p:nvPr/>
        </p:nvSpPr>
        <p:spPr bwMode="auto">
          <a:xfrm>
            <a:off x="528638" y="2293938"/>
            <a:ext cx="80010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next time you are in a supermarket, go to the aisle with soaps and detergents.  You’ll see all kinds of products</a:t>
            </a:r>
            <a:r>
              <a:rPr lang="en-US" altLang="en-US" sz="2400">
                <a:solidFill>
                  <a:srgbClr val="000000"/>
                </a:solidFill>
                <a:sym typeface="Symbol" pitchFamily="18" charset="2"/>
              </a:rPr>
              <a:t></a:t>
            </a:r>
            <a:r>
              <a:rPr lang="en-US" altLang="en-US" sz="2400">
                <a:solidFill>
                  <a:srgbClr val="000000"/>
                </a:solidFill>
              </a:rPr>
              <a:t>solid soaps, liquid soaps, and detergents for washing clothes and dishes.</a:t>
            </a:r>
            <a:r>
              <a:rPr lang="en-US" altLang="en-US" sz="2400" b="1">
                <a:solidFill>
                  <a:srgbClr val="000000"/>
                </a:solidFill>
              </a:rPr>
              <a:t> </a:t>
            </a:r>
          </a:p>
        </p:txBody>
      </p:sp>
    </p:spTree>
    <p:extLst>
      <p:ext uri="{BB962C8B-B14F-4D97-AF65-F5344CB8AC3E}">
        <p14:creationId xmlns:p14="http://schemas.microsoft.com/office/powerpoint/2010/main" val="6671345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52579"/>
                                        </p:tgtEl>
                                        <p:attrNameLst>
                                          <p:attrName>style.visibility</p:attrName>
                                        </p:attrNameLst>
                                      </p:cBhvr>
                                      <p:to>
                                        <p:strVal val="visible"/>
                                      </p:to>
                                    </p:set>
                                    <p:animEffect transition="in" filter="box(out)">
                                      <p:cBhvr>
                                        <p:cTn id="7" dur="500"/>
                                        <p:tgtEl>
                                          <p:spTgt spid="152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822325" y="1552575"/>
            <a:ext cx="394493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Soaps and Detergents</a:t>
            </a:r>
          </a:p>
        </p:txBody>
      </p:sp>
      <p:sp>
        <p:nvSpPr>
          <p:cNvPr id="153603" name="Text Box 3"/>
          <p:cNvSpPr txBox="1">
            <a:spLocks noChangeArrowheads="1"/>
          </p:cNvSpPr>
          <p:nvPr/>
        </p:nvSpPr>
        <p:spPr bwMode="auto">
          <a:xfrm>
            <a:off x="528638" y="2293938"/>
            <a:ext cx="80010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Do they differ from one another?  Yes, they do differ slightly in how they are made and in the ingredients included for color and aroma.</a:t>
            </a:r>
            <a:r>
              <a:rPr lang="en-US" altLang="en-US" sz="2400" b="1">
                <a:solidFill>
                  <a:srgbClr val="000000"/>
                </a:solidFill>
              </a:rPr>
              <a:t> </a:t>
            </a:r>
          </a:p>
        </p:txBody>
      </p:sp>
      <p:sp>
        <p:nvSpPr>
          <p:cNvPr id="153608" name="Text Box 8"/>
          <p:cNvSpPr txBox="1">
            <a:spLocks noChangeArrowheads="1"/>
          </p:cNvSpPr>
          <p:nvPr/>
        </p:nvSpPr>
        <p:spPr bwMode="auto">
          <a:xfrm>
            <a:off x="533400" y="3378200"/>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Still, all these products are classified into two types</a:t>
            </a:r>
            <a:r>
              <a:rPr lang="en-US" altLang="en-US" sz="2400">
                <a:solidFill>
                  <a:srgbClr val="000000"/>
                </a:solidFill>
                <a:sym typeface="Symbol" pitchFamily="18" charset="2"/>
              </a:rPr>
              <a:t></a:t>
            </a:r>
            <a:r>
              <a:rPr lang="en-US" altLang="en-US" sz="2400">
                <a:solidFill>
                  <a:srgbClr val="000000"/>
                </a:solidFill>
              </a:rPr>
              <a:t>soaps and detergents.</a:t>
            </a:r>
            <a:r>
              <a:rPr lang="en-US" altLang="en-US" sz="2400" b="1">
                <a:solidFill>
                  <a:srgbClr val="000000"/>
                </a:solidFill>
              </a:rPr>
              <a:t> </a:t>
            </a:r>
          </a:p>
        </p:txBody>
      </p:sp>
    </p:spTree>
    <p:extLst>
      <p:ext uri="{BB962C8B-B14F-4D97-AF65-F5344CB8AC3E}">
        <p14:creationId xmlns:p14="http://schemas.microsoft.com/office/powerpoint/2010/main" val="1431086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53603"/>
                                        </p:tgtEl>
                                        <p:attrNameLst>
                                          <p:attrName>style.visibility</p:attrName>
                                        </p:attrNameLst>
                                      </p:cBhvr>
                                      <p:to>
                                        <p:strVal val="visible"/>
                                      </p:to>
                                    </p:set>
                                    <p:animEffect transition="in" filter="box(out)">
                                      <p:cBhvr>
                                        <p:cTn id="7" dur="500"/>
                                        <p:tgtEl>
                                          <p:spTgt spid="1536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3608"/>
                                        </p:tgtEl>
                                        <p:attrNameLst>
                                          <p:attrName>style.visibility</p:attrName>
                                        </p:attrNameLst>
                                      </p:cBhvr>
                                      <p:to>
                                        <p:strVal val="visible"/>
                                      </p:to>
                                    </p:set>
                                    <p:animEffect transition="in" filter="box(out)">
                                      <p:cBhvr>
                                        <p:cTn id="12" dur="500"/>
                                        <p:tgtEl>
                                          <p:spTgt spid="153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p:bldP spid="15360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2"/>
          <p:cNvSpPr txBox="1">
            <a:spLocks noChangeArrowheads="1"/>
          </p:cNvSpPr>
          <p:nvPr/>
        </p:nvSpPr>
        <p:spPr bwMode="auto">
          <a:xfrm>
            <a:off x="822325" y="1552575"/>
            <a:ext cx="125253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Soaps</a:t>
            </a:r>
          </a:p>
        </p:txBody>
      </p:sp>
      <p:sp>
        <p:nvSpPr>
          <p:cNvPr id="154627" name="Text Box 3"/>
          <p:cNvSpPr txBox="1">
            <a:spLocks noChangeArrowheads="1"/>
          </p:cNvSpPr>
          <p:nvPr/>
        </p:nvSpPr>
        <p:spPr bwMode="auto">
          <a:xfrm>
            <a:off x="528638" y="2293938"/>
            <a:ext cx="80010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b="1">
                <a:solidFill>
                  <a:srgbClr val="333399"/>
                </a:solidFill>
              </a:rPr>
              <a:t>Soaps</a:t>
            </a:r>
            <a:r>
              <a:rPr lang="en-US" altLang="en-US" sz="2400">
                <a:solidFill>
                  <a:srgbClr val="000000"/>
                </a:solidFill>
              </a:rPr>
              <a:t> are salts.</a:t>
            </a:r>
            <a:r>
              <a:rPr lang="en-US" altLang="en-US" sz="2400" b="1">
                <a:solidFill>
                  <a:srgbClr val="000000"/>
                </a:solidFill>
              </a:rPr>
              <a:t> </a:t>
            </a:r>
          </a:p>
        </p:txBody>
      </p:sp>
      <p:sp>
        <p:nvSpPr>
          <p:cNvPr id="154631" name="Text Box 7"/>
          <p:cNvSpPr txBox="1">
            <a:spLocks noChangeArrowheads="1"/>
          </p:cNvSpPr>
          <p:nvPr/>
        </p:nvSpPr>
        <p:spPr bwMode="auto">
          <a:xfrm>
            <a:off x="533400" y="2759075"/>
            <a:ext cx="82296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They have a nonpolar organic chain of carbon atoms on one end and either a sodium or potassium salt of a carboxylic acid (kar bahk SIHL ihk), –COOH, group at the other end.</a:t>
            </a:r>
            <a:r>
              <a:rPr lang="en-US" altLang="en-US" sz="2400" b="1">
                <a:solidFill>
                  <a:srgbClr val="000000"/>
                </a:solidFill>
              </a:rPr>
              <a:t> </a:t>
            </a:r>
          </a:p>
        </p:txBody>
      </p:sp>
      <p:pic>
        <p:nvPicPr>
          <p:cNvPr id="15463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397375"/>
            <a:ext cx="5486400" cy="1616075"/>
          </a:xfrm>
          <a:prstGeom prst="rect">
            <a:avLst/>
          </a:prstGeom>
          <a:noFill/>
          <a:extLst>
            <a:ext uri="{909E8E84-426E-40DD-AFC4-6F175D3DCCD1}">
              <a14:hiddenFill xmlns:a14="http://schemas.microsoft.com/office/drawing/2010/main">
                <a:solidFill>
                  <a:srgbClr val="FFFFFF"/>
                </a:solidFill>
              </a14:hiddenFill>
            </a:ext>
          </a:extLst>
        </p:spPr>
      </p:pic>
      <p:pic>
        <p:nvPicPr>
          <p:cNvPr id="154635" name="Picture 6" descr="audio2">
            <a:hlinkClick r:id="" action="ppaction://noaction">
              <a:snd r:embed="rId3" name="soap.wav"/>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1200" y="2352675"/>
            <a:ext cx="311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09093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54627"/>
                                        </p:tgtEl>
                                        <p:attrNameLst>
                                          <p:attrName>style.visibility</p:attrName>
                                        </p:attrNameLst>
                                      </p:cBhvr>
                                      <p:to>
                                        <p:strVal val="visible"/>
                                      </p:to>
                                    </p:set>
                                    <p:animEffect transition="in" filter="box(out)">
                                      <p:cBhvr>
                                        <p:cTn id="7" dur="500"/>
                                        <p:tgtEl>
                                          <p:spTgt spid="154627"/>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154635"/>
                                        </p:tgtEl>
                                        <p:attrNameLst>
                                          <p:attrName>style.visibility</p:attrName>
                                        </p:attrNameLst>
                                      </p:cBhvr>
                                      <p:to>
                                        <p:strVal val="visible"/>
                                      </p:to>
                                    </p:set>
                                    <p:animEffect transition="in" filter="box(out)">
                                      <p:cBhvr>
                                        <p:cTn id="11" dur="500"/>
                                        <p:tgtEl>
                                          <p:spTgt spid="15463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54631"/>
                                        </p:tgtEl>
                                        <p:attrNameLst>
                                          <p:attrName>style.visibility</p:attrName>
                                        </p:attrNameLst>
                                      </p:cBhvr>
                                      <p:to>
                                        <p:strVal val="visible"/>
                                      </p:to>
                                    </p:set>
                                    <p:animEffect transition="in" filter="box(out)">
                                      <p:cBhvr>
                                        <p:cTn id="16" dur="500"/>
                                        <p:tgtEl>
                                          <p:spTgt spid="154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p:bldP spid="1546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 Box 2"/>
          <p:cNvSpPr txBox="1">
            <a:spLocks noChangeArrowheads="1"/>
          </p:cNvSpPr>
          <p:nvPr/>
        </p:nvSpPr>
        <p:spPr bwMode="auto">
          <a:xfrm>
            <a:off x="822325" y="1552575"/>
            <a:ext cx="125253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Soaps</a:t>
            </a:r>
          </a:p>
        </p:txBody>
      </p:sp>
      <p:sp>
        <p:nvSpPr>
          <p:cNvPr id="155651" name="Text Box 3"/>
          <p:cNvSpPr txBox="1">
            <a:spLocks noChangeArrowheads="1"/>
          </p:cNvSpPr>
          <p:nvPr/>
        </p:nvSpPr>
        <p:spPr bwMode="auto">
          <a:xfrm>
            <a:off x="528638" y="2293938"/>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To make an effective soap, the acid must contain 12 to 18 carbon atoms.</a:t>
            </a:r>
            <a:r>
              <a:rPr lang="en-US" altLang="en-US" sz="2400" b="1">
                <a:solidFill>
                  <a:srgbClr val="000000"/>
                </a:solidFill>
              </a:rPr>
              <a:t> </a:t>
            </a:r>
          </a:p>
        </p:txBody>
      </p:sp>
      <p:sp>
        <p:nvSpPr>
          <p:cNvPr id="155655" name="Text Box 7"/>
          <p:cNvSpPr txBox="1">
            <a:spLocks noChangeArrowheads="1"/>
          </p:cNvSpPr>
          <p:nvPr/>
        </p:nvSpPr>
        <p:spPr bwMode="auto">
          <a:xfrm>
            <a:off x="533400" y="3048000"/>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If it contains fewer than 12 atoms, it will not be able to mix well with and clean oily dirt.</a:t>
            </a:r>
          </a:p>
        </p:txBody>
      </p:sp>
    </p:spTree>
    <p:extLst>
      <p:ext uri="{BB962C8B-B14F-4D97-AF65-F5344CB8AC3E}">
        <p14:creationId xmlns:p14="http://schemas.microsoft.com/office/powerpoint/2010/main" val="16526491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55651"/>
                                        </p:tgtEl>
                                        <p:attrNameLst>
                                          <p:attrName>style.visibility</p:attrName>
                                        </p:attrNameLst>
                                      </p:cBhvr>
                                      <p:to>
                                        <p:strVal val="visible"/>
                                      </p:to>
                                    </p:set>
                                    <p:animEffect transition="in" filter="box(out)">
                                      <p:cBhvr>
                                        <p:cTn id="7" dur="500"/>
                                        <p:tgtEl>
                                          <p:spTgt spid="1556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5655"/>
                                        </p:tgtEl>
                                        <p:attrNameLst>
                                          <p:attrName>style.visibility</p:attrName>
                                        </p:attrNameLst>
                                      </p:cBhvr>
                                      <p:to>
                                        <p:strVal val="visible"/>
                                      </p:to>
                                    </p:set>
                                    <p:animEffect transition="in" filter="box(out)">
                                      <p:cBhvr>
                                        <p:cTn id="12" dur="500"/>
                                        <p:tgtEl>
                                          <p:spTgt spid="155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p:bldP spid="1556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Box 2"/>
          <p:cNvSpPr txBox="1">
            <a:spLocks noChangeArrowheads="1"/>
          </p:cNvSpPr>
          <p:nvPr/>
        </p:nvSpPr>
        <p:spPr bwMode="auto">
          <a:xfrm>
            <a:off x="822325" y="1552575"/>
            <a:ext cx="125253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Soaps</a:t>
            </a:r>
          </a:p>
        </p:txBody>
      </p:sp>
      <p:sp>
        <p:nvSpPr>
          <p:cNvPr id="156679" name="Text Box 7"/>
          <p:cNvSpPr txBox="1">
            <a:spLocks noChangeArrowheads="1"/>
          </p:cNvSpPr>
          <p:nvPr/>
        </p:nvSpPr>
        <p:spPr bwMode="auto">
          <a:xfrm>
            <a:off x="528638" y="2293938"/>
            <a:ext cx="80010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long hydrocarbon part of a soap molecule mixes well with oily dirt while the ionic end attracts water molecules.</a:t>
            </a:r>
            <a:r>
              <a:rPr lang="en-US" altLang="en-US" sz="2400" b="1">
                <a:solidFill>
                  <a:srgbClr val="000000"/>
                </a:solidFill>
              </a:rPr>
              <a:t> </a:t>
            </a:r>
          </a:p>
        </p:txBody>
      </p:sp>
      <p:sp>
        <p:nvSpPr>
          <p:cNvPr id="156680" name="Text Box 8"/>
          <p:cNvSpPr txBox="1">
            <a:spLocks noChangeArrowheads="1"/>
          </p:cNvSpPr>
          <p:nvPr/>
        </p:nvSpPr>
        <p:spPr bwMode="auto">
          <a:xfrm>
            <a:off x="533400" y="3365500"/>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Dirt now linked with the soap rinses away as water flows over it. </a:t>
            </a:r>
          </a:p>
        </p:txBody>
      </p:sp>
      <p:pic>
        <p:nvPicPr>
          <p:cNvPr id="15668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103688"/>
            <a:ext cx="4800600"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086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6679"/>
                                        </p:tgtEl>
                                        <p:attrNameLst>
                                          <p:attrName>style.visibility</p:attrName>
                                        </p:attrNameLst>
                                      </p:cBhvr>
                                      <p:to>
                                        <p:strVal val="visible"/>
                                      </p:to>
                                    </p:set>
                                    <p:animEffect transition="in" filter="box(out)">
                                      <p:cBhvr>
                                        <p:cTn id="7" dur="500"/>
                                        <p:tgtEl>
                                          <p:spTgt spid="1566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6680"/>
                                        </p:tgtEl>
                                        <p:attrNameLst>
                                          <p:attrName>style.visibility</p:attrName>
                                        </p:attrNameLst>
                                      </p:cBhvr>
                                      <p:to>
                                        <p:strVal val="visible"/>
                                      </p:to>
                                    </p:set>
                                    <p:animEffect transition="in" filter="box(out)">
                                      <p:cBhvr>
                                        <p:cTn id="12" dur="500"/>
                                        <p:tgtEl>
                                          <p:spTgt spid="156680"/>
                                        </p:tgtEl>
                                      </p:cBhvr>
                                    </p:animEffect>
                                  </p:childTnLst>
                                </p:cTn>
                              </p:par>
                              <p:par>
                                <p:cTn id="13" presetID="4" presetClass="entr" presetSubtype="16" fill="hold" nodeType="withEffect">
                                  <p:stCondLst>
                                    <p:cond delay="0"/>
                                  </p:stCondLst>
                                  <p:childTnLst>
                                    <p:set>
                                      <p:cBhvr>
                                        <p:cTn id="14" dur="1" fill="hold">
                                          <p:stCondLst>
                                            <p:cond delay="0"/>
                                          </p:stCondLst>
                                        </p:cTn>
                                        <p:tgtEl>
                                          <p:spTgt spid="156684"/>
                                        </p:tgtEl>
                                        <p:attrNameLst>
                                          <p:attrName>style.visibility</p:attrName>
                                        </p:attrNameLst>
                                      </p:cBhvr>
                                      <p:to>
                                        <p:strVal val="visible"/>
                                      </p:to>
                                    </p:set>
                                    <p:animEffect transition="in" filter="box(in)">
                                      <p:cBhvr>
                                        <p:cTn id="15" dur="500"/>
                                        <p:tgtEl>
                                          <p:spTgt spid="156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9" grpId="0"/>
      <p:bldP spid="15668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2"/>
          <p:cNvSpPr txBox="1">
            <a:spLocks noChangeArrowheads="1"/>
          </p:cNvSpPr>
          <p:nvPr/>
        </p:nvSpPr>
        <p:spPr bwMode="auto">
          <a:xfrm>
            <a:off x="822325" y="1552575"/>
            <a:ext cx="33877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Commercial Soaps</a:t>
            </a:r>
          </a:p>
        </p:txBody>
      </p:sp>
      <p:sp>
        <p:nvSpPr>
          <p:cNvPr id="157699" name="Text Box 3"/>
          <p:cNvSpPr txBox="1">
            <a:spLocks noChangeArrowheads="1"/>
          </p:cNvSpPr>
          <p:nvPr/>
        </p:nvSpPr>
        <p:spPr bwMode="auto">
          <a:xfrm>
            <a:off x="528638" y="2293938"/>
            <a:ext cx="46482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A simple soap can be made by reacting a long-chain fatty acid with sodium or potassium hydroxide.</a:t>
            </a:r>
          </a:p>
        </p:txBody>
      </p:sp>
      <p:sp>
        <p:nvSpPr>
          <p:cNvPr id="157703" name="Text Box 7"/>
          <p:cNvSpPr txBox="1">
            <a:spLocks noChangeArrowheads="1"/>
          </p:cNvSpPr>
          <p:nvPr/>
        </p:nvSpPr>
        <p:spPr bwMode="auto">
          <a:xfrm>
            <a:off x="533400" y="3759200"/>
            <a:ext cx="4876800" cy="206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One problem with all soaps, however, is that the sodium and potassium ions can be replaced by ions of calcium, magnesium, and iron found in some water known as hard water.</a:t>
            </a:r>
            <a:r>
              <a:rPr lang="en-US" altLang="en-US" sz="2400" b="1">
                <a:solidFill>
                  <a:srgbClr val="000000"/>
                </a:solidFill>
              </a:rPr>
              <a:t> </a:t>
            </a:r>
          </a:p>
        </p:txBody>
      </p:sp>
      <p:pic>
        <p:nvPicPr>
          <p:cNvPr id="157706" name="PS0484AE.avi">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5486400" y="2551113"/>
            <a:ext cx="2819400" cy="2114550"/>
          </a:xfrm>
          <a:prstGeom prst="rect">
            <a:avLst/>
          </a:prstGeom>
          <a:noFill/>
          <a:extLst>
            <a:ext uri="{909E8E84-426E-40DD-AFC4-6F175D3DCCD1}">
              <a14:hiddenFill xmlns:a14="http://schemas.microsoft.com/office/drawing/2010/main">
                <a:solidFill>
                  <a:srgbClr val="FFFFFF"/>
                </a:solidFill>
              </a14:hiddenFill>
            </a:ext>
          </a:extLst>
        </p:spPr>
      </p:pic>
      <p:sp>
        <p:nvSpPr>
          <p:cNvPr id="157707" name="Text Box 11"/>
          <p:cNvSpPr txBox="1">
            <a:spLocks noChangeArrowheads="1"/>
          </p:cNvSpPr>
          <p:nvPr/>
        </p:nvSpPr>
        <p:spPr bwMode="auto">
          <a:xfrm>
            <a:off x="6294438" y="4724400"/>
            <a:ext cx="1477962" cy="2286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90000"/>
              </a:lnSpc>
              <a:spcBef>
                <a:spcPct val="20000"/>
              </a:spcBef>
              <a:spcAft>
                <a:spcPct val="20000"/>
              </a:spcAft>
              <a:buClr>
                <a:srgbClr val="CC3300"/>
              </a:buClr>
            </a:pPr>
            <a:r>
              <a:rPr lang="en-US" altLang="en-US" sz="1000">
                <a:solidFill>
                  <a:srgbClr val="ECCA22"/>
                </a:solidFill>
              </a:rPr>
              <a:t>Click box to play movie</a:t>
            </a:r>
          </a:p>
        </p:txBody>
      </p:sp>
    </p:spTree>
    <p:extLst>
      <p:ext uri="{BB962C8B-B14F-4D97-AF65-F5344CB8AC3E}">
        <p14:creationId xmlns:p14="http://schemas.microsoft.com/office/powerpoint/2010/main" val="1275557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57699"/>
                                        </p:tgtEl>
                                        <p:attrNameLst>
                                          <p:attrName>style.visibility</p:attrName>
                                        </p:attrNameLst>
                                      </p:cBhvr>
                                      <p:to>
                                        <p:strVal val="visible"/>
                                      </p:to>
                                    </p:set>
                                    <p:animEffect transition="in" filter="box(out)">
                                      <p:cBhvr>
                                        <p:cTn id="7" dur="500"/>
                                        <p:tgtEl>
                                          <p:spTgt spid="1576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7703"/>
                                        </p:tgtEl>
                                        <p:attrNameLst>
                                          <p:attrName>style.visibility</p:attrName>
                                        </p:attrNameLst>
                                      </p:cBhvr>
                                      <p:to>
                                        <p:strVal val="visible"/>
                                      </p:to>
                                    </p:set>
                                    <p:animEffect transition="in" filter="box(out)">
                                      <p:cBhvr>
                                        <p:cTn id="12" dur="500"/>
                                        <p:tgtEl>
                                          <p:spTgt spid="15770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57706"/>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2" presetClass="mediacall" presetSubtype="0" fill="hold" nodeType="clickEffect">
                                  <p:stCondLst>
                                    <p:cond delay="0"/>
                                  </p:stCondLst>
                                  <p:childTnLst>
                                    <p:cmd type="call" cmd="togglePause">
                                      <p:cBhvr>
                                        <p:cTn id="17" dur="1" fill="hold"/>
                                        <p:tgtEl>
                                          <p:spTgt spid="157706"/>
                                        </p:tgtEl>
                                      </p:cBhvr>
                                    </p:cmd>
                                  </p:childTnLst>
                                </p:cTn>
                              </p:par>
                            </p:childTnLst>
                          </p:cTn>
                        </p:par>
                      </p:childTnLst>
                    </p:cTn>
                  </p:par>
                </p:childTnLst>
              </p:cTn>
              <p:nextCondLst>
                <p:cond evt="onClick" delay="0">
                  <p:tgtEl>
                    <p:spTgt spid="157706"/>
                  </p:tgtEl>
                </p:cond>
              </p:nextCondLst>
            </p:seq>
            <p:video>
              <p:cMediaNode>
                <p:cTn id="18" fill="hold" display="0">
                  <p:stCondLst>
                    <p:cond delay="indefinite"/>
                  </p:stCondLst>
                  <p:endCondLst>
                    <p:cond evt="onNext" delay="0">
                      <p:tgtEl>
                        <p:sldTgt/>
                      </p:tgtEl>
                    </p:cond>
                    <p:cond evt="onPrev" delay="0">
                      <p:tgtEl>
                        <p:sldTgt/>
                      </p:tgtEl>
                    </p:cond>
                  </p:endCondLst>
                </p:cTn>
                <p:tgtEl>
                  <p:spTgt spid="157706"/>
                </p:tgtEl>
              </p:cMediaNode>
            </p:video>
          </p:childTnLst>
        </p:cTn>
      </p:par>
    </p:tnLst>
    <p:bldLst>
      <p:bldP spid="157699" grpId="0"/>
      <p:bldP spid="15770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 Box 2"/>
          <p:cNvSpPr txBox="1">
            <a:spLocks noChangeArrowheads="1"/>
          </p:cNvSpPr>
          <p:nvPr/>
        </p:nvSpPr>
        <p:spPr bwMode="auto">
          <a:xfrm>
            <a:off x="822325" y="1552575"/>
            <a:ext cx="33877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Commercial Soaps</a:t>
            </a:r>
          </a:p>
        </p:txBody>
      </p:sp>
      <p:sp>
        <p:nvSpPr>
          <p:cNvPr id="158723" name="Text Box 3"/>
          <p:cNvSpPr txBox="1">
            <a:spLocks noChangeArrowheads="1"/>
          </p:cNvSpPr>
          <p:nvPr/>
        </p:nvSpPr>
        <p:spPr bwMode="auto">
          <a:xfrm>
            <a:off x="528638" y="2293938"/>
            <a:ext cx="822960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When this happens, the salts formed are insoluble.</a:t>
            </a:r>
            <a:r>
              <a:rPr lang="en-US" altLang="en-US" sz="2400" b="1">
                <a:solidFill>
                  <a:srgbClr val="000000"/>
                </a:solidFill>
              </a:rPr>
              <a:t> </a:t>
            </a:r>
          </a:p>
        </p:txBody>
      </p:sp>
      <p:sp>
        <p:nvSpPr>
          <p:cNvPr id="158727" name="Text Box 7"/>
          <p:cNvSpPr txBox="1">
            <a:spLocks noChangeArrowheads="1"/>
          </p:cNvSpPr>
          <p:nvPr/>
        </p:nvSpPr>
        <p:spPr bwMode="auto">
          <a:xfrm>
            <a:off x="533400" y="2768600"/>
            <a:ext cx="81534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They precipitate out of solution in the form of soap scum.</a:t>
            </a:r>
            <a:r>
              <a:rPr lang="en-US" altLang="en-US" sz="2400" b="1">
                <a:solidFill>
                  <a:srgbClr val="000000"/>
                </a:solidFill>
              </a:rPr>
              <a:t> </a:t>
            </a:r>
          </a:p>
        </p:txBody>
      </p:sp>
    </p:spTree>
    <p:extLst>
      <p:ext uri="{BB962C8B-B14F-4D97-AF65-F5344CB8AC3E}">
        <p14:creationId xmlns:p14="http://schemas.microsoft.com/office/powerpoint/2010/main" val="14058398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58723"/>
                                        </p:tgtEl>
                                        <p:attrNameLst>
                                          <p:attrName>style.visibility</p:attrName>
                                        </p:attrNameLst>
                                      </p:cBhvr>
                                      <p:to>
                                        <p:strVal val="visible"/>
                                      </p:to>
                                    </p:set>
                                    <p:animEffect transition="in" filter="box(out)">
                                      <p:cBhvr>
                                        <p:cTn id="7" dur="500"/>
                                        <p:tgtEl>
                                          <p:spTgt spid="1587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8727"/>
                                        </p:tgtEl>
                                        <p:attrNameLst>
                                          <p:attrName>style.visibility</p:attrName>
                                        </p:attrNameLst>
                                      </p:cBhvr>
                                      <p:to>
                                        <p:strVal val="visible"/>
                                      </p:to>
                                    </p:set>
                                    <p:animEffect transition="in" filter="box(out)">
                                      <p:cBhvr>
                                        <p:cTn id="12" dur="500"/>
                                        <p:tgtEl>
                                          <p:spTgt spid="158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p:bldP spid="1587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2"/>
          <p:cNvSpPr txBox="1">
            <a:spLocks noChangeArrowheads="1"/>
          </p:cNvSpPr>
          <p:nvPr/>
        </p:nvSpPr>
        <p:spPr bwMode="auto">
          <a:xfrm>
            <a:off x="822325" y="1552575"/>
            <a:ext cx="204628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Detergents</a:t>
            </a:r>
          </a:p>
        </p:txBody>
      </p:sp>
      <p:sp>
        <p:nvSpPr>
          <p:cNvPr id="159747" name="Text Box 3"/>
          <p:cNvSpPr txBox="1">
            <a:spLocks noChangeArrowheads="1"/>
          </p:cNvSpPr>
          <p:nvPr/>
        </p:nvSpPr>
        <p:spPr bwMode="auto">
          <a:xfrm>
            <a:off x="528638" y="2293938"/>
            <a:ext cx="83058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Detergents are synthetic products that are made from petroleum molecules, instead of from natural fatty acids like their soap counterparts.</a:t>
            </a:r>
            <a:r>
              <a:rPr lang="en-US" altLang="en-US" sz="2400" b="1">
                <a:solidFill>
                  <a:srgbClr val="000000"/>
                </a:solidFill>
              </a:rPr>
              <a:t> </a:t>
            </a:r>
          </a:p>
        </p:txBody>
      </p:sp>
      <p:sp>
        <p:nvSpPr>
          <p:cNvPr id="159751" name="Text Box 7"/>
          <p:cNvSpPr txBox="1">
            <a:spLocks noChangeArrowheads="1"/>
          </p:cNvSpPr>
          <p:nvPr/>
        </p:nvSpPr>
        <p:spPr bwMode="auto">
          <a:xfrm>
            <a:off x="533400" y="3429000"/>
            <a:ext cx="82296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Similar to soaps, detergents have long hydrocarbon chains, but instead of a carboxylic acid group (–COOH) at the end, they may contain instead a sulfonic acid group.</a:t>
            </a:r>
            <a:r>
              <a:rPr lang="en-US" altLang="en-US" sz="2400" b="1">
                <a:solidFill>
                  <a:srgbClr val="000000"/>
                </a:solidFill>
              </a:rPr>
              <a:t> </a:t>
            </a:r>
          </a:p>
        </p:txBody>
      </p:sp>
    </p:spTree>
    <p:extLst>
      <p:ext uri="{BB962C8B-B14F-4D97-AF65-F5344CB8AC3E}">
        <p14:creationId xmlns:p14="http://schemas.microsoft.com/office/powerpoint/2010/main" val="4069387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59747"/>
                                        </p:tgtEl>
                                        <p:attrNameLst>
                                          <p:attrName>style.visibility</p:attrName>
                                        </p:attrNameLst>
                                      </p:cBhvr>
                                      <p:to>
                                        <p:strVal val="visible"/>
                                      </p:to>
                                    </p:set>
                                    <p:animEffect transition="in" filter="box(out)">
                                      <p:cBhvr>
                                        <p:cTn id="7" dur="500"/>
                                        <p:tgtEl>
                                          <p:spTgt spid="1597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9751"/>
                                        </p:tgtEl>
                                        <p:attrNameLst>
                                          <p:attrName>style.visibility</p:attrName>
                                        </p:attrNameLst>
                                      </p:cBhvr>
                                      <p:to>
                                        <p:strVal val="visible"/>
                                      </p:to>
                                    </p:set>
                                    <p:animEffect transition="in" filter="box(out)">
                                      <p:cBhvr>
                                        <p:cTn id="12" dur="500"/>
                                        <p:tgtEl>
                                          <p:spTgt spid="159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p:bldP spid="1597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ext Box 3"/>
          <p:cNvSpPr txBox="1">
            <a:spLocks noChangeArrowheads="1"/>
          </p:cNvSpPr>
          <p:nvPr/>
        </p:nvSpPr>
        <p:spPr bwMode="auto">
          <a:xfrm>
            <a:off x="822325" y="1552575"/>
            <a:ext cx="263683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Neutralization </a:t>
            </a:r>
          </a:p>
        </p:txBody>
      </p:sp>
      <p:sp>
        <p:nvSpPr>
          <p:cNvPr id="70660" name="Text Box 4"/>
          <p:cNvSpPr txBox="1">
            <a:spLocks noChangeArrowheads="1"/>
          </p:cNvSpPr>
          <p:nvPr/>
        </p:nvSpPr>
        <p:spPr bwMode="auto">
          <a:xfrm>
            <a:off x="528638" y="2293938"/>
            <a:ext cx="76962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A </a:t>
            </a:r>
            <a:r>
              <a:rPr lang="en-US" altLang="en-US" sz="2400" b="1">
                <a:solidFill>
                  <a:srgbClr val="333399"/>
                </a:solidFill>
              </a:rPr>
              <a:t>salt</a:t>
            </a:r>
            <a:r>
              <a:rPr lang="en-US" altLang="en-US" sz="2400">
                <a:solidFill>
                  <a:srgbClr val="000000"/>
                </a:solidFill>
              </a:rPr>
              <a:t> is a compound formed when the negative ions from an acid combine with the positive ions from a base. </a:t>
            </a:r>
          </a:p>
        </p:txBody>
      </p:sp>
      <p:pic>
        <p:nvPicPr>
          <p:cNvPr id="70679" name="Picture 6" descr="audio2">
            <a:hlinkClick r:id="" action="ppaction://noaction">
              <a:snd r:embed="rId2" name="salt.wav"/>
            </a:hlinkClic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200" y="3009900"/>
            <a:ext cx="311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34785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70660"/>
                                        </p:tgtEl>
                                        <p:attrNameLst>
                                          <p:attrName>style.visibility</p:attrName>
                                        </p:attrNameLst>
                                      </p:cBhvr>
                                      <p:to>
                                        <p:strVal val="visible"/>
                                      </p:to>
                                    </p:set>
                                    <p:animEffect transition="in" filter="box(out)">
                                      <p:cBhvr>
                                        <p:cTn id="7" dur="500"/>
                                        <p:tgtEl>
                                          <p:spTgt spid="70660"/>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70679"/>
                                        </p:tgtEl>
                                        <p:attrNameLst>
                                          <p:attrName>style.visibility</p:attrName>
                                        </p:attrNameLst>
                                      </p:cBhvr>
                                      <p:to>
                                        <p:strVal val="visible"/>
                                      </p:to>
                                    </p:set>
                                    <p:animEffect transition="in" filter="box(out)">
                                      <p:cBhvr>
                                        <p:cTn id="11" dur="500"/>
                                        <p:tgtEl>
                                          <p:spTgt spid="70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ext Box 2"/>
          <p:cNvSpPr txBox="1">
            <a:spLocks noChangeArrowheads="1"/>
          </p:cNvSpPr>
          <p:nvPr/>
        </p:nvSpPr>
        <p:spPr bwMode="auto">
          <a:xfrm>
            <a:off x="822325" y="1552575"/>
            <a:ext cx="204628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Detergents</a:t>
            </a:r>
          </a:p>
        </p:txBody>
      </p:sp>
      <p:sp>
        <p:nvSpPr>
          <p:cNvPr id="160771" name="Text Box 3"/>
          <p:cNvSpPr txBox="1">
            <a:spLocks noChangeArrowheads="1"/>
          </p:cNvSpPr>
          <p:nvPr/>
        </p:nvSpPr>
        <p:spPr bwMode="auto">
          <a:xfrm>
            <a:off x="528638" y="2293938"/>
            <a:ext cx="80010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Some detergents contained phosphates, the use of which has been restricted or banned in many states, and these are no longer produced because they cause water pollution.</a:t>
            </a:r>
            <a:r>
              <a:rPr lang="en-US" altLang="en-US" sz="2400" b="1">
                <a:solidFill>
                  <a:srgbClr val="000000"/>
                </a:solidFill>
              </a:rPr>
              <a:t> </a:t>
            </a:r>
          </a:p>
        </p:txBody>
      </p:sp>
      <p:sp>
        <p:nvSpPr>
          <p:cNvPr id="160775" name="Text Box 7"/>
          <p:cNvSpPr txBox="1">
            <a:spLocks noChangeArrowheads="1"/>
          </p:cNvSpPr>
          <p:nvPr/>
        </p:nvSpPr>
        <p:spPr bwMode="auto">
          <a:xfrm>
            <a:off x="533400" y="3771900"/>
            <a:ext cx="80010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Certain sulfonic acid detergents also present problems in the form of excess foaming in water treatment plants and streams.</a:t>
            </a:r>
          </a:p>
        </p:txBody>
      </p:sp>
    </p:spTree>
    <p:extLst>
      <p:ext uri="{BB962C8B-B14F-4D97-AF65-F5344CB8AC3E}">
        <p14:creationId xmlns:p14="http://schemas.microsoft.com/office/powerpoint/2010/main" val="980298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60771"/>
                                        </p:tgtEl>
                                        <p:attrNameLst>
                                          <p:attrName>style.visibility</p:attrName>
                                        </p:attrNameLst>
                                      </p:cBhvr>
                                      <p:to>
                                        <p:strVal val="visible"/>
                                      </p:to>
                                    </p:set>
                                    <p:animEffect transition="in" filter="box(out)">
                                      <p:cBhvr>
                                        <p:cTn id="7" dur="500"/>
                                        <p:tgtEl>
                                          <p:spTgt spid="1607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60775"/>
                                        </p:tgtEl>
                                        <p:attrNameLst>
                                          <p:attrName>style.visibility</p:attrName>
                                        </p:attrNameLst>
                                      </p:cBhvr>
                                      <p:to>
                                        <p:strVal val="visible"/>
                                      </p:to>
                                    </p:set>
                                    <p:animEffect transition="in" filter="box(out)">
                                      <p:cBhvr>
                                        <p:cTn id="12" dur="500"/>
                                        <p:tgtEl>
                                          <p:spTgt spid="160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p:bldP spid="16077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9" name="Text Box 9"/>
          <p:cNvSpPr txBox="1">
            <a:spLocks noChangeArrowheads="1"/>
          </p:cNvSpPr>
          <p:nvPr/>
        </p:nvSpPr>
        <p:spPr bwMode="auto">
          <a:xfrm>
            <a:off x="533400" y="1428750"/>
            <a:ext cx="1757363"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400" b="1">
                <a:solidFill>
                  <a:srgbClr val="ECCA22"/>
                </a:solidFill>
              </a:rPr>
              <a:t>Question 1</a:t>
            </a:r>
          </a:p>
        </p:txBody>
      </p:sp>
      <p:sp>
        <p:nvSpPr>
          <p:cNvPr id="179210" name="Text Box 10"/>
          <p:cNvSpPr txBox="1">
            <a:spLocks noChangeArrowheads="1"/>
          </p:cNvSpPr>
          <p:nvPr/>
        </p:nvSpPr>
        <p:spPr bwMode="auto">
          <a:xfrm>
            <a:off x="533400" y="3276600"/>
            <a:ext cx="8153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000000"/>
                </a:solidFill>
              </a:rPr>
              <a:t>A.  acid</a:t>
            </a:r>
          </a:p>
          <a:p>
            <a:pPr fontAlgn="base">
              <a:spcBef>
                <a:spcPct val="0"/>
              </a:spcBef>
              <a:spcAft>
                <a:spcPct val="0"/>
              </a:spcAft>
            </a:pPr>
            <a:r>
              <a:rPr lang="en-US" altLang="en-US" sz="2400">
                <a:solidFill>
                  <a:srgbClr val="000000"/>
                </a:solidFill>
              </a:rPr>
              <a:t>B.  base</a:t>
            </a:r>
          </a:p>
          <a:p>
            <a:pPr fontAlgn="base">
              <a:spcBef>
                <a:spcPct val="0"/>
              </a:spcBef>
              <a:spcAft>
                <a:spcPct val="0"/>
              </a:spcAft>
            </a:pPr>
            <a:r>
              <a:rPr lang="en-US" altLang="en-US" sz="2400">
                <a:solidFill>
                  <a:srgbClr val="000000"/>
                </a:solidFill>
              </a:rPr>
              <a:t>C.  gaseous</a:t>
            </a:r>
          </a:p>
          <a:p>
            <a:pPr fontAlgn="base">
              <a:spcBef>
                <a:spcPct val="0"/>
              </a:spcBef>
              <a:spcAft>
                <a:spcPct val="0"/>
              </a:spcAft>
            </a:pPr>
            <a:r>
              <a:rPr lang="en-US" altLang="en-US" sz="2400">
                <a:solidFill>
                  <a:srgbClr val="000000"/>
                </a:solidFill>
              </a:rPr>
              <a:t>D.  water</a:t>
            </a:r>
          </a:p>
        </p:txBody>
      </p:sp>
      <p:sp>
        <p:nvSpPr>
          <p:cNvPr id="179211" name="Text Box 11"/>
          <p:cNvSpPr txBox="1">
            <a:spLocks noChangeArrowheads="1"/>
          </p:cNvSpPr>
          <p:nvPr/>
        </p:nvSpPr>
        <p:spPr bwMode="auto">
          <a:xfrm>
            <a:off x="549275" y="1987550"/>
            <a:ext cx="7529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a:solidFill>
                  <a:srgbClr val="000000"/>
                </a:solidFill>
              </a:rPr>
              <a:t>Neutralization takes place in a(n) _________ solution.</a:t>
            </a:r>
            <a:r>
              <a:rPr lang="en-US" altLang="en-US" sz="2400" b="1">
                <a:solidFill>
                  <a:srgbClr val="000000"/>
                </a:solidFill>
              </a:rPr>
              <a:t> </a:t>
            </a:r>
          </a:p>
        </p:txBody>
      </p:sp>
      <p:sp>
        <p:nvSpPr>
          <p:cNvPr id="179213" name="Rectangle 2"/>
          <p:cNvSpPr>
            <a:spLocks noChangeArrowheads="1"/>
          </p:cNvSpPr>
          <p:nvPr/>
        </p:nvSpPr>
        <p:spPr bwMode="auto">
          <a:xfrm>
            <a:off x="2895600" y="66675"/>
            <a:ext cx="3429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600">
                <a:solidFill>
                  <a:schemeClr val="bg1"/>
                </a:solidFill>
                <a:latin typeface="Arial" charset="0"/>
              </a:defRPr>
            </a:lvl1pPr>
            <a:lvl2pPr>
              <a:defRPr sz="3600">
                <a:solidFill>
                  <a:schemeClr val="bg1"/>
                </a:solidFill>
                <a:latin typeface="Arial" charset="0"/>
              </a:defRPr>
            </a:lvl2pPr>
            <a:lvl3pPr>
              <a:defRPr sz="3600">
                <a:solidFill>
                  <a:schemeClr val="bg1"/>
                </a:solidFill>
                <a:latin typeface="Arial" charset="0"/>
              </a:defRPr>
            </a:lvl3pPr>
            <a:lvl4pPr>
              <a:defRPr sz="3600">
                <a:solidFill>
                  <a:schemeClr val="bg1"/>
                </a:solidFill>
                <a:latin typeface="Arial" charset="0"/>
              </a:defRPr>
            </a:lvl4pPr>
            <a:lvl5pPr>
              <a:defRPr sz="3600">
                <a:solidFill>
                  <a:schemeClr val="bg1"/>
                </a:solidFill>
                <a:latin typeface="Arial" charset="0"/>
              </a:defRPr>
            </a:lvl5pPr>
            <a:lvl6pPr marL="457200" fontAlgn="base">
              <a:spcBef>
                <a:spcPct val="0"/>
              </a:spcBef>
              <a:spcAft>
                <a:spcPct val="0"/>
              </a:spcAft>
              <a:defRPr sz="3600">
                <a:solidFill>
                  <a:schemeClr val="bg1"/>
                </a:solidFill>
                <a:latin typeface="Arial" charset="0"/>
              </a:defRPr>
            </a:lvl6pPr>
            <a:lvl7pPr marL="914400" fontAlgn="base">
              <a:spcBef>
                <a:spcPct val="0"/>
              </a:spcBef>
              <a:spcAft>
                <a:spcPct val="0"/>
              </a:spcAft>
              <a:defRPr sz="3600">
                <a:solidFill>
                  <a:schemeClr val="bg1"/>
                </a:solidFill>
                <a:latin typeface="Arial" charset="0"/>
              </a:defRPr>
            </a:lvl7pPr>
            <a:lvl8pPr marL="1371600" fontAlgn="base">
              <a:spcBef>
                <a:spcPct val="0"/>
              </a:spcBef>
              <a:spcAft>
                <a:spcPct val="0"/>
              </a:spcAft>
              <a:defRPr sz="3600">
                <a:solidFill>
                  <a:schemeClr val="bg1"/>
                </a:solidFill>
                <a:latin typeface="Arial" charset="0"/>
              </a:defRPr>
            </a:lvl8pPr>
            <a:lvl9pPr marL="1828800" fontAlgn="base">
              <a:spcBef>
                <a:spcPct val="0"/>
              </a:spcBef>
              <a:spcAft>
                <a:spcPct val="0"/>
              </a:spcAft>
              <a:defRPr sz="3600">
                <a:solidFill>
                  <a:schemeClr val="bg1"/>
                </a:solidFill>
                <a:latin typeface="Arial" charset="0"/>
              </a:defRPr>
            </a:lvl9pPr>
          </a:lstStyle>
          <a:p>
            <a:pPr fontAlgn="base">
              <a:spcBef>
                <a:spcPct val="0"/>
              </a:spcBef>
              <a:spcAft>
                <a:spcPct val="0"/>
              </a:spcAft>
            </a:pPr>
            <a:r>
              <a:rPr lang="en-US" altLang="en-US" b="1">
                <a:solidFill>
                  <a:srgbClr val="FFFFFF"/>
                </a:solidFill>
              </a:rPr>
              <a:t>Section Check</a:t>
            </a:r>
          </a:p>
        </p:txBody>
      </p:sp>
    </p:spTree>
    <p:extLst>
      <p:ext uri="{BB962C8B-B14F-4D97-AF65-F5344CB8AC3E}">
        <p14:creationId xmlns:p14="http://schemas.microsoft.com/office/powerpoint/2010/main" val="1037420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79209"/>
                                        </p:tgtEl>
                                        <p:attrNameLst>
                                          <p:attrName>style.visibility</p:attrName>
                                        </p:attrNameLst>
                                      </p:cBhvr>
                                      <p:to>
                                        <p:strVal val="visible"/>
                                      </p:to>
                                    </p:set>
                                    <p:animEffect transition="in" filter="box(out)">
                                      <p:cBhvr>
                                        <p:cTn id="7" dur="500"/>
                                        <p:tgtEl>
                                          <p:spTgt spid="179209"/>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79211"/>
                                        </p:tgtEl>
                                        <p:attrNameLst>
                                          <p:attrName>style.visibility</p:attrName>
                                        </p:attrNameLst>
                                      </p:cBhvr>
                                      <p:to>
                                        <p:strVal val="visible"/>
                                      </p:to>
                                    </p:set>
                                    <p:animEffect transition="in" filter="box(out)">
                                      <p:cBhvr>
                                        <p:cTn id="11" dur="500"/>
                                        <p:tgtEl>
                                          <p:spTgt spid="17921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79210"/>
                                        </p:tgtEl>
                                        <p:attrNameLst>
                                          <p:attrName>style.visibility</p:attrName>
                                        </p:attrNameLst>
                                      </p:cBhvr>
                                      <p:to>
                                        <p:strVal val="visible"/>
                                      </p:to>
                                    </p:set>
                                    <p:animEffect transition="in" filter="box(out)">
                                      <p:cBhvr>
                                        <p:cTn id="16" dur="500"/>
                                        <p:tgtEl>
                                          <p:spTgt spid="179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9" grpId="0"/>
      <p:bldP spid="179210" grpId="0"/>
      <p:bldP spid="1792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8" name="Text Box 4"/>
          <p:cNvSpPr txBox="1">
            <a:spLocks noChangeArrowheads="1"/>
          </p:cNvSpPr>
          <p:nvPr/>
        </p:nvSpPr>
        <p:spPr bwMode="auto">
          <a:xfrm>
            <a:off x="533400" y="1452563"/>
            <a:ext cx="1285875"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400" b="1">
                <a:solidFill>
                  <a:srgbClr val="ECCA22"/>
                </a:solidFill>
              </a:rPr>
              <a:t>Answer</a:t>
            </a:r>
          </a:p>
        </p:txBody>
      </p:sp>
      <p:sp>
        <p:nvSpPr>
          <p:cNvPr id="180229" name="Text Box 5"/>
          <p:cNvSpPr txBox="1">
            <a:spLocks noChangeArrowheads="1"/>
          </p:cNvSpPr>
          <p:nvPr/>
        </p:nvSpPr>
        <p:spPr bwMode="auto">
          <a:xfrm>
            <a:off x="549275" y="1987550"/>
            <a:ext cx="752951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a:solidFill>
                  <a:srgbClr val="000000"/>
                </a:solidFill>
              </a:rPr>
              <a:t>The answer is D. Neutralization is a chemical reaction between an acid and a base and takes place is a water solution.</a:t>
            </a:r>
          </a:p>
        </p:txBody>
      </p:sp>
      <p:sp>
        <p:nvSpPr>
          <p:cNvPr id="180231" name="Rectangle 2"/>
          <p:cNvSpPr>
            <a:spLocks noChangeArrowheads="1"/>
          </p:cNvSpPr>
          <p:nvPr/>
        </p:nvSpPr>
        <p:spPr bwMode="auto">
          <a:xfrm>
            <a:off x="2895600" y="66675"/>
            <a:ext cx="3429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600">
                <a:solidFill>
                  <a:schemeClr val="bg1"/>
                </a:solidFill>
                <a:latin typeface="Arial" charset="0"/>
              </a:defRPr>
            </a:lvl1pPr>
            <a:lvl2pPr>
              <a:defRPr sz="3600">
                <a:solidFill>
                  <a:schemeClr val="bg1"/>
                </a:solidFill>
                <a:latin typeface="Arial" charset="0"/>
              </a:defRPr>
            </a:lvl2pPr>
            <a:lvl3pPr>
              <a:defRPr sz="3600">
                <a:solidFill>
                  <a:schemeClr val="bg1"/>
                </a:solidFill>
                <a:latin typeface="Arial" charset="0"/>
              </a:defRPr>
            </a:lvl3pPr>
            <a:lvl4pPr>
              <a:defRPr sz="3600">
                <a:solidFill>
                  <a:schemeClr val="bg1"/>
                </a:solidFill>
                <a:latin typeface="Arial" charset="0"/>
              </a:defRPr>
            </a:lvl4pPr>
            <a:lvl5pPr>
              <a:defRPr sz="3600">
                <a:solidFill>
                  <a:schemeClr val="bg1"/>
                </a:solidFill>
                <a:latin typeface="Arial" charset="0"/>
              </a:defRPr>
            </a:lvl5pPr>
            <a:lvl6pPr marL="457200" fontAlgn="base">
              <a:spcBef>
                <a:spcPct val="0"/>
              </a:spcBef>
              <a:spcAft>
                <a:spcPct val="0"/>
              </a:spcAft>
              <a:defRPr sz="3600">
                <a:solidFill>
                  <a:schemeClr val="bg1"/>
                </a:solidFill>
                <a:latin typeface="Arial" charset="0"/>
              </a:defRPr>
            </a:lvl6pPr>
            <a:lvl7pPr marL="914400" fontAlgn="base">
              <a:spcBef>
                <a:spcPct val="0"/>
              </a:spcBef>
              <a:spcAft>
                <a:spcPct val="0"/>
              </a:spcAft>
              <a:defRPr sz="3600">
                <a:solidFill>
                  <a:schemeClr val="bg1"/>
                </a:solidFill>
                <a:latin typeface="Arial" charset="0"/>
              </a:defRPr>
            </a:lvl7pPr>
            <a:lvl8pPr marL="1371600" fontAlgn="base">
              <a:spcBef>
                <a:spcPct val="0"/>
              </a:spcBef>
              <a:spcAft>
                <a:spcPct val="0"/>
              </a:spcAft>
              <a:defRPr sz="3600">
                <a:solidFill>
                  <a:schemeClr val="bg1"/>
                </a:solidFill>
                <a:latin typeface="Arial" charset="0"/>
              </a:defRPr>
            </a:lvl8pPr>
            <a:lvl9pPr marL="1828800" fontAlgn="base">
              <a:spcBef>
                <a:spcPct val="0"/>
              </a:spcBef>
              <a:spcAft>
                <a:spcPct val="0"/>
              </a:spcAft>
              <a:defRPr sz="3600">
                <a:solidFill>
                  <a:schemeClr val="bg1"/>
                </a:solidFill>
                <a:latin typeface="Arial" charset="0"/>
              </a:defRPr>
            </a:lvl9pPr>
          </a:lstStyle>
          <a:p>
            <a:pPr fontAlgn="base">
              <a:spcBef>
                <a:spcPct val="0"/>
              </a:spcBef>
              <a:spcAft>
                <a:spcPct val="0"/>
              </a:spcAft>
            </a:pPr>
            <a:r>
              <a:rPr lang="en-US" altLang="en-US" b="1">
                <a:solidFill>
                  <a:srgbClr val="FFFFFF"/>
                </a:solidFill>
              </a:rPr>
              <a:t>Section Check</a:t>
            </a:r>
          </a:p>
        </p:txBody>
      </p:sp>
    </p:spTree>
    <p:extLst>
      <p:ext uri="{BB962C8B-B14F-4D97-AF65-F5344CB8AC3E}">
        <p14:creationId xmlns:p14="http://schemas.microsoft.com/office/powerpoint/2010/main" val="1157333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80228"/>
                                        </p:tgtEl>
                                        <p:attrNameLst>
                                          <p:attrName>style.visibility</p:attrName>
                                        </p:attrNameLst>
                                      </p:cBhvr>
                                      <p:to>
                                        <p:strVal val="visible"/>
                                      </p:to>
                                    </p:set>
                                    <p:animEffect transition="in" filter="box(out)">
                                      <p:cBhvr>
                                        <p:cTn id="7" dur="500"/>
                                        <p:tgtEl>
                                          <p:spTgt spid="180228"/>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80229"/>
                                        </p:tgtEl>
                                        <p:attrNameLst>
                                          <p:attrName>style.visibility</p:attrName>
                                        </p:attrNameLst>
                                      </p:cBhvr>
                                      <p:to>
                                        <p:strVal val="visible"/>
                                      </p:to>
                                    </p:set>
                                    <p:animEffect transition="in" filter="box(out)">
                                      <p:cBhvr>
                                        <p:cTn id="11" dur="500"/>
                                        <p:tgtEl>
                                          <p:spTgt spid="18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8" grpId="0"/>
      <p:bldP spid="1802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2" name="Text Box 4"/>
          <p:cNvSpPr txBox="1">
            <a:spLocks noChangeArrowheads="1"/>
          </p:cNvSpPr>
          <p:nvPr/>
        </p:nvSpPr>
        <p:spPr bwMode="auto">
          <a:xfrm>
            <a:off x="533400" y="1428750"/>
            <a:ext cx="1757363"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400" b="1">
                <a:solidFill>
                  <a:srgbClr val="ECCA22"/>
                </a:solidFill>
              </a:rPr>
              <a:t>Question 2</a:t>
            </a:r>
          </a:p>
        </p:txBody>
      </p:sp>
      <p:sp>
        <p:nvSpPr>
          <p:cNvPr id="196614" name="Text Box 6"/>
          <p:cNvSpPr txBox="1">
            <a:spLocks noChangeArrowheads="1"/>
          </p:cNvSpPr>
          <p:nvPr/>
        </p:nvSpPr>
        <p:spPr bwMode="auto">
          <a:xfrm>
            <a:off x="549275" y="1981200"/>
            <a:ext cx="75295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a:solidFill>
                  <a:srgbClr val="000000"/>
                </a:solidFill>
              </a:rPr>
              <a:t>What type of compound forms when negative ions from an acid combine with positive ions from a base?</a:t>
            </a:r>
          </a:p>
        </p:txBody>
      </p:sp>
      <p:sp>
        <p:nvSpPr>
          <p:cNvPr id="196615" name="Text Box 7"/>
          <p:cNvSpPr txBox="1">
            <a:spLocks noChangeArrowheads="1"/>
          </p:cNvSpPr>
          <p:nvPr/>
        </p:nvSpPr>
        <p:spPr bwMode="auto">
          <a:xfrm>
            <a:off x="533400" y="3867150"/>
            <a:ext cx="1285875"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400" b="1">
                <a:solidFill>
                  <a:srgbClr val="ECCA22"/>
                </a:solidFill>
              </a:rPr>
              <a:t>Answer</a:t>
            </a:r>
          </a:p>
        </p:txBody>
      </p:sp>
      <p:sp>
        <p:nvSpPr>
          <p:cNvPr id="196616" name="Text Box 8"/>
          <p:cNvSpPr txBox="1">
            <a:spLocks noChangeArrowheads="1"/>
          </p:cNvSpPr>
          <p:nvPr/>
        </p:nvSpPr>
        <p:spPr bwMode="auto">
          <a:xfrm>
            <a:off x="533400" y="4419600"/>
            <a:ext cx="75295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a:solidFill>
                  <a:srgbClr val="000000"/>
                </a:solidFill>
              </a:rPr>
              <a:t>A salt is a compound that forms when negative ions from an acid combine with positive ions from a base.</a:t>
            </a:r>
          </a:p>
        </p:txBody>
      </p:sp>
      <p:sp>
        <p:nvSpPr>
          <p:cNvPr id="196618" name="Rectangle 2"/>
          <p:cNvSpPr>
            <a:spLocks noChangeArrowheads="1"/>
          </p:cNvSpPr>
          <p:nvPr/>
        </p:nvSpPr>
        <p:spPr bwMode="auto">
          <a:xfrm>
            <a:off x="2895600" y="66675"/>
            <a:ext cx="3429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600">
                <a:solidFill>
                  <a:schemeClr val="bg1"/>
                </a:solidFill>
                <a:latin typeface="Arial" charset="0"/>
              </a:defRPr>
            </a:lvl1pPr>
            <a:lvl2pPr>
              <a:defRPr sz="3600">
                <a:solidFill>
                  <a:schemeClr val="bg1"/>
                </a:solidFill>
                <a:latin typeface="Arial" charset="0"/>
              </a:defRPr>
            </a:lvl2pPr>
            <a:lvl3pPr>
              <a:defRPr sz="3600">
                <a:solidFill>
                  <a:schemeClr val="bg1"/>
                </a:solidFill>
                <a:latin typeface="Arial" charset="0"/>
              </a:defRPr>
            </a:lvl3pPr>
            <a:lvl4pPr>
              <a:defRPr sz="3600">
                <a:solidFill>
                  <a:schemeClr val="bg1"/>
                </a:solidFill>
                <a:latin typeface="Arial" charset="0"/>
              </a:defRPr>
            </a:lvl4pPr>
            <a:lvl5pPr>
              <a:defRPr sz="3600">
                <a:solidFill>
                  <a:schemeClr val="bg1"/>
                </a:solidFill>
                <a:latin typeface="Arial" charset="0"/>
              </a:defRPr>
            </a:lvl5pPr>
            <a:lvl6pPr marL="457200" fontAlgn="base">
              <a:spcBef>
                <a:spcPct val="0"/>
              </a:spcBef>
              <a:spcAft>
                <a:spcPct val="0"/>
              </a:spcAft>
              <a:defRPr sz="3600">
                <a:solidFill>
                  <a:schemeClr val="bg1"/>
                </a:solidFill>
                <a:latin typeface="Arial" charset="0"/>
              </a:defRPr>
            </a:lvl6pPr>
            <a:lvl7pPr marL="914400" fontAlgn="base">
              <a:spcBef>
                <a:spcPct val="0"/>
              </a:spcBef>
              <a:spcAft>
                <a:spcPct val="0"/>
              </a:spcAft>
              <a:defRPr sz="3600">
                <a:solidFill>
                  <a:schemeClr val="bg1"/>
                </a:solidFill>
                <a:latin typeface="Arial" charset="0"/>
              </a:defRPr>
            </a:lvl7pPr>
            <a:lvl8pPr marL="1371600" fontAlgn="base">
              <a:spcBef>
                <a:spcPct val="0"/>
              </a:spcBef>
              <a:spcAft>
                <a:spcPct val="0"/>
              </a:spcAft>
              <a:defRPr sz="3600">
                <a:solidFill>
                  <a:schemeClr val="bg1"/>
                </a:solidFill>
                <a:latin typeface="Arial" charset="0"/>
              </a:defRPr>
            </a:lvl8pPr>
            <a:lvl9pPr marL="1828800" fontAlgn="base">
              <a:spcBef>
                <a:spcPct val="0"/>
              </a:spcBef>
              <a:spcAft>
                <a:spcPct val="0"/>
              </a:spcAft>
              <a:defRPr sz="3600">
                <a:solidFill>
                  <a:schemeClr val="bg1"/>
                </a:solidFill>
                <a:latin typeface="Arial" charset="0"/>
              </a:defRPr>
            </a:lvl9pPr>
          </a:lstStyle>
          <a:p>
            <a:pPr fontAlgn="base">
              <a:spcBef>
                <a:spcPct val="0"/>
              </a:spcBef>
              <a:spcAft>
                <a:spcPct val="0"/>
              </a:spcAft>
            </a:pPr>
            <a:r>
              <a:rPr lang="en-US" altLang="en-US" b="1">
                <a:solidFill>
                  <a:srgbClr val="FFFFFF"/>
                </a:solidFill>
              </a:rPr>
              <a:t>Section Check</a:t>
            </a:r>
          </a:p>
        </p:txBody>
      </p:sp>
    </p:spTree>
    <p:extLst>
      <p:ext uri="{BB962C8B-B14F-4D97-AF65-F5344CB8AC3E}">
        <p14:creationId xmlns:p14="http://schemas.microsoft.com/office/powerpoint/2010/main" val="40120455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96612"/>
                                        </p:tgtEl>
                                        <p:attrNameLst>
                                          <p:attrName>style.visibility</p:attrName>
                                        </p:attrNameLst>
                                      </p:cBhvr>
                                      <p:to>
                                        <p:strVal val="visible"/>
                                      </p:to>
                                    </p:set>
                                    <p:animEffect transition="in" filter="box(out)">
                                      <p:cBhvr>
                                        <p:cTn id="7" dur="500"/>
                                        <p:tgtEl>
                                          <p:spTgt spid="196612"/>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96614"/>
                                        </p:tgtEl>
                                        <p:attrNameLst>
                                          <p:attrName>style.visibility</p:attrName>
                                        </p:attrNameLst>
                                      </p:cBhvr>
                                      <p:to>
                                        <p:strVal val="visible"/>
                                      </p:to>
                                    </p:set>
                                    <p:animEffect transition="in" filter="box(out)">
                                      <p:cBhvr>
                                        <p:cTn id="11" dur="500"/>
                                        <p:tgtEl>
                                          <p:spTgt spid="19661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96615"/>
                                        </p:tgtEl>
                                        <p:attrNameLst>
                                          <p:attrName>style.visibility</p:attrName>
                                        </p:attrNameLst>
                                      </p:cBhvr>
                                      <p:to>
                                        <p:strVal val="visible"/>
                                      </p:to>
                                    </p:set>
                                    <p:animEffect transition="in" filter="box(out)">
                                      <p:cBhvr>
                                        <p:cTn id="16" dur="500"/>
                                        <p:tgtEl>
                                          <p:spTgt spid="196615"/>
                                        </p:tgtEl>
                                      </p:cBhvr>
                                    </p:animEffect>
                                  </p:childTnLst>
                                </p:cTn>
                              </p:par>
                            </p:childTnLst>
                          </p:cTn>
                        </p:par>
                        <p:par>
                          <p:cTn id="17" fill="hold" nodeType="afterGroup">
                            <p:stCondLst>
                              <p:cond delay="500"/>
                            </p:stCondLst>
                            <p:childTnLst>
                              <p:par>
                                <p:cTn id="18" presetID="4" presetClass="entr" presetSubtype="32" fill="hold" grpId="0" nodeType="afterEffect">
                                  <p:stCondLst>
                                    <p:cond delay="0"/>
                                  </p:stCondLst>
                                  <p:childTnLst>
                                    <p:set>
                                      <p:cBhvr>
                                        <p:cTn id="19" dur="1" fill="hold">
                                          <p:stCondLst>
                                            <p:cond delay="0"/>
                                          </p:stCondLst>
                                        </p:cTn>
                                        <p:tgtEl>
                                          <p:spTgt spid="196616"/>
                                        </p:tgtEl>
                                        <p:attrNameLst>
                                          <p:attrName>style.visibility</p:attrName>
                                        </p:attrNameLst>
                                      </p:cBhvr>
                                      <p:to>
                                        <p:strVal val="visible"/>
                                      </p:to>
                                    </p:set>
                                    <p:animEffect transition="in" filter="box(out)">
                                      <p:cBhvr>
                                        <p:cTn id="20" dur="500"/>
                                        <p:tgtEl>
                                          <p:spTgt spid="196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2" grpId="0"/>
      <p:bldP spid="196614" grpId="0"/>
      <p:bldP spid="196615" grpId="0"/>
      <p:bldP spid="1966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7" name="Text Box 5"/>
          <p:cNvSpPr txBox="1">
            <a:spLocks noChangeArrowheads="1"/>
          </p:cNvSpPr>
          <p:nvPr/>
        </p:nvSpPr>
        <p:spPr bwMode="auto">
          <a:xfrm>
            <a:off x="549275" y="1987550"/>
            <a:ext cx="75295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a:solidFill>
                  <a:srgbClr val="000000"/>
                </a:solidFill>
              </a:rPr>
              <a:t>What is the general equation representing acid-base reactions in water?</a:t>
            </a:r>
          </a:p>
        </p:txBody>
      </p:sp>
      <p:sp>
        <p:nvSpPr>
          <p:cNvPr id="197639" name="Text Box 7"/>
          <p:cNvSpPr txBox="1">
            <a:spLocks noChangeArrowheads="1"/>
          </p:cNvSpPr>
          <p:nvPr/>
        </p:nvSpPr>
        <p:spPr bwMode="auto">
          <a:xfrm>
            <a:off x="533400" y="1428750"/>
            <a:ext cx="1757363"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400" b="1">
                <a:solidFill>
                  <a:srgbClr val="ECCA22"/>
                </a:solidFill>
              </a:rPr>
              <a:t>Question 3</a:t>
            </a:r>
          </a:p>
        </p:txBody>
      </p:sp>
      <p:sp>
        <p:nvSpPr>
          <p:cNvPr id="197640" name="Text Box 8"/>
          <p:cNvSpPr txBox="1">
            <a:spLocks noChangeArrowheads="1"/>
          </p:cNvSpPr>
          <p:nvPr/>
        </p:nvSpPr>
        <p:spPr bwMode="auto">
          <a:xfrm>
            <a:off x="533400" y="3562350"/>
            <a:ext cx="1285875"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400" b="1">
                <a:solidFill>
                  <a:srgbClr val="ECCA22"/>
                </a:solidFill>
              </a:rPr>
              <a:t>Answer</a:t>
            </a:r>
          </a:p>
        </p:txBody>
      </p:sp>
      <p:sp>
        <p:nvSpPr>
          <p:cNvPr id="197641" name="Text Box 9"/>
          <p:cNvSpPr txBox="1">
            <a:spLocks noChangeArrowheads="1"/>
          </p:cNvSpPr>
          <p:nvPr/>
        </p:nvSpPr>
        <p:spPr bwMode="auto">
          <a:xfrm>
            <a:off x="549275" y="4097338"/>
            <a:ext cx="75295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400">
                <a:solidFill>
                  <a:srgbClr val="000000"/>
                </a:solidFill>
              </a:rPr>
              <a:t>The general equation is acid + base → salt + water. A specific example is:</a:t>
            </a:r>
            <a:endParaRPr lang="en-US" altLang="en-US" sz="2400" b="1">
              <a:solidFill>
                <a:srgbClr val="FF3399"/>
              </a:solidFill>
            </a:endParaRPr>
          </a:p>
        </p:txBody>
      </p:sp>
      <p:pic>
        <p:nvPicPr>
          <p:cNvPr id="197647"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181600"/>
            <a:ext cx="8077200" cy="527050"/>
          </a:xfrm>
          <a:prstGeom prst="rect">
            <a:avLst/>
          </a:prstGeom>
          <a:noFill/>
          <a:extLst>
            <a:ext uri="{909E8E84-426E-40DD-AFC4-6F175D3DCCD1}">
              <a14:hiddenFill xmlns:a14="http://schemas.microsoft.com/office/drawing/2010/main">
                <a:solidFill>
                  <a:srgbClr val="FFFFFF"/>
                </a:solidFill>
              </a14:hiddenFill>
            </a:ext>
          </a:extLst>
        </p:spPr>
      </p:pic>
      <p:sp>
        <p:nvSpPr>
          <p:cNvPr id="197649" name="Rectangle 2"/>
          <p:cNvSpPr>
            <a:spLocks noChangeArrowheads="1"/>
          </p:cNvSpPr>
          <p:nvPr/>
        </p:nvSpPr>
        <p:spPr bwMode="auto">
          <a:xfrm>
            <a:off x="2895600" y="66675"/>
            <a:ext cx="3429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600">
                <a:solidFill>
                  <a:schemeClr val="bg1"/>
                </a:solidFill>
                <a:latin typeface="Arial" charset="0"/>
              </a:defRPr>
            </a:lvl1pPr>
            <a:lvl2pPr>
              <a:defRPr sz="3600">
                <a:solidFill>
                  <a:schemeClr val="bg1"/>
                </a:solidFill>
                <a:latin typeface="Arial" charset="0"/>
              </a:defRPr>
            </a:lvl2pPr>
            <a:lvl3pPr>
              <a:defRPr sz="3600">
                <a:solidFill>
                  <a:schemeClr val="bg1"/>
                </a:solidFill>
                <a:latin typeface="Arial" charset="0"/>
              </a:defRPr>
            </a:lvl3pPr>
            <a:lvl4pPr>
              <a:defRPr sz="3600">
                <a:solidFill>
                  <a:schemeClr val="bg1"/>
                </a:solidFill>
                <a:latin typeface="Arial" charset="0"/>
              </a:defRPr>
            </a:lvl4pPr>
            <a:lvl5pPr>
              <a:defRPr sz="3600">
                <a:solidFill>
                  <a:schemeClr val="bg1"/>
                </a:solidFill>
                <a:latin typeface="Arial" charset="0"/>
              </a:defRPr>
            </a:lvl5pPr>
            <a:lvl6pPr marL="457200" fontAlgn="base">
              <a:spcBef>
                <a:spcPct val="0"/>
              </a:spcBef>
              <a:spcAft>
                <a:spcPct val="0"/>
              </a:spcAft>
              <a:defRPr sz="3600">
                <a:solidFill>
                  <a:schemeClr val="bg1"/>
                </a:solidFill>
                <a:latin typeface="Arial" charset="0"/>
              </a:defRPr>
            </a:lvl6pPr>
            <a:lvl7pPr marL="914400" fontAlgn="base">
              <a:spcBef>
                <a:spcPct val="0"/>
              </a:spcBef>
              <a:spcAft>
                <a:spcPct val="0"/>
              </a:spcAft>
              <a:defRPr sz="3600">
                <a:solidFill>
                  <a:schemeClr val="bg1"/>
                </a:solidFill>
                <a:latin typeface="Arial" charset="0"/>
              </a:defRPr>
            </a:lvl7pPr>
            <a:lvl8pPr marL="1371600" fontAlgn="base">
              <a:spcBef>
                <a:spcPct val="0"/>
              </a:spcBef>
              <a:spcAft>
                <a:spcPct val="0"/>
              </a:spcAft>
              <a:defRPr sz="3600">
                <a:solidFill>
                  <a:schemeClr val="bg1"/>
                </a:solidFill>
                <a:latin typeface="Arial" charset="0"/>
              </a:defRPr>
            </a:lvl8pPr>
            <a:lvl9pPr marL="1828800" fontAlgn="base">
              <a:spcBef>
                <a:spcPct val="0"/>
              </a:spcBef>
              <a:spcAft>
                <a:spcPct val="0"/>
              </a:spcAft>
              <a:defRPr sz="3600">
                <a:solidFill>
                  <a:schemeClr val="bg1"/>
                </a:solidFill>
                <a:latin typeface="Arial" charset="0"/>
              </a:defRPr>
            </a:lvl9pPr>
          </a:lstStyle>
          <a:p>
            <a:pPr fontAlgn="base">
              <a:spcBef>
                <a:spcPct val="0"/>
              </a:spcBef>
              <a:spcAft>
                <a:spcPct val="0"/>
              </a:spcAft>
            </a:pPr>
            <a:r>
              <a:rPr lang="en-US" altLang="en-US" b="1">
                <a:solidFill>
                  <a:srgbClr val="FFFFFF"/>
                </a:solidFill>
              </a:rPr>
              <a:t>Section Check</a:t>
            </a:r>
          </a:p>
        </p:txBody>
      </p:sp>
    </p:spTree>
    <p:extLst>
      <p:ext uri="{BB962C8B-B14F-4D97-AF65-F5344CB8AC3E}">
        <p14:creationId xmlns:p14="http://schemas.microsoft.com/office/powerpoint/2010/main" val="30129793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97639"/>
                                        </p:tgtEl>
                                        <p:attrNameLst>
                                          <p:attrName>style.visibility</p:attrName>
                                        </p:attrNameLst>
                                      </p:cBhvr>
                                      <p:to>
                                        <p:strVal val="visible"/>
                                      </p:to>
                                    </p:set>
                                    <p:animEffect transition="in" filter="box(out)">
                                      <p:cBhvr>
                                        <p:cTn id="7" dur="500"/>
                                        <p:tgtEl>
                                          <p:spTgt spid="197639"/>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97637"/>
                                        </p:tgtEl>
                                        <p:attrNameLst>
                                          <p:attrName>style.visibility</p:attrName>
                                        </p:attrNameLst>
                                      </p:cBhvr>
                                      <p:to>
                                        <p:strVal val="visible"/>
                                      </p:to>
                                    </p:set>
                                    <p:animEffect transition="in" filter="box(out)">
                                      <p:cBhvr>
                                        <p:cTn id="11" dur="500"/>
                                        <p:tgtEl>
                                          <p:spTgt spid="19763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97640"/>
                                        </p:tgtEl>
                                        <p:attrNameLst>
                                          <p:attrName>style.visibility</p:attrName>
                                        </p:attrNameLst>
                                      </p:cBhvr>
                                      <p:to>
                                        <p:strVal val="visible"/>
                                      </p:to>
                                    </p:set>
                                    <p:animEffect transition="in" filter="box(out)">
                                      <p:cBhvr>
                                        <p:cTn id="16" dur="500"/>
                                        <p:tgtEl>
                                          <p:spTgt spid="197640"/>
                                        </p:tgtEl>
                                      </p:cBhvr>
                                    </p:animEffect>
                                  </p:childTnLst>
                                </p:cTn>
                              </p:par>
                            </p:childTnLst>
                          </p:cTn>
                        </p:par>
                        <p:par>
                          <p:cTn id="17" fill="hold" nodeType="afterGroup">
                            <p:stCondLst>
                              <p:cond delay="500"/>
                            </p:stCondLst>
                            <p:childTnLst>
                              <p:par>
                                <p:cTn id="18" presetID="4" presetClass="entr" presetSubtype="32" fill="hold" grpId="0" nodeType="afterEffect">
                                  <p:stCondLst>
                                    <p:cond delay="0"/>
                                  </p:stCondLst>
                                  <p:childTnLst>
                                    <p:set>
                                      <p:cBhvr>
                                        <p:cTn id="19" dur="1" fill="hold">
                                          <p:stCondLst>
                                            <p:cond delay="0"/>
                                          </p:stCondLst>
                                        </p:cTn>
                                        <p:tgtEl>
                                          <p:spTgt spid="197641"/>
                                        </p:tgtEl>
                                        <p:attrNameLst>
                                          <p:attrName>style.visibility</p:attrName>
                                        </p:attrNameLst>
                                      </p:cBhvr>
                                      <p:to>
                                        <p:strVal val="visible"/>
                                      </p:to>
                                    </p:set>
                                    <p:animEffect transition="in" filter="box(out)">
                                      <p:cBhvr>
                                        <p:cTn id="20" dur="500"/>
                                        <p:tgtEl>
                                          <p:spTgt spid="197641"/>
                                        </p:tgtEl>
                                      </p:cBhvr>
                                    </p:animEffect>
                                  </p:childTnLst>
                                </p:cTn>
                              </p:par>
                              <p:par>
                                <p:cTn id="21" presetID="4" presetClass="entr" presetSubtype="16" fill="hold" nodeType="withEffect">
                                  <p:stCondLst>
                                    <p:cond delay="0"/>
                                  </p:stCondLst>
                                  <p:childTnLst>
                                    <p:set>
                                      <p:cBhvr>
                                        <p:cTn id="22" dur="1" fill="hold">
                                          <p:stCondLst>
                                            <p:cond delay="0"/>
                                          </p:stCondLst>
                                        </p:cTn>
                                        <p:tgtEl>
                                          <p:spTgt spid="197647"/>
                                        </p:tgtEl>
                                        <p:attrNameLst>
                                          <p:attrName>style.visibility</p:attrName>
                                        </p:attrNameLst>
                                      </p:cBhvr>
                                      <p:to>
                                        <p:strVal val="visible"/>
                                      </p:to>
                                    </p:set>
                                    <p:animEffect transition="in" filter="box(in)">
                                      <p:cBhvr>
                                        <p:cTn id="23" dur="500"/>
                                        <p:tgtEl>
                                          <p:spTgt spid="197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7" grpId="0"/>
      <p:bldP spid="197639" grpId="0"/>
      <p:bldP spid="197640" grpId="0"/>
      <p:bldP spid="1976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2"/>
          <p:cNvSpPr txBox="1">
            <a:spLocks noChangeArrowheads="1"/>
          </p:cNvSpPr>
          <p:nvPr/>
        </p:nvSpPr>
        <p:spPr bwMode="auto">
          <a:xfrm>
            <a:off x="822325" y="1552575"/>
            <a:ext cx="382746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Acid-Base Reactions </a:t>
            </a:r>
          </a:p>
        </p:txBody>
      </p:sp>
      <p:sp>
        <p:nvSpPr>
          <p:cNvPr id="141315" name="Text Box 3"/>
          <p:cNvSpPr txBox="1">
            <a:spLocks noChangeArrowheads="1"/>
          </p:cNvSpPr>
          <p:nvPr/>
        </p:nvSpPr>
        <p:spPr bwMode="auto">
          <a:xfrm>
            <a:off x="528638" y="2293938"/>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 following general equation represents acid-base reactions in water.</a:t>
            </a:r>
            <a:r>
              <a:rPr lang="en-US" altLang="en-US" sz="2400" b="1">
                <a:solidFill>
                  <a:srgbClr val="000000"/>
                </a:solidFill>
              </a:rPr>
              <a:t> </a:t>
            </a:r>
          </a:p>
        </p:txBody>
      </p:sp>
      <p:sp>
        <p:nvSpPr>
          <p:cNvPr id="141316" name="Text Box 4"/>
          <p:cNvSpPr txBox="1">
            <a:spLocks noChangeArrowheads="1"/>
          </p:cNvSpPr>
          <p:nvPr/>
        </p:nvSpPr>
        <p:spPr bwMode="auto">
          <a:xfrm>
            <a:off x="533400" y="3648075"/>
            <a:ext cx="75438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Another neutralization reaction occurs between HCI, an acid, and Ca(OH)</a:t>
            </a:r>
            <a:r>
              <a:rPr lang="en-US" altLang="en-US" sz="2400" baseline="-25000">
                <a:solidFill>
                  <a:srgbClr val="000000"/>
                </a:solidFill>
              </a:rPr>
              <a:t>2</a:t>
            </a:r>
            <a:r>
              <a:rPr lang="en-US" altLang="en-US" sz="2400">
                <a:solidFill>
                  <a:srgbClr val="000000"/>
                </a:solidFill>
              </a:rPr>
              <a:t>, a base producing water and the salt CaCl</a:t>
            </a:r>
            <a:r>
              <a:rPr lang="en-US" altLang="en-US" sz="2400" baseline="-25000">
                <a:solidFill>
                  <a:srgbClr val="000000"/>
                </a:solidFill>
              </a:rPr>
              <a:t>2</a:t>
            </a:r>
            <a:r>
              <a:rPr lang="en-US" altLang="en-US" sz="2400">
                <a:solidFill>
                  <a:srgbClr val="000000"/>
                </a:solidFill>
              </a:rPr>
              <a:t>.</a:t>
            </a:r>
            <a:r>
              <a:rPr lang="en-US" altLang="en-US" sz="2400" b="1">
                <a:solidFill>
                  <a:srgbClr val="000000"/>
                </a:solidFill>
              </a:rPr>
              <a:t> </a:t>
            </a:r>
          </a:p>
        </p:txBody>
      </p:sp>
      <p:pic>
        <p:nvPicPr>
          <p:cNvPr id="141326"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5029200"/>
            <a:ext cx="5486400" cy="358775"/>
          </a:xfrm>
          <a:prstGeom prst="rect">
            <a:avLst/>
          </a:prstGeom>
          <a:noFill/>
          <a:extLst>
            <a:ext uri="{909E8E84-426E-40DD-AFC4-6F175D3DCCD1}">
              <a14:hiddenFill xmlns:a14="http://schemas.microsoft.com/office/drawing/2010/main">
                <a:solidFill>
                  <a:srgbClr val="FFFFFF"/>
                </a:solidFill>
              </a14:hiddenFill>
            </a:ext>
          </a:extLst>
        </p:spPr>
      </p:pic>
      <p:pic>
        <p:nvPicPr>
          <p:cNvPr id="14132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060700"/>
            <a:ext cx="4105275" cy="52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743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41315"/>
                                        </p:tgtEl>
                                        <p:attrNameLst>
                                          <p:attrName>style.visibility</p:attrName>
                                        </p:attrNameLst>
                                      </p:cBhvr>
                                      <p:to>
                                        <p:strVal val="visible"/>
                                      </p:to>
                                    </p:set>
                                    <p:animEffect transition="in" filter="box(out)">
                                      <p:cBhvr>
                                        <p:cTn id="7" dur="500"/>
                                        <p:tgtEl>
                                          <p:spTgt spid="141315"/>
                                        </p:tgtEl>
                                      </p:cBhvr>
                                    </p:animEffect>
                                  </p:childTnLst>
                                </p:cTn>
                              </p:par>
                              <p:par>
                                <p:cTn id="8" presetID="4" presetClass="entr" presetSubtype="16" fill="hold" nodeType="withEffect">
                                  <p:stCondLst>
                                    <p:cond delay="0"/>
                                  </p:stCondLst>
                                  <p:childTnLst>
                                    <p:set>
                                      <p:cBhvr>
                                        <p:cTn id="9" dur="1" fill="hold">
                                          <p:stCondLst>
                                            <p:cond delay="0"/>
                                          </p:stCondLst>
                                        </p:cTn>
                                        <p:tgtEl>
                                          <p:spTgt spid="141327"/>
                                        </p:tgtEl>
                                        <p:attrNameLst>
                                          <p:attrName>style.visibility</p:attrName>
                                        </p:attrNameLst>
                                      </p:cBhvr>
                                      <p:to>
                                        <p:strVal val="visible"/>
                                      </p:to>
                                    </p:set>
                                    <p:animEffect transition="in" filter="box(in)">
                                      <p:cBhvr>
                                        <p:cTn id="10" dur="500"/>
                                        <p:tgtEl>
                                          <p:spTgt spid="14132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141316"/>
                                        </p:tgtEl>
                                        <p:attrNameLst>
                                          <p:attrName>style.visibility</p:attrName>
                                        </p:attrNameLst>
                                      </p:cBhvr>
                                      <p:to>
                                        <p:strVal val="visible"/>
                                      </p:to>
                                    </p:set>
                                    <p:animEffect transition="in" filter="box(out)">
                                      <p:cBhvr>
                                        <p:cTn id="15" dur="500"/>
                                        <p:tgtEl>
                                          <p:spTgt spid="141316"/>
                                        </p:tgtEl>
                                      </p:cBhvr>
                                    </p:animEffect>
                                  </p:childTnLst>
                                </p:cTn>
                              </p:par>
                              <p:par>
                                <p:cTn id="16" presetID="4" presetClass="entr" presetSubtype="16" fill="hold" nodeType="withEffect">
                                  <p:stCondLst>
                                    <p:cond delay="0"/>
                                  </p:stCondLst>
                                  <p:childTnLst>
                                    <p:set>
                                      <p:cBhvr>
                                        <p:cTn id="17" dur="1" fill="hold">
                                          <p:stCondLst>
                                            <p:cond delay="0"/>
                                          </p:stCondLst>
                                        </p:cTn>
                                        <p:tgtEl>
                                          <p:spTgt spid="141326"/>
                                        </p:tgtEl>
                                        <p:attrNameLst>
                                          <p:attrName>style.visibility</p:attrName>
                                        </p:attrNameLst>
                                      </p:cBhvr>
                                      <p:to>
                                        <p:strVal val="visible"/>
                                      </p:to>
                                    </p:set>
                                    <p:animEffect transition="in" filter="box(in)">
                                      <p:cBhvr>
                                        <p:cTn id="18" dur="500"/>
                                        <p:tgtEl>
                                          <p:spTgt spid="141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p:bldP spid="1413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2"/>
          <p:cNvSpPr txBox="1">
            <a:spLocks noChangeArrowheads="1"/>
          </p:cNvSpPr>
          <p:nvPr/>
        </p:nvSpPr>
        <p:spPr bwMode="auto">
          <a:xfrm>
            <a:off x="822325" y="1552575"/>
            <a:ext cx="11334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Salts </a:t>
            </a:r>
          </a:p>
        </p:txBody>
      </p:sp>
      <p:sp>
        <p:nvSpPr>
          <p:cNvPr id="142339" name="Text Box 3"/>
          <p:cNvSpPr txBox="1">
            <a:spLocks noChangeArrowheads="1"/>
          </p:cNvSpPr>
          <p:nvPr/>
        </p:nvSpPr>
        <p:spPr bwMode="auto">
          <a:xfrm>
            <a:off x="528638" y="2293938"/>
            <a:ext cx="29718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Salt is essential for many animals large and small.</a:t>
            </a:r>
            <a:r>
              <a:rPr lang="en-US" altLang="en-US" sz="2400" b="1">
                <a:solidFill>
                  <a:srgbClr val="000000"/>
                </a:solidFill>
              </a:rPr>
              <a:t> </a:t>
            </a:r>
          </a:p>
        </p:txBody>
      </p:sp>
      <p:sp>
        <p:nvSpPr>
          <p:cNvPr id="142340" name="Text Box 4"/>
          <p:cNvSpPr txBox="1">
            <a:spLocks noChangeArrowheads="1"/>
          </p:cNvSpPr>
          <p:nvPr/>
        </p:nvSpPr>
        <p:spPr bwMode="auto">
          <a:xfrm>
            <a:off x="533400" y="3429000"/>
            <a:ext cx="35052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You need salt too, especially because you lose salt in perspiration.</a:t>
            </a:r>
            <a:r>
              <a:rPr lang="en-US" altLang="en-US" sz="2400" b="1">
                <a:solidFill>
                  <a:srgbClr val="000000"/>
                </a:solidFill>
              </a:rPr>
              <a:t> </a:t>
            </a:r>
          </a:p>
        </p:txBody>
      </p:sp>
      <p:pic>
        <p:nvPicPr>
          <p:cNvPr id="14234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514475"/>
            <a:ext cx="4048125" cy="396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1785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42339"/>
                                        </p:tgtEl>
                                        <p:attrNameLst>
                                          <p:attrName>style.visibility</p:attrName>
                                        </p:attrNameLst>
                                      </p:cBhvr>
                                      <p:to>
                                        <p:strVal val="visible"/>
                                      </p:to>
                                    </p:set>
                                    <p:animEffect transition="in" filter="box(out)">
                                      <p:cBhvr>
                                        <p:cTn id="7" dur="500"/>
                                        <p:tgtEl>
                                          <p:spTgt spid="1423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2340"/>
                                        </p:tgtEl>
                                        <p:attrNameLst>
                                          <p:attrName>style.visibility</p:attrName>
                                        </p:attrNameLst>
                                      </p:cBhvr>
                                      <p:to>
                                        <p:strVal val="visible"/>
                                      </p:to>
                                    </p:set>
                                    <p:animEffect transition="in" filter="box(out)">
                                      <p:cBhvr>
                                        <p:cTn id="12" dur="500"/>
                                        <p:tgtEl>
                                          <p:spTgt spid="142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p:bldP spid="1423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 Box 2"/>
          <p:cNvSpPr txBox="1">
            <a:spLocks noChangeArrowheads="1"/>
          </p:cNvSpPr>
          <p:nvPr/>
        </p:nvSpPr>
        <p:spPr bwMode="auto">
          <a:xfrm>
            <a:off x="822325" y="1552575"/>
            <a:ext cx="11334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Salts </a:t>
            </a:r>
          </a:p>
        </p:txBody>
      </p:sp>
      <p:sp>
        <p:nvSpPr>
          <p:cNvPr id="143363" name="Text Box 3"/>
          <p:cNvSpPr txBox="1">
            <a:spLocks noChangeArrowheads="1"/>
          </p:cNvSpPr>
          <p:nvPr/>
        </p:nvSpPr>
        <p:spPr bwMode="auto">
          <a:xfrm>
            <a:off x="528638" y="2293938"/>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Most salts are composed of a positive metal ion and an ion with a negative charge, such as Cl</a:t>
            </a:r>
            <a:r>
              <a:rPr lang="en-US" altLang="en-US" sz="2400" baseline="30000">
                <a:solidFill>
                  <a:srgbClr val="000000"/>
                </a:solidFill>
                <a:sym typeface="Symbol" pitchFamily="18" charset="2"/>
              </a:rPr>
              <a:t></a:t>
            </a:r>
            <a:r>
              <a:rPr lang="en-US" altLang="en-US" sz="2400">
                <a:solidFill>
                  <a:srgbClr val="000000"/>
                </a:solidFill>
              </a:rPr>
              <a:t> or CO</a:t>
            </a:r>
            <a:r>
              <a:rPr lang="en-US" altLang="en-US" sz="2400" baseline="-25000">
                <a:solidFill>
                  <a:srgbClr val="000000"/>
                </a:solidFill>
              </a:rPr>
              <a:t>3</a:t>
            </a:r>
            <a:r>
              <a:rPr lang="en-US" altLang="en-US" sz="2400" baseline="30000">
                <a:solidFill>
                  <a:srgbClr val="000000"/>
                </a:solidFill>
              </a:rPr>
              <a:t>2</a:t>
            </a:r>
            <a:r>
              <a:rPr lang="en-US" altLang="en-US" sz="2400" baseline="30000">
                <a:solidFill>
                  <a:srgbClr val="000000"/>
                </a:solidFill>
                <a:sym typeface="Symbol" pitchFamily="18" charset="2"/>
              </a:rPr>
              <a:t></a:t>
            </a:r>
            <a:r>
              <a:rPr lang="en-US" altLang="en-US" sz="2400">
                <a:solidFill>
                  <a:srgbClr val="000000"/>
                </a:solidFill>
              </a:rPr>
              <a:t>.</a:t>
            </a:r>
          </a:p>
        </p:txBody>
      </p:sp>
      <p:sp>
        <p:nvSpPr>
          <p:cNvPr id="143364" name="Text Box 4"/>
          <p:cNvSpPr txBox="1">
            <a:spLocks noChangeArrowheads="1"/>
          </p:cNvSpPr>
          <p:nvPr/>
        </p:nvSpPr>
        <p:spPr bwMode="auto">
          <a:xfrm>
            <a:off x="533400" y="3124200"/>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Ammonium salts contain the ammonium ion, NH</a:t>
            </a:r>
            <a:r>
              <a:rPr lang="en-US" altLang="en-US" sz="2400" baseline="-25000">
                <a:solidFill>
                  <a:srgbClr val="000000"/>
                </a:solidFill>
              </a:rPr>
              <a:t>4</a:t>
            </a:r>
            <a:r>
              <a:rPr lang="en-US" altLang="en-US" sz="2400" baseline="30000">
                <a:solidFill>
                  <a:srgbClr val="000000"/>
                </a:solidFill>
              </a:rPr>
              <a:t>+</a:t>
            </a:r>
            <a:r>
              <a:rPr lang="en-US" altLang="en-US" sz="2400">
                <a:solidFill>
                  <a:srgbClr val="000000"/>
                </a:solidFill>
              </a:rPr>
              <a:t>, rather than a metal.</a:t>
            </a:r>
          </a:p>
        </p:txBody>
      </p:sp>
    </p:spTree>
    <p:extLst>
      <p:ext uri="{BB962C8B-B14F-4D97-AF65-F5344CB8AC3E}">
        <p14:creationId xmlns:p14="http://schemas.microsoft.com/office/powerpoint/2010/main" val="40880334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43363"/>
                                        </p:tgtEl>
                                        <p:attrNameLst>
                                          <p:attrName>style.visibility</p:attrName>
                                        </p:attrNameLst>
                                      </p:cBhvr>
                                      <p:to>
                                        <p:strVal val="visible"/>
                                      </p:to>
                                    </p:set>
                                    <p:animEffect transition="in" filter="box(out)">
                                      <p:cBhvr>
                                        <p:cTn id="7" dur="500"/>
                                        <p:tgtEl>
                                          <p:spTgt spid="1433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3364"/>
                                        </p:tgtEl>
                                        <p:attrNameLst>
                                          <p:attrName>style.visibility</p:attrName>
                                        </p:attrNameLst>
                                      </p:cBhvr>
                                      <p:to>
                                        <p:strVal val="visible"/>
                                      </p:to>
                                    </p:set>
                                    <p:animEffect transition="in" filter="box(out)">
                                      <p:cBhvr>
                                        <p:cTn id="12" dur="500"/>
                                        <p:tgtEl>
                                          <p:spTgt spid="143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p:bldP spid="14336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2"/>
          <p:cNvSpPr txBox="1">
            <a:spLocks noChangeArrowheads="1"/>
          </p:cNvSpPr>
          <p:nvPr/>
        </p:nvSpPr>
        <p:spPr bwMode="auto">
          <a:xfrm>
            <a:off x="822325" y="1552575"/>
            <a:ext cx="160813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Titration</a:t>
            </a:r>
          </a:p>
        </p:txBody>
      </p:sp>
      <p:sp>
        <p:nvSpPr>
          <p:cNvPr id="144387" name="Text Box 3"/>
          <p:cNvSpPr txBox="1">
            <a:spLocks noChangeArrowheads="1"/>
          </p:cNvSpPr>
          <p:nvPr/>
        </p:nvSpPr>
        <p:spPr bwMode="auto">
          <a:xfrm>
            <a:off x="528638" y="2293938"/>
            <a:ext cx="80010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Sometimes you need to know the concentration of an acidic or basic solution; for example, to determine the purity of a commercial product.</a:t>
            </a:r>
          </a:p>
        </p:txBody>
      </p:sp>
      <p:sp>
        <p:nvSpPr>
          <p:cNvPr id="144388" name="Text Box 4"/>
          <p:cNvSpPr txBox="1">
            <a:spLocks noChangeArrowheads="1"/>
          </p:cNvSpPr>
          <p:nvPr/>
        </p:nvSpPr>
        <p:spPr bwMode="auto">
          <a:xfrm>
            <a:off x="533400" y="3429000"/>
            <a:ext cx="80010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This can be done using a process called </a:t>
            </a:r>
            <a:r>
              <a:rPr lang="en-US" altLang="en-US" sz="2400" b="1">
                <a:solidFill>
                  <a:srgbClr val="333399"/>
                </a:solidFill>
              </a:rPr>
              <a:t>titration</a:t>
            </a:r>
            <a:r>
              <a:rPr lang="en-US" altLang="en-US" sz="2400" b="1">
                <a:solidFill>
                  <a:srgbClr val="000000"/>
                </a:solidFill>
              </a:rPr>
              <a:t> </a:t>
            </a:r>
            <a:r>
              <a:rPr lang="en-US" altLang="en-US" sz="2400">
                <a:solidFill>
                  <a:srgbClr val="000000"/>
                </a:solidFill>
              </a:rPr>
              <a:t>(ti TRAY shun), in which a solution of known concentration is used to determine the concentration of another solution.</a:t>
            </a:r>
            <a:r>
              <a:rPr lang="en-US" altLang="en-US" sz="2400" b="1">
                <a:solidFill>
                  <a:srgbClr val="000000"/>
                </a:solidFill>
              </a:rPr>
              <a:t> </a:t>
            </a:r>
          </a:p>
        </p:txBody>
      </p:sp>
      <p:pic>
        <p:nvPicPr>
          <p:cNvPr id="144393" name="Picture 6" descr="audio2">
            <a:hlinkClick r:id="" action="ppaction://noaction">
              <a:snd r:embed="rId2" name="titration.wav"/>
            </a:hlinkClick>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483100"/>
            <a:ext cx="311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5627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44387"/>
                                        </p:tgtEl>
                                        <p:attrNameLst>
                                          <p:attrName>style.visibility</p:attrName>
                                        </p:attrNameLst>
                                      </p:cBhvr>
                                      <p:to>
                                        <p:strVal val="visible"/>
                                      </p:to>
                                    </p:set>
                                    <p:animEffect transition="in" filter="box(out)">
                                      <p:cBhvr>
                                        <p:cTn id="7" dur="500"/>
                                        <p:tgtEl>
                                          <p:spTgt spid="1443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4388"/>
                                        </p:tgtEl>
                                        <p:attrNameLst>
                                          <p:attrName>style.visibility</p:attrName>
                                        </p:attrNameLst>
                                      </p:cBhvr>
                                      <p:to>
                                        <p:strVal val="visible"/>
                                      </p:to>
                                    </p:set>
                                    <p:animEffect transition="in" filter="box(out)">
                                      <p:cBhvr>
                                        <p:cTn id="12" dur="500"/>
                                        <p:tgtEl>
                                          <p:spTgt spid="144388"/>
                                        </p:tgtEl>
                                      </p:cBhvr>
                                    </p:animEffect>
                                  </p:childTnLst>
                                </p:cTn>
                              </p:par>
                            </p:childTnLst>
                          </p:cTn>
                        </p:par>
                        <p:par>
                          <p:cTn id="13" fill="hold" nodeType="afterGroup">
                            <p:stCondLst>
                              <p:cond delay="500"/>
                            </p:stCondLst>
                            <p:childTnLst>
                              <p:par>
                                <p:cTn id="14" presetID="4" presetClass="entr" presetSubtype="32" fill="hold" nodeType="afterEffect">
                                  <p:stCondLst>
                                    <p:cond delay="0"/>
                                  </p:stCondLst>
                                  <p:childTnLst>
                                    <p:set>
                                      <p:cBhvr>
                                        <p:cTn id="15" dur="1" fill="hold">
                                          <p:stCondLst>
                                            <p:cond delay="0"/>
                                          </p:stCondLst>
                                        </p:cTn>
                                        <p:tgtEl>
                                          <p:spTgt spid="144393"/>
                                        </p:tgtEl>
                                        <p:attrNameLst>
                                          <p:attrName>style.visibility</p:attrName>
                                        </p:attrNameLst>
                                      </p:cBhvr>
                                      <p:to>
                                        <p:strVal val="visible"/>
                                      </p:to>
                                    </p:set>
                                    <p:animEffect transition="in" filter="box(out)">
                                      <p:cBhvr>
                                        <p:cTn id="16" dur="500"/>
                                        <p:tgtEl>
                                          <p:spTgt spid="144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p:bldP spid="14438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 Box 2"/>
          <p:cNvSpPr txBox="1">
            <a:spLocks noChangeArrowheads="1"/>
          </p:cNvSpPr>
          <p:nvPr/>
        </p:nvSpPr>
        <p:spPr bwMode="auto">
          <a:xfrm>
            <a:off x="822325" y="1552575"/>
            <a:ext cx="160813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Titration</a:t>
            </a:r>
          </a:p>
        </p:txBody>
      </p:sp>
      <p:sp>
        <p:nvSpPr>
          <p:cNvPr id="145411" name="Text Box 3"/>
          <p:cNvSpPr txBox="1">
            <a:spLocks noChangeArrowheads="1"/>
          </p:cNvSpPr>
          <p:nvPr/>
        </p:nvSpPr>
        <p:spPr bwMode="auto">
          <a:xfrm>
            <a:off x="528638" y="2293938"/>
            <a:ext cx="80010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Titration involves a solution of known concentration, called the standard solution.</a:t>
            </a:r>
            <a:r>
              <a:rPr lang="en-US" altLang="en-US" sz="2400" b="1">
                <a:solidFill>
                  <a:srgbClr val="000000"/>
                </a:solidFill>
              </a:rPr>
              <a:t> </a:t>
            </a:r>
          </a:p>
        </p:txBody>
      </p:sp>
      <p:sp>
        <p:nvSpPr>
          <p:cNvPr id="145412" name="Text Box 4"/>
          <p:cNvSpPr txBox="1">
            <a:spLocks noChangeArrowheads="1"/>
          </p:cNvSpPr>
          <p:nvPr/>
        </p:nvSpPr>
        <p:spPr bwMode="auto">
          <a:xfrm>
            <a:off x="533400" y="3048000"/>
            <a:ext cx="80010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This is added slowly and carefully to a solution of unknown concentration to which an acid/base indicator has been added.</a:t>
            </a:r>
          </a:p>
        </p:txBody>
      </p:sp>
    </p:spTree>
    <p:extLst>
      <p:ext uri="{BB962C8B-B14F-4D97-AF65-F5344CB8AC3E}">
        <p14:creationId xmlns:p14="http://schemas.microsoft.com/office/powerpoint/2010/main" val="4275332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45411"/>
                                        </p:tgtEl>
                                        <p:attrNameLst>
                                          <p:attrName>style.visibility</p:attrName>
                                        </p:attrNameLst>
                                      </p:cBhvr>
                                      <p:to>
                                        <p:strVal val="visible"/>
                                      </p:to>
                                    </p:set>
                                    <p:animEffect transition="in" filter="box(out)">
                                      <p:cBhvr>
                                        <p:cTn id="7" dur="500"/>
                                        <p:tgtEl>
                                          <p:spTgt spid="1454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5412"/>
                                        </p:tgtEl>
                                        <p:attrNameLst>
                                          <p:attrName>style.visibility</p:attrName>
                                        </p:attrNameLst>
                                      </p:cBhvr>
                                      <p:to>
                                        <p:strVal val="visible"/>
                                      </p:to>
                                    </p:set>
                                    <p:animEffect transition="in" filter="box(out)">
                                      <p:cBhvr>
                                        <p:cTn id="12" dur="500"/>
                                        <p:tgtEl>
                                          <p:spTgt spid="145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p:bldP spid="1454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2"/>
          <p:cNvSpPr txBox="1">
            <a:spLocks noChangeArrowheads="1"/>
          </p:cNvSpPr>
          <p:nvPr/>
        </p:nvSpPr>
        <p:spPr bwMode="auto">
          <a:xfrm>
            <a:off x="822325" y="1552575"/>
            <a:ext cx="160813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Titration</a:t>
            </a:r>
          </a:p>
        </p:txBody>
      </p:sp>
      <p:sp>
        <p:nvSpPr>
          <p:cNvPr id="146435" name="Text Box 3"/>
          <p:cNvSpPr txBox="1">
            <a:spLocks noChangeArrowheads="1"/>
          </p:cNvSpPr>
          <p:nvPr/>
        </p:nvSpPr>
        <p:spPr bwMode="auto">
          <a:xfrm>
            <a:off x="528638" y="2293938"/>
            <a:ext cx="44958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If the solution of unknown concentration is a base, a standard acid solution is used.</a:t>
            </a:r>
            <a:r>
              <a:rPr lang="en-US" altLang="en-US" sz="2400" b="1">
                <a:solidFill>
                  <a:srgbClr val="000000"/>
                </a:solidFill>
              </a:rPr>
              <a:t> </a:t>
            </a:r>
          </a:p>
        </p:txBody>
      </p:sp>
      <p:sp>
        <p:nvSpPr>
          <p:cNvPr id="146436" name="Text Box 4"/>
          <p:cNvSpPr txBox="1">
            <a:spLocks noChangeArrowheads="1"/>
          </p:cNvSpPr>
          <p:nvPr/>
        </p:nvSpPr>
        <p:spPr bwMode="auto">
          <a:xfrm>
            <a:off x="533400" y="3708400"/>
            <a:ext cx="45720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If the unknown is an acid, a standard base solution is used.</a:t>
            </a:r>
            <a:r>
              <a:rPr lang="en-US" altLang="en-US" sz="2400" b="1">
                <a:solidFill>
                  <a:srgbClr val="000000"/>
                </a:solidFill>
              </a:rPr>
              <a:t> </a:t>
            </a:r>
          </a:p>
        </p:txBody>
      </p:sp>
      <p:pic>
        <p:nvPicPr>
          <p:cNvPr id="146440" name="PS0482AB.avi">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5410200" y="1847850"/>
            <a:ext cx="3124200" cy="2343150"/>
          </a:xfrm>
          <a:prstGeom prst="rect">
            <a:avLst/>
          </a:prstGeom>
          <a:noFill/>
          <a:extLst>
            <a:ext uri="{909E8E84-426E-40DD-AFC4-6F175D3DCCD1}">
              <a14:hiddenFill xmlns:a14="http://schemas.microsoft.com/office/drawing/2010/main">
                <a:solidFill>
                  <a:srgbClr val="FFFFFF"/>
                </a:solidFill>
              </a14:hiddenFill>
            </a:ext>
          </a:extLst>
        </p:spPr>
      </p:pic>
      <p:sp>
        <p:nvSpPr>
          <p:cNvPr id="146441" name="Text Box 9"/>
          <p:cNvSpPr txBox="1">
            <a:spLocks noChangeArrowheads="1"/>
          </p:cNvSpPr>
          <p:nvPr/>
        </p:nvSpPr>
        <p:spPr bwMode="auto">
          <a:xfrm>
            <a:off x="6110288" y="4264025"/>
            <a:ext cx="1738312" cy="25717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90000"/>
              </a:lnSpc>
              <a:spcBef>
                <a:spcPct val="20000"/>
              </a:spcBef>
              <a:spcAft>
                <a:spcPct val="20000"/>
              </a:spcAft>
            </a:pPr>
            <a:r>
              <a:rPr lang="en-US" altLang="en-US" sz="1200">
                <a:solidFill>
                  <a:srgbClr val="ECCA22"/>
                </a:solidFill>
              </a:rPr>
              <a:t>Click box to play movie</a:t>
            </a:r>
          </a:p>
        </p:txBody>
      </p:sp>
    </p:spTree>
    <p:extLst>
      <p:ext uri="{BB962C8B-B14F-4D97-AF65-F5344CB8AC3E}">
        <p14:creationId xmlns:p14="http://schemas.microsoft.com/office/powerpoint/2010/main" val="869970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46435"/>
                                        </p:tgtEl>
                                        <p:attrNameLst>
                                          <p:attrName>style.visibility</p:attrName>
                                        </p:attrNameLst>
                                      </p:cBhvr>
                                      <p:to>
                                        <p:strVal val="visible"/>
                                      </p:to>
                                    </p:set>
                                    <p:animEffect transition="in" filter="box(out)">
                                      <p:cBhvr>
                                        <p:cTn id="7" dur="500"/>
                                        <p:tgtEl>
                                          <p:spTgt spid="1464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6436"/>
                                        </p:tgtEl>
                                        <p:attrNameLst>
                                          <p:attrName>style.visibility</p:attrName>
                                        </p:attrNameLst>
                                      </p:cBhvr>
                                      <p:to>
                                        <p:strVal val="visible"/>
                                      </p:to>
                                    </p:set>
                                    <p:animEffect transition="in" filter="box(out)">
                                      <p:cBhvr>
                                        <p:cTn id="12" dur="500"/>
                                        <p:tgtEl>
                                          <p:spTgt spid="14643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46440"/>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2" presetClass="mediacall" presetSubtype="0" fill="hold" nodeType="clickEffect">
                                  <p:stCondLst>
                                    <p:cond delay="0"/>
                                  </p:stCondLst>
                                  <p:childTnLst>
                                    <p:cmd type="call" cmd="togglePause">
                                      <p:cBhvr>
                                        <p:cTn id="17" dur="1" fill="hold"/>
                                        <p:tgtEl>
                                          <p:spTgt spid="146440"/>
                                        </p:tgtEl>
                                      </p:cBhvr>
                                    </p:cmd>
                                  </p:childTnLst>
                                </p:cTn>
                              </p:par>
                            </p:childTnLst>
                          </p:cTn>
                        </p:par>
                      </p:childTnLst>
                    </p:cTn>
                  </p:par>
                </p:childTnLst>
              </p:cTn>
              <p:nextCondLst>
                <p:cond evt="onClick" delay="0">
                  <p:tgtEl>
                    <p:spTgt spid="146440"/>
                  </p:tgtEl>
                </p:cond>
              </p:nextCondLst>
            </p:seq>
            <p:video>
              <p:cMediaNode>
                <p:cTn id="18" fill="hold" display="0">
                  <p:stCondLst>
                    <p:cond delay="indefinite"/>
                  </p:stCondLst>
                  <p:endCondLst>
                    <p:cond evt="onNext" delay="0">
                      <p:tgtEl>
                        <p:sldTgt/>
                      </p:tgtEl>
                    </p:cond>
                    <p:cond evt="onPrev" delay="0">
                      <p:tgtEl>
                        <p:sldTgt/>
                      </p:tgtEl>
                    </p:cond>
                  </p:endCondLst>
                </p:cTn>
                <p:tgtEl>
                  <p:spTgt spid="146440"/>
                </p:tgtEl>
              </p:cMediaNode>
            </p:video>
          </p:childTnLst>
        </p:cTn>
      </p:par>
    </p:tnLst>
    <p:bldLst>
      <p:bldP spid="146435" grpId="0"/>
      <p:bldP spid="1464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2"/>
          <p:cNvSpPr txBox="1">
            <a:spLocks noChangeArrowheads="1"/>
          </p:cNvSpPr>
          <p:nvPr/>
        </p:nvSpPr>
        <p:spPr bwMode="auto">
          <a:xfrm>
            <a:off x="822325" y="1552575"/>
            <a:ext cx="593883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228600" algn="l"/>
                <a:tab pos="1943100" algn="l"/>
              </a:tabLst>
              <a:defRPr>
                <a:solidFill>
                  <a:schemeClr val="tx1"/>
                </a:solidFill>
                <a:latin typeface="Arial" charset="0"/>
              </a:defRPr>
            </a:lvl1pPr>
            <a:lvl2pPr>
              <a:tabLst>
                <a:tab pos="228600" algn="l"/>
                <a:tab pos="1943100" algn="l"/>
              </a:tabLst>
              <a:defRPr>
                <a:solidFill>
                  <a:schemeClr val="tx1"/>
                </a:solidFill>
                <a:latin typeface="Arial" charset="0"/>
              </a:defRPr>
            </a:lvl2pPr>
            <a:lvl3pPr>
              <a:tabLst>
                <a:tab pos="228600" algn="l"/>
                <a:tab pos="1943100" algn="l"/>
              </a:tabLst>
              <a:defRPr>
                <a:solidFill>
                  <a:schemeClr val="tx1"/>
                </a:solidFill>
                <a:latin typeface="Arial" charset="0"/>
              </a:defRPr>
            </a:lvl3pPr>
            <a:lvl4pPr>
              <a:tabLst>
                <a:tab pos="228600" algn="l"/>
                <a:tab pos="1943100" algn="l"/>
              </a:tabLst>
              <a:defRPr>
                <a:solidFill>
                  <a:schemeClr val="tx1"/>
                </a:solidFill>
                <a:latin typeface="Arial" charset="0"/>
              </a:defRPr>
            </a:lvl4pPr>
            <a:lvl5pPr>
              <a:tabLst>
                <a:tab pos="228600" algn="l"/>
                <a:tab pos="1943100" algn="l"/>
              </a:tabLst>
              <a:defRPr>
                <a:solidFill>
                  <a:schemeClr val="tx1"/>
                </a:solidFill>
                <a:latin typeface="Arial" charset="0"/>
              </a:defRPr>
            </a:lvl5pPr>
            <a:lvl6pPr fontAlgn="base">
              <a:spcBef>
                <a:spcPct val="0"/>
              </a:spcBef>
              <a:spcAft>
                <a:spcPct val="0"/>
              </a:spcAft>
              <a:tabLst>
                <a:tab pos="228600" algn="l"/>
                <a:tab pos="1943100" algn="l"/>
              </a:tabLst>
              <a:defRPr>
                <a:solidFill>
                  <a:schemeClr val="tx1"/>
                </a:solidFill>
                <a:latin typeface="Arial" charset="0"/>
              </a:defRPr>
            </a:lvl6pPr>
            <a:lvl7pPr fontAlgn="base">
              <a:spcBef>
                <a:spcPct val="0"/>
              </a:spcBef>
              <a:spcAft>
                <a:spcPct val="0"/>
              </a:spcAft>
              <a:tabLst>
                <a:tab pos="228600" algn="l"/>
                <a:tab pos="1943100" algn="l"/>
              </a:tabLst>
              <a:defRPr>
                <a:solidFill>
                  <a:schemeClr val="tx1"/>
                </a:solidFill>
                <a:latin typeface="Arial" charset="0"/>
              </a:defRPr>
            </a:lvl7pPr>
            <a:lvl8pPr fontAlgn="base">
              <a:spcBef>
                <a:spcPct val="0"/>
              </a:spcBef>
              <a:spcAft>
                <a:spcPct val="0"/>
              </a:spcAft>
              <a:tabLst>
                <a:tab pos="228600" algn="l"/>
                <a:tab pos="1943100" algn="l"/>
              </a:tabLst>
              <a:defRPr>
                <a:solidFill>
                  <a:schemeClr val="tx1"/>
                </a:solidFill>
                <a:latin typeface="Arial" charset="0"/>
              </a:defRPr>
            </a:lvl8pPr>
            <a:lvl9pPr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pPr>
            <a:r>
              <a:rPr lang="en-US" altLang="en-US" sz="2800" b="1">
                <a:solidFill>
                  <a:srgbClr val="009999"/>
                </a:solidFill>
              </a:rPr>
              <a:t>The Endpoint Has a Color Change</a:t>
            </a:r>
          </a:p>
        </p:txBody>
      </p:sp>
      <p:grpSp>
        <p:nvGrpSpPr>
          <p:cNvPr id="147468" name="Group 12"/>
          <p:cNvGrpSpPr>
            <a:grpSpLocks/>
          </p:cNvGrpSpPr>
          <p:nvPr/>
        </p:nvGrpSpPr>
        <p:grpSpPr bwMode="auto">
          <a:xfrm>
            <a:off x="528638" y="2293938"/>
            <a:ext cx="8153400" cy="1874837"/>
            <a:chOff x="336" y="768"/>
            <a:chExt cx="5136" cy="1181"/>
          </a:xfrm>
        </p:grpSpPr>
        <p:sp>
          <p:nvSpPr>
            <p:cNvPr id="147459" name="Text Box 3"/>
            <p:cNvSpPr txBox="1">
              <a:spLocks noChangeArrowheads="1"/>
            </p:cNvSpPr>
            <p:nvPr/>
          </p:nvSpPr>
          <p:spPr bwMode="auto">
            <a:xfrm>
              <a:off x="336" y="768"/>
              <a:ext cx="5136" cy="1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To find the concentration of an acid solution, first, you would add a few drops of an indicator, such as phenolphthalein (fee nul THAY leen), to a carefully measured amount of the solution of unknown concentration.</a:t>
              </a:r>
              <a:r>
                <a:rPr lang="en-US" altLang="en-US" sz="2400" b="1">
                  <a:solidFill>
                    <a:srgbClr val="000000"/>
                  </a:solidFill>
                </a:rPr>
                <a:t> </a:t>
              </a:r>
            </a:p>
          </p:txBody>
        </p:sp>
        <p:sp>
          <p:nvSpPr>
            <p:cNvPr id="147467" name="Text Box 11"/>
            <p:cNvSpPr txBox="1">
              <a:spLocks noChangeArrowheads="1"/>
            </p:cNvSpPr>
            <p:nvPr/>
          </p:nvSpPr>
          <p:spPr bwMode="auto">
            <a:xfrm>
              <a:off x="546" y="1584"/>
              <a:ext cx="240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buClr>
                  <a:srgbClr val="009999"/>
                </a:buClr>
                <a:buFontTx/>
                <a:buChar char="•"/>
              </a:pPr>
              <a:endParaRPr lang="en-US" altLang="en-US" sz="3200" b="1">
                <a:solidFill>
                  <a:srgbClr val="000000"/>
                </a:solidFill>
              </a:endParaRPr>
            </a:p>
          </p:txBody>
        </p:sp>
      </p:grpSp>
      <p:grpSp>
        <p:nvGrpSpPr>
          <p:cNvPr id="147469" name="Group 13"/>
          <p:cNvGrpSpPr>
            <a:grpSpLocks/>
          </p:cNvGrpSpPr>
          <p:nvPr/>
        </p:nvGrpSpPr>
        <p:grpSpPr bwMode="auto">
          <a:xfrm>
            <a:off x="571500" y="3987800"/>
            <a:ext cx="8153400" cy="1874838"/>
            <a:chOff x="336" y="768"/>
            <a:chExt cx="5136" cy="1181"/>
          </a:xfrm>
        </p:grpSpPr>
        <p:sp>
          <p:nvSpPr>
            <p:cNvPr id="147470" name="Text Box 14"/>
            <p:cNvSpPr txBox="1">
              <a:spLocks noChangeArrowheads="1"/>
            </p:cNvSpPr>
            <p:nvPr/>
          </p:nvSpPr>
          <p:spPr bwMode="auto">
            <a:xfrm>
              <a:off x="336" y="768"/>
              <a:ext cx="5136"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tabLst>
                  <a:tab pos="228600" algn="l"/>
                  <a:tab pos="1943100" algn="l"/>
                </a:tabLst>
                <a:defRPr>
                  <a:solidFill>
                    <a:schemeClr val="tx1"/>
                  </a:solidFill>
                  <a:latin typeface="Arial" charset="0"/>
                </a:defRPr>
              </a:lvl1pPr>
              <a:lvl2pPr marL="800100" indent="-342900">
                <a:tabLst>
                  <a:tab pos="228600" algn="l"/>
                  <a:tab pos="1943100" algn="l"/>
                </a:tabLst>
                <a:defRPr>
                  <a:solidFill>
                    <a:schemeClr val="tx1"/>
                  </a:solidFill>
                  <a:latin typeface="Arial" charset="0"/>
                </a:defRPr>
              </a:lvl2pPr>
              <a:lvl3pPr marL="1257300" indent="-342900">
                <a:tabLst>
                  <a:tab pos="228600" algn="l"/>
                  <a:tab pos="1943100" algn="l"/>
                </a:tabLst>
                <a:defRPr>
                  <a:solidFill>
                    <a:schemeClr val="tx1"/>
                  </a:solidFill>
                  <a:latin typeface="Arial" charset="0"/>
                </a:defRPr>
              </a:lvl3pPr>
              <a:lvl4pPr marL="1714500" indent="-342900">
                <a:tabLst>
                  <a:tab pos="228600" algn="l"/>
                  <a:tab pos="1943100" algn="l"/>
                </a:tabLst>
                <a:defRPr>
                  <a:solidFill>
                    <a:schemeClr val="tx1"/>
                  </a:solidFill>
                  <a:latin typeface="Arial" charset="0"/>
                </a:defRPr>
              </a:lvl4pPr>
              <a:lvl5pPr marL="2171700" indent="-342900">
                <a:tabLst>
                  <a:tab pos="228600" algn="l"/>
                  <a:tab pos="1943100" algn="l"/>
                </a:tabLst>
                <a:defRPr>
                  <a:solidFill>
                    <a:schemeClr val="tx1"/>
                  </a:solidFill>
                  <a:latin typeface="Arial" charset="0"/>
                </a:defRPr>
              </a:lvl5pPr>
              <a:lvl6pPr marL="2628900" indent="-342900" fontAlgn="base">
                <a:spcBef>
                  <a:spcPct val="0"/>
                </a:spcBef>
                <a:spcAft>
                  <a:spcPct val="0"/>
                </a:spcAft>
                <a:tabLst>
                  <a:tab pos="228600" algn="l"/>
                  <a:tab pos="1943100" algn="l"/>
                </a:tabLst>
                <a:defRPr>
                  <a:solidFill>
                    <a:schemeClr val="tx1"/>
                  </a:solidFill>
                  <a:latin typeface="Arial" charset="0"/>
                </a:defRPr>
              </a:lvl6pPr>
              <a:lvl7pPr marL="3086100" indent="-342900" fontAlgn="base">
                <a:spcBef>
                  <a:spcPct val="0"/>
                </a:spcBef>
                <a:spcAft>
                  <a:spcPct val="0"/>
                </a:spcAft>
                <a:tabLst>
                  <a:tab pos="228600" algn="l"/>
                  <a:tab pos="1943100" algn="l"/>
                </a:tabLst>
                <a:defRPr>
                  <a:solidFill>
                    <a:schemeClr val="tx1"/>
                  </a:solidFill>
                  <a:latin typeface="Arial" charset="0"/>
                </a:defRPr>
              </a:lvl7pPr>
              <a:lvl8pPr marL="3543300" indent="-342900" fontAlgn="base">
                <a:spcBef>
                  <a:spcPct val="0"/>
                </a:spcBef>
                <a:spcAft>
                  <a:spcPct val="0"/>
                </a:spcAft>
                <a:tabLst>
                  <a:tab pos="228600" algn="l"/>
                  <a:tab pos="1943100" algn="l"/>
                </a:tabLst>
                <a:defRPr>
                  <a:solidFill>
                    <a:schemeClr val="tx1"/>
                  </a:solidFill>
                  <a:latin typeface="Arial" charset="0"/>
                </a:defRPr>
              </a:lvl8pPr>
              <a:lvl9pPr marL="4000500" indent="-342900" fontAlgn="base">
                <a:spcBef>
                  <a:spcPct val="0"/>
                </a:spcBef>
                <a:spcAft>
                  <a:spcPct val="0"/>
                </a:spcAft>
                <a:tabLst>
                  <a:tab pos="228600" algn="l"/>
                  <a:tab pos="1943100" algn="l"/>
                </a:tabLst>
                <a:defRPr>
                  <a:solidFill>
                    <a:schemeClr val="tx1"/>
                  </a:solidFill>
                  <a:latin typeface="Arial" charset="0"/>
                </a:defRPr>
              </a:lvl9pPr>
            </a:lstStyle>
            <a:p>
              <a:pPr fontAlgn="base">
                <a:lnSpc>
                  <a:spcPct val="90000"/>
                </a:lnSpc>
                <a:spcBef>
                  <a:spcPct val="20000"/>
                </a:spcBef>
                <a:spcAft>
                  <a:spcPct val="20000"/>
                </a:spcAft>
                <a:buClr>
                  <a:srgbClr val="009999"/>
                </a:buClr>
                <a:buFontTx/>
                <a:buChar char="•"/>
              </a:pPr>
              <a:r>
                <a:rPr lang="en-US" altLang="en-US" sz="2400">
                  <a:solidFill>
                    <a:srgbClr val="000000"/>
                  </a:solidFill>
                </a:rPr>
                <a:t>Then, you would slowly and carefully add a base solution of known concentration to this acid-and-indicator mixture.</a:t>
              </a:r>
              <a:r>
                <a:rPr lang="en-US" altLang="en-US" sz="2400" b="1">
                  <a:solidFill>
                    <a:srgbClr val="000000"/>
                  </a:solidFill>
                </a:rPr>
                <a:t> </a:t>
              </a:r>
            </a:p>
          </p:txBody>
        </p:sp>
        <p:sp>
          <p:nvSpPr>
            <p:cNvPr id="147471" name="Text Box 15"/>
            <p:cNvSpPr txBox="1">
              <a:spLocks noChangeArrowheads="1"/>
            </p:cNvSpPr>
            <p:nvPr/>
          </p:nvSpPr>
          <p:spPr bwMode="auto">
            <a:xfrm>
              <a:off x="546" y="1584"/>
              <a:ext cx="240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buClr>
                  <a:srgbClr val="009999"/>
                </a:buClr>
                <a:buFontTx/>
                <a:buChar char="•"/>
              </a:pPr>
              <a:endParaRPr lang="en-US" altLang="en-US" sz="3200" b="1">
                <a:solidFill>
                  <a:srgbClr val="000000"/>
                </a:solidFill>
              </a:endParaRPr>
            </a:p>
          </p:txBody>
        </p:sp>
      </p:grpSp>
    </p:spTree>
    <p:extLst>
      <p:ext uri="{BB962C8B-B14F-4D97-AF65-F5344CB8AC3E}">
        <p14:creationId xmlns:p14="http://schemas.microsoft.com/office/powerpoint/2010/main" val="27939828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47468"/>
                                        </p:tgtEl>
                                        <p:attrNameLst>
                                          <p:attrName>style.visibility</p:attrName>
                                        </p:attrNameLst>
                                      </p:cBhvr>
                                      <p:to>
                                        <p:strVal val="visible"/>
                                      </p:to>
                                    </p:set>
                                    <p:animEffect transition="in" filter="box(out)">
                                      <p:cBhvr>
                                        <p:cTn id="7" dur="500"/>
                                        <p:tgtEl>
                                          <p:spTgt spid="1474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47469"/>
                                        </p:tgtEl>
                                        <p:attrNameLst>
                                          <p:attrName>style.visibility</p:attrName>
                                        </p:attrNameLst>
                                      </p:cBhvr>
                                      <p:to>
                                        <p:strVal val="visible"/>
                                      </p:to>
                                    </p:set>
                                    <p:animEffect transition="in" filter="box(out)">
                                      <p:cBhvr>
                                        <p:cTn id="12" dur="500"/>
                                        <p:tgtEl>
                                          <p:spTgt spid="147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3200" b="1" i="0" u="none" strike="noStrike" cap="none" normalizeH="0" baseline="0" smtClean="0">
            <a:ln>
              <a:noFill/>
            </a:ln>
            <a:solidFill>
              <a:schemeClr val="tx1"/>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
      <a:clrScheme name="2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clrMap bg1="lt1" tx1="dk1" bg2="lt2" tx2="dk2" accent1="accent1" accent2="accent2" accent3="accent3" accent4="accent4" accent5="accent5" accent6="accent6" hlink="hlink" folHlink="folHlink"/>
    </a:extraClrScheme>
    <a:extraClrScheme>
      <a:clrScheme name="2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0000FF"/>
        </a:folHlink>
      </a:clrScheme>
      <a:clrMap bg1="lt1" tx1="dk1" bg2="lt2" tx2="dk2" accent1="accent1" accent2="accent2" accent3="accent3" accent4="accent4" accent5="accent5" accent6="accent6" hlink="hlink" folHlink="folHlink"/>
    </a:extraClrScheme>
    <a:extraClrScheme>
      <a:clrScheme name="2_Custom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Custom Design">
  <a:themeElements>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3200" b="1" i="0" u="none" strike="noStrike" cap="none" normalizeH="0" baseline="0" smtClean="0">
            <a:ln>
              <a:noFill/>
            </a:ln>
            <a:solidFill>
              <a:schemeClr val="tx1"/>
            </a:solidFill>
            <a:effectLst/>
            <a:latin typeface="Arial" charset="0"/>
          </a:defRPr>
        </a:defPPr>
      </a:lstStyle>
    </a:lnDef>
  </a:objectDefaults>
  <a:extraClrSchemeLst>
    <a:extraClrScheme>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
      <a:clrScheme name="6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clrMap bg1="lt1" tx1="dk1" bg2="lt2" tx2="dk2" accent1="accent1" accent2="accent2" accent3="accent3" accent4="accent4" accent5="accent5" accent6="accent6" hlink="hlink" folHlink="folHlink"/>
    </a:extraClrScheme>
    <a:extraClrScheme>
      <a:clrScheme name="6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0000FF"/>
        </a:folHlink>
      </a:clrScheme>
      <a:clrMap bg1="lt1" tx1="dk1" bg2="lt2" tx2="dk2" accent1="accent1" accent2="accent2" accent3="accent3" accent4="accent4" accent5="accent5" accent6="accent6" hlink="hlink" folHlink="folHlink"/>
    </a:extraClrScheme>
    <a:extraClrScheme>
      <a:clrScheme name="6_Custom Desig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3333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1022</Words>
  <Application>Microsoft Office PowerPoint</Application>
  <PresentationFormat>On-screen Show (4:3)</PresentationFormat>
  <Paragraphs>81</Paragraphs>
  <Slides>24</Slides>
  <Notes>0</Notes>
  <HiddenSlides>0</HiddenSlides>
  <MMClips>2</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2_Custom Design</vt:lpstr>
      <vt:lpstr>6_Custom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Brever</dc:creator>
  <cp:lastModifiedBy>Scott Brever</cp:lastModifiedBy>
  <cp:revision>1</cp:revision>
  <dcterms:created xsi:type="dcterms:W3CDTF">2019-04-17T19:38:50Z</dcterms:created>
  <dcterms:modified xsi:type="dcterms:W3CDTF">2019-04-17T19:39:39Z</dcterms:modified>
</cp:coreProperties>
</file>