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5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3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86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62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6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7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6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5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5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4805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8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9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04810" name="Rectangle 10"/>
          <p:cNvSpPr>
            <a:spLocks noChangeArrowheads="1"/>
          </p:cNvSpPr>
          <p:nvPr userDrawn="1"/>
        </p:nvSpPr>
        <p:spPr bwMode="auto">
          <a:xfrm>
            <a:off x="2362200" y="68263"/>
            <a:ext cx="384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Acids and Bases</a:t>
            </a:r>
          </a:p>
        </p:txBody>
      </p:sp>
      <p:pic>
        <p:nvPicPr>
          <p:cNvPr id="204811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2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4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05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829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2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3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05834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5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617_Fig_5_(Top).sw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image" Target="../media/image14.jpeg"/><Relationship Id="rId4" Type="http://schemas.openxmlformats.org/officeDocument/2006/relationships/hyperlink" Target="617_Fig_5_(Bottom).sw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cherie.HVF\Desktop\PS%20IC%20Files\617-23%20ppt\PS0476AB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Although some acids can burn and are dangerous to handle, most acids in foods are safe to eat.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30353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What acids have in common, however, is that they contain at least one hydrogen atom that can be removed when the acid is dissolved in water.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12525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Acids </a:t>
            </a:r>
          </a:p>
        </p:txBody>
      </p:sp>
    </p:spTree>
    <p:extLst>
      <p:ext uri="{BB962C8B-B14F-4D97-AF65-F5344CB8AC3E}">
        <p14:creationId xmlns:p14="http://schemas.microsoft.com/office/powerpoint/2010/main" val="849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Strong bases are corrosive, and contact with skin can result in severe burns.  Therefore, taste and touch never should be used to test for the presence of a base.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Bases  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33400" y="36957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Bases react with indicators to produce changes in color.  The indicator litmus turns blue in bases.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probably are familiar with many common bases because they are found in cleaning products used in the home.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973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Common Bases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33400" y="3365500"/>
            <a:ext cx="2514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table includes uses and some information about bases.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73400"/>
            <a:ext cx="52197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4800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drain cleaners contain NaOH, which dissolves grease and small pieces of aluminum.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973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Common Bases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419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aluminum reacts with NaOH, producing hydrogen and dislodging solids, such as hair.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781175"/>
            <a:ext cx="33401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5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Many of the products that rely on the chemistry of acids and bases are solutions, such as the cleaning products and food products mentioned previously.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Ionization of Acids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acid separates into ions and the hydrogen atom combines with a water molecule to form hydronium ions (H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44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7772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Therefore, an acid can more accurately be described as a compound that produces hydronium ions when dissolved in water.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Ionization of Acids </a:t>
            </a:r>
          </a:p>
        </p:txBody>
      </p:sp>
    </p:spTree>
    <p:extLst>
      <p:ext uri="{BB962C8B-B14F-4D97-AF65-F5344CB8AC3E}">
        <p14:creationId xmlns:p14="http://schemas.microsoft.com/office/powerpoint/2010/main" val="413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446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Ionization of Acids 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819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hydrogen chloride dissolves in water, a hydronium ion and a chloride ion are produced.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8666" name="Picture 10" descr="MAC OSX sm butto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437188"/>
            <a:ext cx="10541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name="cmFlash359" r:id="rId2" imgW="7897327" imgH="2274987"/>
        </mc:Choice>
        <mc:Fallback>
          <p:control name="cmFlash359" r:id="rId2" imgW="7897327" imgH="2274987">
            <p:pic>
              <p:nvPicPr>
                <p:cNvPr id="0" name="cmFlash3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" y="3175000"/>
                  <a:ext cx="7897813" cy="2274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20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7772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bases that contain –OH dissolve in water, the negative areas of nearby water molecules attract the positive ion in the base.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984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Dissociation of Bases 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positive areas of nearby water molecules attract the –OH of the base.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4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15816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base dissociates into a positive ion and a negative ion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</a:t>
            </a: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hydroxide ion</a:t>
            </a:r>
            <a:r>
              <a:rPr lang="en-US" altLang="en-US" sz="2400">
                <a:solidFill>
                  <a:srgbClr val="000000"/>
                </a:solidFill>
              </a:rPr>
              <a:t> (OH</a:t>
            </a:r>
            <a:r>
              <a:rPr lang="en-US" altLang="en-US" sz="2400" baseline="3000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984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Dissociation of Bases </a:t>
            </a:r>
          </a:p>
        </p:txBody>
      </p:sp>
      <p:pic>
        <p:nvPicPr>
          <p:cNvPr id="119820" name="Picture 12" descr="MAC OSX sm butto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89563"/>
            <a:ext cx="1054100" cy="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1" name="Picture 6" descr="audio2">
            <a:hlinkClick r:id="" action="ppaction://noaction">
              <a:snd r:embed="rId6" name="hydroxide_ion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6828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8" name="cmFlash859" r:id="rId2" imgW="7836022" imgH="2189318"/>
        </mc:Choice>
        <mc:Fallback>
          <p:control name="cmFlash859" r:id="rId2" imgW="7836022" imgH="2189318">
            <p:pic>
              <p:nvPicPr>
                <p:cNvPr id="0" name="cmFlash85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2300" y="3124200"/>
                  <a:ext cx="7835900" cy="21891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6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984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Dissociation of Bases 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Unlike acid ionization, water molecules do not combine with the ions formed from the base.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3775"/>
            <a:ext cx="78486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153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Ammonia is a base that does not contain –OH.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527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Ionization of Bases 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33400" y="2708275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a water solution ionization takes place when the ammonia molecule attracts a hydrogen ion from a water molecule, forming an ammonium ion (NH</a:t>
            </a:r>
            <a:r>
              <a:rPr lang="en-US" altLang="en-US" sz="2400" baseline="-25000">
                <a:solidFill>
                  <a:srgbClr val="000000"/>
                </a:solidFill>
              </a:rPr>
              <a:t>4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).  This leaves a hydroxide ion (OH</a:t>
            </a:r>
            <a:r>
              <a:rPr lang="en-US" altLang="en-US" sz="2400" baseline="3000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en-US" sz="2400">
                <a:solidFill>
                  <a:srgbClr val="000000"/>
                </a:solidFill>
              </a:rPr>
              <a:t>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21188"/>
            <a:ext cx="8001000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7772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</a:t>
            </a:r>
            <a:r>
              <a:rPr lang="en-US" altLang="en-US" sz="2400" b="1">
                <a:solidFill>
                  <a:srgbClr val="333399"/>
                </a:solidFill>
              </a:rPr>
              <a:t>acid</a:t>
            </a:r>
            <a:r>
              <a:rPr lang="en-US" altLang="en-US" sz="2400">
                <a:solidFill>
                  <a:srgbClr val="000000"/>
                </a:solidFill>
              </a:rPr>
              <a:t> is a substance that produces hydrogen ions in a water solution.  It is the ability to produce these ions that gives acids their characteristic properties.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3400" y="34290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an acid dissolves in water, H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ions interact with water molecules to form 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ions, which are called </a:t>
            </a:r>
            <a:r>
              <a:rPr lang="en-US" altLang="en-US" sz="2400" b="1">
                <a:solidFill>
                  <a:srgbClr val="333399"/>
                </a:solidFill>
              </a:rPr>
              <a:t>hydronium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ions</a:t>
            </a:r>
            <a:r>
              <a:rPr lang="en-US" altLang="en-US" sz="2400">
                <a:solidFill>
                  <a:srgbClr val="000000"/>
                </a:solidFill>
              </a:rPr>
              <a:t> (hi DROH nee um </a:t>
            </a:r>
            <a:r>
              <a:rPr lang="en-US" altLang="en-US" sz="2400">
                <a:solidFill>
                  <a:srgbClr val="000000"/>
                </a:solidFill>
                <a:sym typeface="Symbol" pitchFamily="18" charset="2"/>
              </a:rPr>
              <a:t></a:t>
            </a:r>
            <a:r>
              <a:rPr lang="en-US" altLang="en-US" sz="2400">
                <a:solidFill>
                  <a:srgbClr val="000000"/>
                </a:solidFill>
              </a:rPr>
              <a:t> I ahnz).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54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Acids </a:t>
            </a:r>
          </a:p>
        </p:txBody>
      </p:sp>
      <p:pic>
        <p:nvPicPr>
          <p:cNvPr id="104459" name="Picture 6" descr="audio2">
            <a:hlinkClick r:id="" action="ppaction://noaction">
              <a:snd r:embed="rId2" name="aci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226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6" descr="audio2">
            <a:hlinkClick r:id="" action="ppaction://noaction">
              <a:snd r:embed="rId4" name="hydronium_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414972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79248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Ammonia is a common household cleaner.  However, products containing ammonia never should be used with other cleaners that contain chlorine (sodium hypochlorite), such as some bathroom bowl cleaners and bleach.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527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Ionization of Bases 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33400" y="4038600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Breathing these gases can severely damage lung tissues and cause death.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8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549275" y="1987550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does an acid produce in solution?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511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048625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9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8492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2" grpId="0"/>
      <p:bldP spid="175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An acid produces hydrogen ions in solution, which interact with water molecules to form hydronium ions.</a:t>
            </a:r>
          </a:p>
        </p:txBody>
      </p:sp>
      <p:sp>
        <p:nvSpPr>
          <p:cNvPr id="176135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0038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/>
      <p:bldP spid="176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Which changes color in acids and bases?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585788" y="3048000"/>
            <a:ext cx="5357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ammonia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antacid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detergent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litmus</a:t>
            </a:r>
          </a:p>
        </p:txBody>
      </p:sp>
      <p:sp>
        <p:nvSpPr>
          <p:cNvPr id="187400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9996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/>
      <p:bldP spid="187397" grpId="0"/>
      <p:bldP spid="1873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D. Litmus is an indicator that turns blue in bases and red in acids.</a:t>
            </a:r>
          </a:p>
        </p:txBody>
      </p:sp>
      <p:sp>
        <p:nvSpPr>
          <p:cNvPr id="188423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6552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Any substance that forms __________ in a water solution is a base.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85788" y="3368675"/>
            <a:ext cx="5357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H</a:t>
            </a:r>
            <a:r>
              <a:rPr lang="en-US" altLang="en-US" sz="2400" baseline="-25000">
                <a:solidFill>
                  <a:srgbClr val="000000"/>
                </a:solidFill>
              </a:rPr>
              <a:t>3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OH</a:t>
            </a:r>
            <a:r>
              <a:rPr lang="en-US" altLang="en-US" sz="2400" baseline="30000">
                <a:solidFill>
                  <a:srgbClr val="000000"/>
                </a:solidFill>
              </a:rPr>
              <a:t>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H</a:t>
            </a:r>
            <a:r>
              <a:rPr lang="en-US" altLang="en-US" sz="2400" baseline="30000">
                <a:solidFill>
                  <a:srgbClr val="000000"/>
                </a:solidFill>
              </a:rPr>
              <a:t>++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89448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19898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/>
      <p:bldP spid="189445" grpId="0"/>
      <p:bldP spid="1894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B. A base is any substance that forms hydroxide ions in water.</a:t>
            </a:r>
          </a:p>
        </p:txBody>
      </p:sp>
      <p:sp>
        <p:nvSpPr>
          <p:cNvPr id="190471" name="Rectangle 2"/>
          <p:cNvSpPr>
            <a:spLocks noChangeArrowheads="1"/>
          </p:cNvSpPr>
          <p:nvPr/>
        </p:nvSpPr>
        <p:spPr bwMode="auto">
          <a:xfrm>
            <a:off x="289560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charset="0"/>
              </a:defRPr>
            </a:lvl1pPr>
            <a:lvl2pPr>
              <a:defRPr sz="3600">
                <a:solidFill>
                  <a:schemeClr val="bg1"/>
                </a:solidFill>
                <a:latin typeface="Arial" charset="0"/>
              </a:defRPr>
            </a:lvl2pPr>
            <a:lvl3pPr>
              <a:defRPr sz="3600">
                <a:solidFill>
                  <a:schemeClr val="bg1"/>
                </a:solidFill>
                <a:latin typeface="Arial" charset="0"/>
              </a:defRPr>
            </a:lvl3pPr>
            <a:lvl4pPr>
              <a:defRPr sz="3600">
                <a:solidFill>
                  <a:schemeClr val="bg1"/>
                </a:solidFill>
                <a:latin typeface="Arial" charset="0"/>
              </a:defRPr>
            </a:lvl4pPr>
            <a:lvl5pPr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19855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/>
      <p:bldP spid="1904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Acids have several common properties.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27432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All acids taste sour.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54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Acids 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33400" y="31496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Taste never should be used to test for the presence of acids.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33400" y="3886200"/>
            <a:ext cx="8001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Acids are corrosive.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0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/>
      <p:bldP spid="105482" grpId="0"/>
      <p:bldP spid="105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Acids also react with indicators to produce predictable changes in color.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54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Acids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533400" y="30861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</a:t>
            </a:r>
            <a:r>
              <a:rPr lang="en-US" altLang="en-US" sz="2400" b="1">
                <a:solidFill>
                  <a:srgbClr val="333399"/>
                </a:solidFill>
              </a:rPr>
              <a:t>indicator</a:t>
            </a:r>
            <a:r>
              <a:rPr lang="en-US" altLang="en-US" sz="2400">
                <a:solidFill>
                  <a:srgbClr val="000000"/>
                </a:solidFill>
              </a:rPr>
              <a:t> is an organic compound that changes color in acid and base.  For example, the indicator litmus paper turns red in acid.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6510" name="Picture 6" descr="audio2">
            <a:hlinkClick r:id="" action="ppaction://noaction">
              <a:snd r:embed="rId2" name="indicato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4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At least four acids (sulfuric, phosphoric, nitric, and hydrochloric) play vital roles in industrial applications.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8924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Common Acids 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33400" y="3094038"/>
            <a:ext cx="32004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lists the names and formulas of a few acids, their uses, and some properties.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028950"/>
            <a:ext cx="43846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do not consume many bases.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333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Bases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33400" y="2755900"/>
            <a:ext cx="7696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foods, such as egg whites, are slightly basic.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33400" y="32258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Medicines, such as milk of magnesia and antacids, are basic, too.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0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5" grpId="0"/>
      <p:bldP spid="109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characteristic of bases is that they feel slippery, like soapy water.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333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Bases 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Bases are important in many types of cleaning materials.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3810000"/>
            <a:ext cx="7696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Bases can be defined in two ways.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9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9" grpId="0"/>
      <p:bldP spid="1106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333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Bases </a:t>
            </a: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Any substance that forms hydroxide ions, OH</a:t>
            </a:r>
            <a:r>
              <a:rPr lang="en-US" altLang="en-US" sz="2400" baseline="30000">
                <a:solidFill>
                  <a:srgbClr val="000000"/>
                </a:solidFill>
                <a:sym typeface="Symbol" pitchFamily="18" charset="2"/>
              </a:rPr>
              <a:t></a:t>
            </a:r>
            <a:r>
              <a:rPr lang="en-US" altLang="en-US" sz="2400">
                <a:solidFill>
                  <a:srgbClr val="000000"/>
                </a:solidFill>
              </a:rPr>
              <a:t>, in a water solution is a </a:t>
            </a:r>
            <a:r>
              <a:rPr lang="en-US" altLang="en-US" sz="2400" b="1">
                <a:solidFill>
                  <a:srgbClr val="333399"/>
                </a:solidFill>
              </a:rPr>
              <a:t>base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33400" y="3022600"/>
            <a:ext cx="7696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addition, a base is any substance that accepts H</a:t>
            </a:r>
            <a:r>
              <a:rPr lang="en-US" altLang="en-US" sz="2400" baseline="30000">
                <a:solidFill>
                  <a:srgbClr val="000000"/>
                </a:solidFill>
              </a:rPr>
              <a:t>+</a:t>
            </a:r>
            <a:r>
              <a:rPr lang="en-US" altLang="en-US" sz="2400">
                <a:solidFill>
                  <a:srgbClr val="000000"/>
                </a:solidFill>
              </a:rPr>
              <a:t> from acids.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2285" name="Picture 6" descr="audio2">
            <a:hlinkClick r:id="" action="ppaction://noaction">
              <a:snd r:embed="rId2" name="ba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6574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/>
      <p:bldP spid="182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528638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One way to think about bases is as the complements, or opposites, of acids.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725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Properties of Bases  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098800"/>
            <a:ext cx="449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 pure, undissolved state, many bases are crystalline solids.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33400" y="4229100"/>
            <a:ext cx="4648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solution, bases feel slippery and have a bitter taste.</a:t>
            </a:r>
            <a:r>
              <a:rPr lang="en-US" alt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11629" name="PS0476AB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6096000" y="5257800"/>
            <a:ext cx="14779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altLang="en-US" sz="1000">
                <a:solidFill>
                  <a:srgbClr val="ECCA22"/>
                </a:solidFill>
              </a:rPr>
              <a:t>Click box to play movie</a:t>
            </a:r>
          </a:p>
        </p:txBody>
      </p:sp>
    </p:spTree>
    <p:extLst>
      <p:ext uri="{BB962C8B-B14F-4D97-AF65-F5344CB8AC3E}">
        <p14:creationId xmlns:p14="http://schemas.microsoft.com/office/powerpoint/2010/main" val="180721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1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1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9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29"/>
                </p:tgtEl>
              </p:cMediaNode>
            </p:video>
          </p:childTnLst>
        </p:cTn>
      </p:par>
    </p:tnLst>
    <p:bldLst>
      <p:bldP spid="111618" grpId="0"/>
      <p:bldP spid="111624" grpId="0"/>
      <p:bldP spid="111625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911</Words>
  <Application>Microsoft Office PowerPoint</Application>
  <PresentationFormat>On-screen Show (4:3)</PresentationFormat>
  <Paragraphs>88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2019-04-17T19:33:21Z</dcterms:created>
  <dcterms:modified xsi:type="dcterms:W3CDTF">2019-04-17T19:37:42Z</dcterms:modified>
</cp:coreProperties>
</file>