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51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56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32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30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5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9447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02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64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16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500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2264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75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4632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31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64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183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2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3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9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782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200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784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slide" Target="../slides/slide5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slide" Target="../slides/slid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slide" Target="../slides/slide5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20" Type="http://schemas.openxmlformats.org/officeDocument/2006/relationships/slide" Target="../slides/slide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15045" name="Picture 7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47" name="Picture 9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48" name="Picture 10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9" name="Text Box 9"/>
          <p:cNvSpPr txBox="1">
            <a:spLocks noChangeArrowheads="1"/>
          </p:cNvSpPr>
          <p:nvPr userDrawn="1"/>
        </p:nvSpPr>
        <p:spPr bwMode="auto">
          <a:xfrm>
            <a:off x="61913" y="41275"/>
            <a:ext cx="823912" cy="7223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</a:rPr>
              <a:t>Section</a:t>
            </a:r>
            <a:endParaRPr lang="en-US" altLang="en-US" sz="3200" b="1">
              <a:solidFill>
                <a:srgbClr val="FFFFFF"/>
              </a:solidFill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15050" name="Rectangle 10"/>
          <p:cNvSpPr>
            <a:spLocks noChangeArrowheads="1"/>
          </p:cNvSpPr>
          <p:nvPr userDrawn="1"/>
        </p:nvSpPr>
        <p:spPr bwMode="auto">
          <a:xfrm>
            <a:off x="1016000" y="77788"/>
            <a:ext cx="789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FFFF"/>
                </a:solidFill>
                <a:latin typeface="ITCFranklinGothicStd-Hvy" charset="0"/>
              </a:rPr>
              <a:t>Chemical Reactions and Energy</a:t>
            </a:r>
          </a:p>
        </p:txBody>
      </p:sp>
      <p:pic>
        <p:nvPicPr>
          <p:cNvPr id="215054" name="Picture 9" descr="buttoms_03">
            <a:hlinkClick r:id="rId17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55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56" name="Picture 12" descr="buttoms_10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3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16069" name="Picture 7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71" name="Picture 9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72" name="Picture 10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73" name="Text Box 9"/>
          <p:cNvSpPr txBox="1">
            <a:spLocks noChangeArrowheads="1"/>
          </p:cNvSpPr>
          <p:nvPr userDrawn="1"/>
        </p:nvSpPr>
        <p:spPr bwMode="auto">
          <a:xfrm>
            <a:off x="61913" y="41275"/>
            <a:ext cx="823912" cy="7223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</a:rPr>
              <a:t>Section</a:t>
            </a:r>
            <a:endParaRPr lang="en-US" altLang="en-US" sz="3200" b="1">
              <a:solidFill>
                <a:srgbClr val="FFFFFF"/>
              </a:solidFill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FFFF"/>
                </a:solidFill>
              </a:rPr>
              <a:t>3</a:t>
            </a:r>
          </a:p>
        </p:txBody>
      </p:sp>
      <p:pic>
        <p:nvPicPr>
          <p:cNvPr id="216077" name="Picture 9" descr="buttoms_03">
            <a:hlinkClick r:id="rId17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78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79" name="Picture 12" descr="buttoms_10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19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72548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Chemical Reactions—Energy Exchanges 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528638" y="2293938"/>
            <a:ext cx="8081962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 dynamic explosion is an example of a rapid chemical reaction.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533400" y="3048000"/>
            <a:ext cx="822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Most chemical reactions proceed more slowly, but all chemical reactions release or absorb energy.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459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/>
      <p:bldP spid="10650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533400" y="1428750"/>
            <a:ext cx="175736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Question 1</a:t>
            </a:r>
          </a:p>
        </p:txBody>
      </p:sp>
      <p:sp>
        <p:nvSpPr>
          <p:cNvPr id="166921" name="Text Box 9"/>
          <p:cNvSpPr txBox="1">
            <a:spLocks noChangeArrowheads="1"/>
          </p:cNvSpPr>
          <p:nvPr/>
        </p:nvSpPr>
        <p:spPr bwMode="auto">
          <a:xfrm>
            <a:off x="549275" y="1987550"/>
            <a:ext cx="75295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What is the difference between exergonic and exothermic?</a:t>
            </a:r>
          </a:p>
        </p:txBody>
      </p:sp>
      <p:sp>
        <p:nvSpPr>
          <p:cNvPr id="166922" name="Text Box 10"/>
          <p:cNvSpPr txBox="1">
            <a:spLocks noChangeArrowheads="1"/>
          </p:cNvSpPr>
          <p:nvPr/>
        </p:nvSpPr>
        <p:spPr bwMode="auto">
          <a:xfrm>
            <a:off x="533400" y="3549650"/>
            <a:ext cx="12858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Answer</a:t>
            </a:r>
          </a:p>
        </p:txBody>
      </p:sp>
      <p:sp>
        <p:nvSpPr>
          <p:cNvPr id="166923" name="Text Box 11"/>
          <p:cNvSpPr txBox="1">
            <a:spLocks noChangeArrowheads="1"/>
          </p:cNvSpPr>
          <p:nvPr/>
        </p:nvSpPr>
        <p:spPr bwMode="auto">
          <a:xfrm>
            <a:off x="549275" y="4084638"/>
            <a:ext cx="75295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An exergonic reaction is a chemical reaction that releases energy. An exothermic reaction is an exergonic reaction that releases heat.</a:t>
            </a:r>
          </a:p>
        </p:txBody>
      </p:sp>
      <p:sp>
        <p:nvSpPr>
          <p:cNvPr id="166925" name="Rectangle 2"/>
          <p:cNvSpPr>
            <a:spLocks noChangeArrowheads="1"/>
          </p:cNvSpPr>
          <p:nvPr/>
        </p:nvSpPr>
        <p:spPr bwMode="auto">
          <a:xfrm>
            <a:off x="2971800" y="66675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36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36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36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3600">
                <a:solidFill>
                  <a:schemeClr val="bg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417665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6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6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66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9" grpId="0"/>
      <p:bldP spid="166921" grpId="0"/>
      <p:bldP spid="166922" grpId="0"/>
      <p:bldP spid="1669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533400" y="1428750"/>
            <a:ext cx="175736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Question 2</a:t>
            </a:r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533400" y="3276600"/>
            <a:ext cx="8153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A.  endergonic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B.  endothermic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C.  exergonic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D.  exothermic</a:t>
            </a:r>
          </a:p>
        </p:txBody>
      </p:sp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549275" y="1987550"/>
            <a:ext cx="75295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When heat is needed for a chemical reaction, it is called an __________ reaction.</a:t>
            </a:r>
          </a:p>
        </p:txBody>
      </p:sp>
      <p:sp>
        <p:nvSpPr>
          <p:cNvPr id="181257" name="Rectangle 2"/>
          <p:cNvSpPr>
            <a:spLocks noChangeArrowheads="1"/>
          </p:cNvSpPr>
          <p:nvPr/>
        </p:nvSpPr>
        <p:spPr bwMode="auto">
          <a:xfrm>
            <a:off x="2971800" y="66675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36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36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36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3600">
                <a:solidFill>
                  <a:schemeClr val="bg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236346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/>
      <p:bldP spid="181253" grpId="0"/>
      <p:bldP spid="1812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533400" y="1452563"/>
            <a:ext cx="12858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Answer</a:t>
            </a:r>
          </a:p>
        </p:txBody>
      </p:sp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549275" y="1987550"/>
            <a:ext cx="75295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The answer is B. In an endothermic reaction, energy is needed in the form of heat.</a:t>
            </a:r>
          </a:p>
        </p:txBody>
      </p:sp>
      <p:sp>
        <p:nvSpPr>
          <p:cNvPr id="182279" name="Rectangle 2"/>
          <p:cNvSpPr>
            <a:spLocks noChangeArrowheads="1"/>
          </p:cNvSpPr>
          <p:nvPr/>
        </p:nvSpPr>
        <p:spPr bwMode="auto">
          <a:xfrm>
            <a:off x="2971800" y="66675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36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36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36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3600">
                <a:solidFill>
                  <a:schemeClr val="bg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211114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/>
      <p:bldP spid="1822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533400" y="1428750"/>
            <a:ext cx="175736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Question 3</a:t>
            </a:r>
          </a:p>
        </p:txBody>
      </p:sp>
      <p:sp>
        <p:nvSpPr>
          <p:cNvPr id="190469" name="Text Box 5"/>
          <p:cNvSpPr txBox="1">
            <a:spLocks noChangeArrowheads="1"/>
          </p:cNvSpPr>
          <p:nvPr/>
        </p:nvSpPr>
        <p:spPr bwMode="auto">
          <a:xfrm>
            <a:off x="549275" y="1987550"/>
            <a:ext cx="7604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When bonds are formed, energy is _____.</a:t>
            </a:r>
          </a:p>
        </p:txBody>
      </p:sp>
      <p:sp>
        <p:nvSpPr>
          <p:cNvPr id="190470" name="Text Box 6"/>
          <p:cNvSpPr txBox="1">
            <a:spLocks noChangeArrowheads="1"/>
          </p:cNvSpPr>
          <p:nvPr/>
        </p:nvSpPr>
        <p:spPr bwMode="auto">
          <a:xfrm>
            <a:off x="533400" y="3790950"/>
            <a:ext cx="12858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Answer</a:t>
            </a:r>
          </a:p>
        </p:txBody>
      </p:sp>
      <p:sp>
        <p:nvSpPr>
          <p:cNvPr id="190471" name="Text Box 7"/>
          <p:cNvSpPr txBox="1">
            <a:spLocks noChangeArrowheads="1"/>
          </p:cNvSpPr>
          <p:nvPr/>
        </p:nvSpPr>
        <p:spPr bwMode="auto">
          <a:xfrm>
            <a:off x="549275" y="4325938"/>
            <a:ext cx="7529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released</a:t>
            </a:r>
          </a:p>
        </p:txBody>
      </p:sp>
      <p:sp>
        <p:nvSpPr>
          <p:cNvPr id="190473" name="Rectangle 2"/>
          <p:cNvSpPr>
            <a:spLocks noChangeArrowheads="1"/>
          </p:cNvSpPr>
          <p:nvPr/>
        </p:nvSpPr>
        <p:spPr bwMode="auto">
          <a:xfrm>
            <a:off x="2971800" y="66675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36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36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36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3600">
                <a:solidFill>
                  <a:schemeClr val="bg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99580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9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8" grpId="0"/>
      <p:bldP spid="190469" grpId="0"/>
      <p:bldP spid="190470" grpId="0"/>
      <p:bldP spid="1904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75596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Chemical Reactions—Energy Exchanges </a:t>
            </a:r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528638" y="2293938"/>
            <a:ext cx="7772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This energy can take many forms, such as heat, light, sound, or electricity.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58729" name="Text Box 9"/>
          <p:cNvSpPr txBox="1">
            <a:spLocks noChangeArrowheads="1"/>
          </p:cNvSpPr>
          <p:nvPr/>
        </p:nvSpPr>
        <p:spPr bwMode="auto">
          <a:xfrm>
            <a:off x="533400" y="3098800"/>
            <a:ext cx="80010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Chemical bonds are the source of this energy.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562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7" grpId="0"/>
      <p:bldP spid="1587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7483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Chemical Reactions—Energy Exchanges </a:t>
            </a: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528638" y="2293938"/>
            <a:ext cx="80010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When most chemical reactions take place, some chemical bonds in the reactants are broken, which requires energy.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533400" y="3441700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In order for products to be produced, new bonds must form. Bond formation releases energy.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448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0" grpId="0"/>
      <p:bldP spid="1423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65087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More Energy Out </a:t>
            </a:r>
          </a:p>
        </p:txBody>
      </p:sp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Chemical reactions that release energy are called </a:t>
            </a:r>
            <a:r>
              <a:rPr lang="en-US" altLang="en-US" sz="2400" b="1">
                <a:solidFill>
                  <a:srgbClr val="333399"/>
                </a:solidFill>
              </a:rPr>
              <a:t>exergonic</a:t>
            </a:r>
            <a:r>
              <a:rPr lang="en-US" altLang="en-US" sz="2400">
                <a:solidFill>
                  <a:srgbClr val="000000"/>
                </a:solidFill>
              </a:rPr>
              <a:t> (ek sur GAH nihk) </a:t>
            </a:r>
            <a:r>
              <a:rPr lang="en-US" altLang="en-US" sz="2400" b="1">
                <a:solidFill>
                  <a:srgbClr val="333399"/>
                </a:solidFill>
              </a:rPr>
              <a:t>reactions</a:t>
            </a:r>
            <a:r>
              <a:rPr lang="en-US" altLang="en-US" sz="2400">
                <a:solidFill>
                  <a:srgbClr val="000000"/>
                </a:solidFill>
              </a:rPr>
              <a:t>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533400" y="3124200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In these reactions less energy is required to break the original bonds than is released when new bonds form.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43370" name="Picture 6" descr="audio2">
            <a:hlinkClick r:id="" action="ppaction://noaction">
              <a:snd r:embed="rId2" name="exergonic_reaction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2670175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1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4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/>
      <p:bldP spid="1433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65087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More Energy Out </a:t>
            </a: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As a result, some form of energy, such as light or heat is given off by the reaction. </a:t>
            </a:r>
          </a:p>
        </p:txBody>
      </p:sp>
      <p:pic>
        <p:nvPicPr>
          <p:cNvPr id="14439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57600"/>
            <a:ext cx="2438400" cy="210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99" name="Text Box 15"/>
          <p:cNvSpPr txBox="1">
            <a:spLocks noChangeArrowheads="1"/>
          </p:cNvSpPr>
          <p:nvPr/>
        </p:nvSpPr>
        <p:spPr bwMode="auto">
          <a:xfrm>
            <a:off x="609600" y="3089275"/>
            <a:ext cx="57150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familiar glow from the reaction inside a glow stick is an example of an exergonic reaction, which produces visible light. </a:t>
            </a:r>
          </a:p>
        </p:txBody>
      </p:sp>
    </p:spTree>
    <p:extLst>
      <p:ext uri="{BB962C8B-B14F-4D97-AF65-F5344CB8AC3E}">
        <p14:creationId xmlns:p14="http://schemas.microsoft.com/office/powerpoint/2010/main" val="389184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/>
      <p:bldP spid="1443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65087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Heat Released </a:t>
            </a: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68580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When the energy given off in a reaction is primarily in the form of heat, the reaction is called an </a:t>
            </a:r>
            <a:r>
              <a:rPr lang="en-US" altLang="en-US" sz="2400" b="1">
                <a:solidFill>
                  <a:srgbClr val="333399"/>
                </a:solidFill>
              </a:rPr>
              <a:t>exothermic</a:t>
            </a:r>
            <a:r>
              <a:rPr lang="en-US" altLang="en-US" sz="2400" b="1">
                <a:solidFill>
                  <a:srgbClr val="FF3399"/>
                </a:solidFill>
              </a:rPr>
              <a:t> </a:t>
            </a:r>
            <a:r>
              <a:rPr lang="en-US" altLang="en-US" sz="2400" b="1">
                <a:solidFill>
                  <a:srgbClr val="333399"/>
                </a:solidFill>
              </a:rPr>
              <a:t>reaction</a:t>
            </a:r>
            <a:r>
              <a:rPr lang="en-US" altLang="en-US" sz="2400">
                <a:solidFill>
                  <a:srgbClr val="000000"/>
                </a:solidFill>
              </a:rPr>
              <a:t>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533400" y="3378200"/>
            <a:ext cx="50292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burning of wood and the explosion of dynamite are exothermic reactions.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4542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0"/>
            <a:ext cx="2286000" cy="222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21" name="Picture 6" descr="audio2">
            <a:hlinkClick r:id="" action="ppaction://noaction">
              <a:snd r:embed="rId3" name="exothermic_reaction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2987675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15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4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/>
      <p:bldP spid="1454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65087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More Energy In </a:t>
            </a: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80010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Sometimes a chemical reaction requires more energy to break bonds than is released when new ones are formed.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533400" y="3394075"/>
            <a:ext cx="80010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These reactions are called </a:t>
            </a:r>
            <a:r>
              <a:rPr lang="en-US" altLang="en-US" sz="2400" b="1">
                <a:solidFill>
                  <a:srgbClr val="333399"/>
                </a:solidFill>
              </a:rPr>
              <a:t>endergonic</a:t>
            </a:r>
            <a:r>
              <a:rPr lang="en-US" altLang="en-US" sz="2400">
                <a:solidFill>
                  <a:srgbClr val="FF3399"/>
                </a:solidFill>
              </a:rPr>
              <a:t> </a:t>
            </a:r>
            <a:r>
              <a:rPr lang="en-US" altLang="en-US" sz="2400" b="1">
                <a:solidFill>
                  <a:srgbClr val="333399"/>
                </a:solidFill>
              </a:rPr>
              <a:t>reactions</a:t>
            </a:r>
            <a:r>
              <a:rPr lang="en-US" altLang="en-US" sz="2400">
                <a:solidFill>
                  <a:srgbClr val="000000"/>
                </a:solidFill>
              </a:rPr>
              <a:t>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533400" y="3848100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energy absorbed can be in the form of light, heat or electricity.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47466" name="Picture 6" descr="audio2">
            <a:hlinkClick r:id="" action="ppaction://noaction">
              <a:snd r:embed="rId2" name="endergonic_reaction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0" y="3467100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86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4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/>
      <p:bldP spid="147460" grpId="0"/>
      <p:bldP spid="1474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65087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Thermal Energy Absorbed</a:t>
            </a:r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528638" y="2293938"/>
            <a:ext cx="7772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When the energy needed is in the form of heat, the reaction is called an </a:t>
            </a:r>
            <a:r>
              <a:rPr lang="en-US" altLang="en-US" sz="2400" b="1">
                <a:solidFill>
                  <a:srgbClr val="333399"/>
                </a:solidFill>
              </a:rPr>
              <a:t>endothermic</a:t>
            </a:r>
            <a:r>
              <a:rPr lang="en-US" altLang="en-US" sz="2400" b="1">
                <a:solidFill>
                  <a:srgbClr val="FF3399"/>
                </a:solidFill>
              </a:rPr>
              <a:t> </a:t>
            </a:r>
            <a:r>
              <a:rPr lang="en-US" altLang="en-US" sz="2400" b="1">
                <a:solidFill>
                  <a:srgbClr val="333399"/>
                </a:solidFill>
              </a:rPr>
              <a:t>reaction</a:t>
            </a:r>
            <a:r>
              <a:rPr lang="en-US" altLang="en-US" sz="24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533400" y="3035300"/>
            <a:ext cx="822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Some reactions are so endothermic that they can cause water to freeze.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48490" name="Text Box 10"/>
          <p:cNvSpPr txBox="1">
            <a:spLocks noChangeArrowheads="1"/>
          </p:cNvSpPr>
          <p:nvPr/>
        </p:nvSpPr>
        <p:spPr bwMode="auto">
          <a:xfrm>
            <a:off x="533400" y="3797300"/>
            <a:ext cx="8001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Adding Epsom salt to water will cause the solution to become cold.  The dissolving Epson salt absorbs thermal energy. </a:t>
            </a:r>
          </a:p>
        </p:txBody>
      </p:sp>
      <p:pic>
        <p:nvPicPr>
          <p:cNvPr id="148492" name="Picture 6" descr="audio2">
            <a:hlinkClick r:id="" action="ppaction://noaction">
              <a:snd r:embed="rId2" name="endothermic_reaction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2644775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40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4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4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4" grpId="0"/>
      <p:bldP spid="148488" grpId="0"/>
      <p:bldP spid="1484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65087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Thermal Energy Absorbed</a:t>
            </a:r>
          </a:p>
        </p:txBody>
      </p:sp>
      <p:sp>
        <p:nvSpPr>
          <p:cNvPr id="198659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8158162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This graph shows how energy is absorbed during chemical reactions.</a:t>
            </a:r>
          </a:p>
        </p:txBody>
      </p:sp>
      <p:pic>
        <p:nvPicPr>
          <p:cNvPr id="19866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3063875"/>
            <a:ext cx="4576763" cy="29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94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/>
    </p:bldLst>
  </p:timing>
</p:sld>
</file>

<file path=ppt/theme/theme1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Custom Design">
  <a:themeElements>
    <a:clrScheme name="6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</Words>
  <Application>Microsoft Office PowerPoint</Application>
  <PresentationFormat>On-screen Show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2_Custom Design</vt:lpstr>
      <vt:lpstr>6_Custom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Brever</dc:creator>
  <cp:lastModifiedBy>Scott Brever</cp:lastModifiedBy>
  <cp:revision>1</cp:revision>
  <dcterms:created xsi:type="dcterms:W3CDTF">2019-04-05T14:48:17Z</dcterms:created>
  <dcterms:modified xsi:type="dcterms:W3CDTF">2019-04-05T14:48:54Z</dcterms:modified>
</cp:coreProperties>
</file>