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84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1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449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43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3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8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0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52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0949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2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0954" name="Rectangle 10"/>
          <p:cNvSpPr>
            <a:spLocks noChangeArrowheads="1"/>
          </p:cNvSpPr>
          <p:nvPr userDrawn="1"/>
        </p:nvSpPr>
        <p:spPr bwMode="auto">
          <a:xfrm>
            <a:off x="2362200" y="68263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Chemical Changes</a:t>
            </a:r>
          </a:p>
        </p:txBody>
      </p:sp>
      <p:pic>
        <p:nvPicPr>
          <p:cNvPr id="210958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9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60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1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1973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1981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82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83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Chemical reactions are taking place all around you and even within you.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chemical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is a change in which one or more substances are converted into new substances.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7092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</a:t>
            </a:r>
          </a:p>
        </p:txBody>
      </p:sp>
      <p:pic>
        <p:nvPicPr>
          <p:cNvPr id="7189" name="Picture 6" descr="audio2">
            <a:hlinkClick r:id="" action="ppaction://noaction">
              <a:snd r:embed="rId2" name="chemical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467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03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Balancing Equations 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oxygen atom appears on the reactant side of the equation and two appear on the product side.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33400" y="3098800"/>
            <a:ext cx="8153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According to the law of conservation of mass, one oxygen atom cannot just become two.  Nor can you simply add the subscript 2 and write HgO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instead of HgO.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7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686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Balanced Equations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formulas in a chemical equation must accurately represent the compounds that react.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Fixing this equation requires a process called balancing.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533400" y="3568700"/>
            <a:ext cx="8153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balancing process involves changing coefficients in a reaction to achieve a </a:t>
            </a:r>
            <a:r>
              <a:rPr lang="en-US" altLang="en-US" sz="2400" b="1">
                <a:solidFill>
                  <a:srgbClr val="333399"/>
                </a:solidFill>
              </a:rPr>
              <a:t>balanced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chemical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equation</a:t>
            </a:r>
            <a:r>
              <a:rPr lang="en-US" altLang="en-US" sz="2400">
                <a:solidFill>
                  <a:srgbClr val="000000"/>
                </a:solidFill>
              </a:rPr>
              <a:t>, which has the same number of atoms of each element on both sides of the equation.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2891" name="Picture 6" descr="audio2">
            <a:hlinkClick r:id="" action="ppaction://noaction">
              <a:snd r:embed="rId2" name="balanced_chemical_equa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10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06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Choosing Coefficients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Finding out which </a:t>
            </a:r>
            <a:r>
              <a:rPr lang="en-US" altLang="en-US" sz="2400" b="1">
                <a:solidFill>
                  <a:srgbClr val="333399"/>
                </a:solidFill>
              </a:rPr>
              <a:t>coefficients</a:t>
            </a:r>
            <a:r>
              <a:rPr lang="en-US" altLang="en-US" sz="2400">
                <a:solidFill>
                  <a:srgbClr val="000000"/>
                </a:solidFill>
              </a:rPr>
              <a:t> to use to balance an equation is often a trial-and-error process.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 equation for Lavoisier's experiment, the number of mercury atoms is balanced, but one oxygen atom is on the left and two are on the right.</a:t>
            </a:r>
          </a:p>
        </p:txBody>
      </p:sp>
      <p:pic>
        <p:nvPicPr>
          <p:cNvPr id="123914" name="Picture 6" descr="audio2">
            <a:hlinkClick r:id="" action="ppaction://noaction">
              <a:snd r:embed="rId2" name="coefficien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6574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  <p:bldP spid="1239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06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Choosing Coefficients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If you put a coefficient of 2 before the HgO on the left, the oxygen atoms will be balanced, but the mercury atoms become unbalanced.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33655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balance the equation, also put a 2 in front of mercury on the right.  The equation is now balanced.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24350"/>
            <a:ext cx="492442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119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Try Your Balancing Act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Magnesium burns with such a brilliant white light that it is often used in emergency flares, fireworks and sparklers.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Burning leaves a white powder called magnesium oxide.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33400" y="39116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write a balanced chemical equation for this and most other reactions, follow these four steps.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9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59" grpId="0"/>
      <p:bldP spid="1259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119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Try Your Balancing Act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Step 1 </a:t>
            </a:r>
            <a:r>
              <a:rPr lang="en-US" altLang="en-US" sz="2400">
                <a:solidFill>
                  <a:srgbClr val="000000"/>
                </a:solidFill>
              </a:rPr>
              <a:t>Write a chemical equation for the reaction using formulas and symbols.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33400" y="3681413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Step 2 </a:t>
            </a:r>
            <a:r>
              <a:rPr lang="en-US" altLang="en-US" sz="2400">
                <a:solidFill>
                  <a:srgbClr val="000000"/>
                </a:solidFill>
              </a:rPr>
              <a:t>Count the atoms in reactants and products.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69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65463"/>
            <a:ext cx="50260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189413"/>
            <a:ext cx="5600700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119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Try Your Balancing Act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</a:rPr>
              <a:t>Step 3 </a:t>
            </a:r>
            <a:r>
              <a:rPr lang="en-US" altLang="en-US" sz="2400">
                <a:solidFill>
                  <a:srgbClr val="000000"/>
                </a:solidFill>
              </a:rPr>
              <a:t>Choose coefficients that balance the equation.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533400" y="27559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Remember, never change subscripts of a correct formula to balance an equation.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8088"/>
            <a:ext cx="59436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  <p:bldP spid="1280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19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Understanding Chemical Equations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charcoal burns, carbon (C) combines with oxygen (O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) to form carbon dioxide (CO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81977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822325" y="1581150"/>
            <a:ext cx="119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Moles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It is not feasible for scientists to work with individual atoms and molecules; so they work in grams.</a:t>
            </a:r>
            <a:r>
              <a:rPr lang="en-US" altLang="en-US" sz="2400" b="1">
                <a:solidFill>
                  <a:srgbClr val="000000"/>
                </a:solidFill>
              </a:rPr>
              <a:t>              </a:t>
            </a:r>
          </a:p>
        </p:txBody>
      </p:sp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32238"/>
            <a:ext cx="482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46100" y="30861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</a:t>
            </a:r>
            <a:r>
              <a:rPr lang="en-US" altLang="en-US" sz="2400" b="1">
                <a:solidFill>
                  <a:srgbClr val="333399"/>
                </a:solidFill>
              </a:rPr>
              <a:t>mole</a:t>
            </a:r>
            <a:r>
              <a:rPr lang="en-US" altLang="en-US" sz="2400">
                <a:solidFill>
                  <a:srgbClr val="000000"/>
                </a:solidFill>
              </a:rPr>
              <a:t> is the amount of a substance that contains 6.02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× 10</a:t>
            </a:r>
            <a:r>
              <a:rPr lang="en-US" altLang="en-US" sz="2400" baseline="30000">
                <a:solidFill>
                  <a:srgbClr val="000000"/>
                </a:solidFill>
                <a:cs typeface="Times New Roman" pitchFamily="18" charset="0"/>
              </a:rPr>
              <a:t>23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particles of that substances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8425" name="Picture 6" descr="audio2">
            <a:hlinkClick r:id="" action="ppaction://noaction">
              <a:snd r:embed="rId3" name="mol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4575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  <p:bldP spid="1884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124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Molar Mass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7696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</a:t>
            </a:r>
            <a:r>
              <a:rPr lang="en-US" altLang="en-US" sz="2400" b="1">
                <a:solidFill>
                  <a:srgbClr val="333399"/>
                </a:solidFill>
              </a:rPr>
              <a:t>molar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mass</a:t>
            </a:r>
            <a:r>
              <a:rPr lang="en-US" altLang="en-US" sz="2400">
                <a:solidFill>
                  <a:srgbClr val="000000"/>
                </a:solidFill>
              </a:rPr>
              <a:t> is the mass in grams of one mole of a substance.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molar mass and the atomic mass of an element are related: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609600" y="46863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Molar mass can be used to convert between mass of a substance and number of moles.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94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886200"/>
            <a:ext cx="31781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0" name="Picture 6" descr="audio2">
            <a:hlinkClick r:id="" action="ppaction://noaction">
              <a:snd r:embed="rId3" name="molar_mas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6543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47" grpId="0"/>
      <p:bldP spid="1894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7239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substances that react are called </a:t>
            </a:r>
            <a:r>
              <a:rPr lang="en-US" altLang="en-US" sz="2400" b="1">
                <a:solidFill>
                  <a:srgbClr val="333399"/>
                </a:solidFill>
              </a:rPr>
              <a:t>reactants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2740025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new substances produced are called </a:t>
            </a:r>
            <a:r>
              <a:rPr lang="en-US" altLang="en-US" sz="2400" b="1">
                <a:solidFill>
                  <a:srgbClr val="333399"/>
                </a:solidFill>
              </a:rPr>
              <a:t>products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822325" y="1524000"/>
            <a:ext cx="716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3400" y="32258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relationship can be written as follows: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75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800475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2" name="Picture 6" descr="audio2">
            <a:hlinkClick r:id="" action="ppaction://noaction">
              <a:snd r:embed="rId3" name="reactant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3272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43" name="Picture 6" descr="audio2">
            <a:hlinkClick r:id="" action="ppaction://noaction">
              <a:snd r:embed="rId5" name="product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8098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2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  <p:bldP spid="1075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549275" y="1987550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a chemical reaction?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533400" y="34734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549275" y="4008438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 process is a chemical reaction if one or more substances change into new substances.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0783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3141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  <p:bldP spid="160779" grpId="0"/>
      <p:bldP spid="160780" grpId="0"/>
      <p:bldP spid="1607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principle that the total starting mass of all reactants equals the total final mass of all products is known as __________.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533400" y="37782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49275" y="4313238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This is the law of conservation of mass; during a chemical change, matter can neither be created nor destroyed.</a:t>
            </a:r>
          </a:p>
        </p:txBody>
      </p:sp>
      <p:sp>
        <p:nvSpPr>
          <p:cNvPr id="168969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4234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68965" grpId="0"/>
      <p:bldP spid="168966" grpId="0"/>
      <p:bldP spid="1689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Describe the products in the following reaction: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aqueous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liquid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4572000" y="43434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solid and liquid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solid and aqueous</a:t>
            </a:r>
          </a:p>
        </p:txBody>
      </p:sp>
      <p:pic>
        <p:nvPicPr>
          <p:cNvPr id="1699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36888"/>
            <a:ext cx="8001000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7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1975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89" grpId="0"/>
      <p:bldP spid="169992" grpId="0"/>
      <p:bldP spid="1699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The products are solid nickel(II) hydroxide and aqueous sodium chloride.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3400" y="15049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1019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0787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4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549275" y="2003425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does it mean for a chemical equation to be balanced?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49275" y="3368675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srgbClr val="000000"/>
                </a:solidFill>
              </a:rPr>
              <a:t>  compounds exist in the same amounts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both before and after a reaction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en-US" altLang="en-US" sz="2400">
                <a:solidFill>
                  <a:srgbClr val="000000"/>
                </a:solidFill>
              </a:rPr>
              <a:t>  coefficients are the same for the reactants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as for the products</a:t>
            </a:r>
          </a:p>
        </p:txBody>
      </p:sp>
      <p:sp>
        <p:nvSpPr>
          <p:cNvPr id="172041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172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49275" y="1739900"/>
            <a:ext cx="77565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altLang="en-US" sz="2400">
                <a:solidFill>
                  <a:srgbClr val="000000"/>
                </a:solidFill>
              </a:rPr>
              <a:t>  there are the same number of atoms of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each element on both sides of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chemical reaction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eriod" startAt="4"/>
            </a:pPr>
            <a:r>
              <a:rPr lang="en-US" altLang="en-US" sz="2400">
                <a:solidFill>
                  <a:srgbClr val="000000"/>
                </a:solidFill>
              </a:rPr>
              <a:t>  the rate of formation of products is equal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to the rate of formation of reactants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74088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2439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C. Balancing an equation does not change what happens in the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5351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3192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P spid="1853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5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correct balanced equation for the reaction of magnesium and oxygen?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49275" y="3597275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Mg(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 + O(</a:t>
            </a:r>
            <a:r>
              <a:rPr lang="en-US" altLang="en-US" sz="2400" i="1">
                <a:solidFill>
                  <a:srgbClr val="000000"/>
                </a:solidFill>
              </a:rPr>
              <a:t>g</a:t>
            </a:r>
            <a:r>
              <a:rPr lang="en-US" altLang="en-US" sz="2400">
                <a:solidFill>
                  <a:srgbClr val="000000"/>
                </a:solidFill>
              </a:rPr>
              <a:t>) → MgO(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Mg(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 + 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g</a:t>
            </a:r>
            <a:r>
              <a:rPr lang="en-US" altLang="en-US" sz="2400">
                <a:solidFill>
                  <a:srgbClr val="000000"/>
                </a:solidFill>
              </a:rPr>
              <a:t>) → MgO(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Mg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 + 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g</a:t>
            </a:r>
            <a:r>
              <a:rPr lang="en-US" altLang="en-US" sz="2400">
                <a:solidFill>
                  <a:srgbClr val="000000"/>
                </a:solidFill>
              </a:rPr>
              <a:t>) → 2MgO(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2Mg(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  + O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g</a:t>
            </a:r>
            <a:r>
              <a:rPr lang="en-US" altLang="en-US" sz="2400">
                <a:solidFill>
                  <a:srgbClr val="000000"/>
                </a:solidFill>
              </a:rPr>
              <a:t>) → 2MgO(</a:t>
            </a:r>
            <a:r>
              <a:rPr lang="en-US" altLang="en-US" sz="2400" i="1">
                <a:solidFill>
                  <a:srgbClr val="000000"/>
                </a:solidFill>
              </a:rPr>
              <a:t>s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5112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7539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09" grpId="0"/>
      <p:bldP spid="1751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Oxygen is a diatomic molecule. To balance an equation, change the coefficients, not the subscripts.</a:t>
            </a:r>
          </a:p>
        </p:txBody>
      </p:sp>
      <p:sp>
        <p:nvSpPr>
          <p:cNvPr id="176135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043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16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533400" y="3390900"/>
            <a:ext cx="5486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the mass of the candles and oxygen before burning is exactly equal to the mass of the remaining candle and gaseous products.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French chemist Antoine Lavoisier established that the total mass of the products always equals the total mass of the reactants.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44850"/>
            <a:ext cx="195897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/>
      <p:bldP spid="1085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of the questions that motivated Lavoisier was the mystery of exactly what happened when substances changed form.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716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He began to answer this question by experimenting with mercury. </a:t>
            </a:r>
          </a:p>
        </p:txBody>
      </p:sp>
    </p:spTree>
    <p:extLst>
      <p:ext uri="{BB962C8B-B14F-4D97-AF65-F5344CB8AC3E}">
        <p14:creationId xmlns:p14="http://schemas.microsoft.com/office/powerpoint/2010/main" val="41229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Lavoisier placed a carefully measured mass of solid mercury (II) oxide, which he knew as mercury calx, into a sealed container.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716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3400" y="33782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he heated this container, he noted a dramatic change.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33400" y="41656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red powder had been transformed into a silvery liquid that he recognized as mercury metal, and a gas was produced.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9" grpId="0"/>
      <p:bldP spid="1106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819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he determined the mass of the liquid mercury and gas, their combined masses were exactly the same as the mass of the red powder he had started with.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716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Lavoisier and the Conservation of Mass 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416300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Lavoisier also established that the gas produced by heating mercury(II) oxide, which we call oxygen, was a component of air.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3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Scientists have developed a shorthand method to describe chemical reactions.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325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Writing Equations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3400" y="3051175"/>
            <a:ext cx="7772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chemical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equation</a:t>
            </a:r>
            <a:r>
              <a:rPr lang="en-US" altLang="en-US" sz="2400">
                <a:solidFill>
                  <a:srgbClr val="000000"/>
                </a:solidFill>
              </a:rPr>
              <a:t> is a way to describe a chemical reaction using chemical formulas and other symbols.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6747" name="Picture 6" descr="audio2">
            <a:hlinkClick r:id="" action="ppaction://noaction">
              <a:snd r:embed="rId2" name="chemical_equa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7846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4038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of the symbols used in chemical equations are listed in the table.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325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Writing Equations </a:t>
            </a:r>
          </a:p>
        </p:txBody>
      </p:sp>
      <p:pic>
        <p:nvPicPr>
          <p:cNvPr id="1177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7480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803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Balancing Equations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Lavoisier's mercury(II) oxide reaction can be written as: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33400" y="3505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that the number of mercury atoms is the same on both sides of the equation but that the number of oxygen atoms is not the same.</a:t>
            </a:r>
          </a:p>
        </p:txBody>
      </p:sp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69595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7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1112</Words>
  <Application>Microsoft Office PowerPoint</Application>
  <PresentationFormat>On-screen Show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2019-04-05T14:44:44Z</dcterms:created>
  <dcterms:modified xsi:type="dcterms:W3CDTF">2019-04-05T14:46:40Z</dcterms:modified>
</cp:coreProperties>
</file>